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108"/>
  </p:notesMasterIdLst>
  <p:sldIdLst>
    <p:sldId id="277" r:id="rId3"/>
    <p:sldId id="284" r:id="rId4"/>
    <p:sldId id="285" r:id="rId5"/>
    <p:sldId id="287" r:id="rId6"/>
    <p:sldId id="326" r:id="rId7"/>
    <p:sldId id="324" r:id="rId8"/>
    <p:sldId id="325" r:id="rId9"/>
    <p:sldId id="328" r:id="rId10"/>
    <p:sldId id="329" r:id="rId11"/>
    <p:sldId id="330" r:id="rId12"/>
    <p:sldId id="331" r:id="rId13"/>
    <p:sldId id="332" r:id="rId14"/>
    <p:sldId id="274" r:id="rId15"/>
    <p:sldId id="257" r:id="rId16"/>
    <p:sldId id="258" r:id="rId17"/>
    <p:sldId id="259" r:id="rId18"/>
    <p:sldId id="345" r:id="rId19"/>
    <p:sldId id="260" r:id="rId20"/>
    <p:sldId id="261" r:id="rId21"/>
    <p:sldId id="346" r:id="rId22"/>
    <p:sldId id="262" r:id="rId23"/>
    <p:sldId id="263" r:id="rId24"/>
    <p:sldId id="264" r:id="rId25"/>
    <p:sldId id="265" r:id="rId26"/>
    <p:sldId id="266" r:id="rId27"/>
    <p:sldId id="268" r:id="rId28"/>
    <p:sldId id="267" r:id="rId29"/>
    <p:sldId id="347" r:id="rId30"/>
    <p:sldId id="278" r:id="rId31"/>
    <p:sldId id="275" r:id="rId32"/>
    <p:sldId id="289" r:id="rId33"/>
    <p:sldId id="279" r:id="rId34"/>
    <p:sldId id="290" r:id="rId35"/>
    <p:sldId id="286" r:id="rId36"/>
    <p:sldId id="280" r:id="rId37"/>
    <p:sldId id="291" r:id="rId38"/>
    <p:sldId id="301" r:id="rId39"/>
    <p:sldId id="302" r:id="rId40"/>
    <p:sldId id="282" r:id="rId41"/>
    <p:sldId id="283" r:id="rId42"/>
    <p:sldId id="281" r:id="rId43"/>
    <p:sldId id="272" r:id="rId44"/>
    <p:sldId id="288" r:id="rId45"/>
    <p:sldId id="300" r:id="rId46"/>
    <p:sldId id="292" r:id="rId47"/>
    <p:sldId id="348" r:id="rId48"/>
    <p:sldId id="293" r:id="rId49"/>
    <p:sldId id="349" r:id="rId50"/>
    <p:sldId id="350" r:id="rId51"/>
    <p:sldId id="294" r:id="rId52"/>
    <p:sldId id="320" r:id="rId53"/>
    <p:sldId id="295" r:id="rId54"/>
    <p:sldId id="299" r:id="rId55"/>
    <p:sldId id="323" r:id="rId56"/>
    <p:sldId id="296" r:id="rId57"/>
    <p:sldId id="297" r:id="rId58"/>
    <p:sldId id="322" r:id="rId59"/>
    <p:sldId id="298" r:id="rId60"/>
    <p:sldId id="321" r:id="rId61"/>
    <p:sldId id="333" r:id="rId62"/>
    <p:sldId id="335" r:id="rId63"/>
    <p:sldId id="336" r:id="rId64"/>
    <p:sldId id="337" r:id="rId65"/>
    <p:sldId id="338" r:id="rId66"/>
    <p:sldId id="339" r:id="rId67"/>
    <p:sldId id="340" r:id="rId68"/>
    <p:sldId id="341" r:id="rId69"/>
    <p:sldId id="342" r:id="rId70"/>
    <p:sldId id="343" r:id="rId71"/>
    <p:sldId id="344" r:id="rId72"/>
    <p:sldId id="270" r:id="rId73"/>
    <p:sldId id="303" r:id="rId74"/>
    <p:sldId id="304" r:id="rId75"/>
    <p:sldId id="305" r:id="rId76"/>
    <p:sldId id="306" r:id="rId77"/>
    <p:sldId id="307" r:id="rId78"/>
    <p:sldId id="308" r:id="rId79"/>
    <p:sldId id="365" r:id="rId80"/>
    <p:sldId id="366" r:id="rId81"/>
    <p:sldId id="367" r:id="rId82"/>
    <p:sldId id="309" r:id="rId83"/>
    <p:sldId id="310" r:id="rId84"/>
    <p:sldId id="311" r:id="rId85"/>
    <p:sldId id="312" r:id="rId86"/>
    <p:sldId id="313" r:id="rId87"/>
    <p:sldId id="351" r:id="rId88"/>
    <p:sldId id="352" r:id="rId89"/>
    <p:sldId id="353" r:id="rId90"/>
    <p:sldId id="354" r:id="rId91"/>
    <p:sldId id="314" r:id="rId92"/>
    <p:sldId id="315" r:id="rId93"/>
    <p:sldId id="316" r:id="rId94"/>
    <p:sldId id="317" r:id="rId95"/>
    <p:sldId id="318" r:id="rId96"/>
    <p:sldId id="319" r:id="rId97"/>
    <p:sldId id="269" r:id="rId98"/>
    <p:sldId id="356" r:id="rId99"/>
    <p:sldId id="357" r:id="rId100"/>
    <p:sldId id="358" r:id="rId101"/>
    <p:sldId id="359" r:id="rId102"/>
    <p:sldId id="360" r:id="rId103"/>
    <p:sldId id="361" r:id="rId104"/>
    <p:sldId id="362" r:id="rId105"/>
    <p:sldId id="363" r:id="rId106"/>
    <p:sldId id="364" r:id="rId107"/>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FF00FF"/>
    <a:srgbClr val="CCCC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35" autoAdjust="0"/>
    <p:restoredTop sz="94721" autoAdjust="0"/>
  </p:normalViewPr>
  <p:slideViewPr>
    <p:cSldViewPr snapToGrid="0">
      <p:cViewPr>
        <p:scale>
          <a:sx n="66" d="100"/>
          <a:sy n="66" d="100"/>
        </p:scale>
        <p:origin x="438" y="438"/>
      </p:cViewPr>
      <p:guideLst/>
    </p:cSldViewPr>
  </p:slideViewPr>
  <p:notesTextViewPr>
    <p:cViewPr>
      <p:scale>
        <a:sx n="1" d="1"/>
        <a:sy n="1" d="1"/>
      </p:scale>
      <p:origin x="0" y="0"/>
    </p:cViewPr>
  </p:notesTextViewPr>
  <p:sorterViewPr>
    <p:cViewPr>
      <p:scale>
        <a:sx n="100" d="100"/>
        <a:sy n="100" d="100"/>
      </p:scale>
      <p:origin x="0" y="-246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microsoft.com/office/2016/11/relationships/changesInfo" Target="changesInfos/changesInfo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notesMaster" Target="notesMasters/notes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an Carlos Rodriguez Gomez" userId="S::jurodriguez@uniempresarial.edu.co::1b8398e4-0b15-4051-9192-ad80b8953e1d" providerId="AD" clId="Web-{586B0F1F-EFEE-41E5-B8D0-822BC731AC9A}"/>
    <pc:docChg chg="modSld">
      <pc:chgData name="Juan Carlos Rodriguez Gomez" userId="S::jurodriguez@uniempresarial.edu.co::1b8398e4-0b15-4051-9192-ad80b8953e1d" providerId="AD" clId="Web-{586B0F1F-EFEE-41E5-B8D0-822BC731AC9A}" dt="2019-07-25T19:41:41.450" v="0" actId="14100"/>
      <pc:docMkLst>
        <pc:docMk/>
      </pc:docMkLst>
      <pc:sldChg chg="modSp">
        <pc:chgData name="Juan Carlos Rodriguez Gomez" userId="S::jurodriguez@uniempresarial.edu.co::1b8398e4-0b15-4051-9192-ad80b8953e1d" providerId="AD" clId="Web-{586B0F1F-EFEE-41E5-B8D0-822BC731AC9A}" dt="2019-07-25T19:41:41.450" v="0" actId="14100"/>
        <pc:sldMkLst>
          <pc:docMk/>
          <pc:sldMk cId="1227043193" sldId="259"/>
        </pc:sldMkLst>
        <pc:picChg chg="mod">
          <ac:chgData name="Juan Carlos Rodriguez Gomez" userId="S::jurodriguez@uniempresarial.edu.co::1b8398e4-0b15-4051-9192-ad80b8953e1d" providerId="AD" clId="Web-{586B0F1F-EFEE-41E5-B8D0-822BC731AC9A}" dt="2019-07-25T19:41:41.450" v="0" actId="14100"/>
          <ac:picMkLst>
            <pc:docMk/>
            <pc:sldMk cId="1227043193" sldId="259"/>
            <ac:picMk id="4" creationId="{00000000-0000-0000-0000-000000000000}"/>
          </ac:picMkLst>
        </pc:pic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image" Target="../media/image62.jpeg"/></Relationships>
</file>

<file path=ppt/diagrams/_rels/data3.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png"/><Relationship Id="rId1" Type="http://schemas.openxmlformats.org/officeDocument/2006/relationships/image" Target="../media/image65.jpeg"/><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image" Target="../media/image62.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png"/><Relationship Id="rId1" Type="http://schemas.openxmlformats.org/officeDocument/2006/relationships/image" Target="../media/image65.jpeg"/><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5CDD26-0E64-44DD-B3FD-06550365EACA}" type="doc">
      <dgm:prSet loTypeId="urn:microsoft.com/office/officeart/2005/8/layout/hList1" loCatId="list" qsTypeId="urn:microsoft.com/office/officeart/2005/8/quickstyle/simple1" qsCatId="simple" csTypeId="urn:microsoft.com/office/officeart/2005/8/colors/accent0_1" csCatId="mainScheme" phldr="1"/>
      <dgm:spPr/>
      <dgm:t>
        <a:bodyPr/>
        <a:lstStyle/>
        <a:p>
          <a:endParaRPr lang="es-ES"/>
        </a:p>
      </dgm:t>
    </dgm:pt>
    <dgm:pt modelId="{A81747C6-1E7E-431E-95C5-247AACC87128}">
      <dgm:prSet/>
      <dgm:spPr/>
      <dgm:t>
        <a:bodyPr/>
        <a:lstStyle/>
        <a:p>
          <a:pPr rtl="0"/>
          <a:r>
            <a:rPr lang="es-CO"/>
            <a:t>Ventajas para la empresas</a:t>
          </a:r>
        </a:p>
      </dgm:t>
    </dgm:pt>
    <dgm:pt modelId="{AAB8D054-31BC-4648-996E-434B5DFA839D}" type="parTrans" cxnId="{71221D73-0153-4F8A-B8D8-E47CD4D14038}">
      <dgm:prSet/>
      <dgm:spPr/>
      <dgm:t>
        <a:bodyPr/>
        <a:lstStyle/>
        <a:p>
          <a:endParaRPr lang="es-ES"/>
        </a:p>
      </dgm:t>
    </dgm:pt>
    <dgm:pt modelId="{01F32E6E-D5C7-4D01-9A81-B34E23E7A610}" type="sibTrans" cxnId="{71221D73-0153-4F8A-B8D8-E47CD4D14038}">
      <dgm:prSet/>
      <dgm:spPr/>
      <dgm:t>
        <a:bodyPr/>
        <a:lstStyle/>
        <a:p>
          <a:endParaRPr lang="es-ES"/>
        </a:p>
      </dgm:t>
    </dgm:pt>
    <dgm:pt modelId="{B5FF31F4-8177-4649-A5C3-F9B50FD7F55A}">
      <dgm:prSet/>
      <dgm:spPr/>
      <dgm:t>
        <a:bodyPr/>
        <a:lstStyle/>
        <a:p>
          <a:pPr rtl="0"/>
          <a:r>
            <a:rPr lang="es-CO" dirty="0"/>
            <a:t>Acceso al mercado mundial</a:t>
          </a:r>
        </a:p>
      </dgm:t>
    </dgm:pt>
    <dgm:pt modelId="{16DAA175-25E4-4F8D-A652-84D924E0F312}" type="parTrans" cxnId="{18375AB8-EA22-40EB-A757-16CC67F24F52}">
      <dgm:prSet/>
      <dgm:spPr/>
      <dgm:t>
        <a:bodyPr/>
        <a:lstStyle/>
        <a:p>
          <a:endParaRPr lang="es-ES"/>
        </a:p>
      </dgm:t>
    </dgm:pt>
    <dgm:pt modelId="{D8AD37B5-80A1-440E-9041-02850CE649F9}" type="sibTrans" cxnId="{18375AB8-EA22-40EB-A757-16CC67F24F52}">
      <dgm:prSet/>
      <dgm:spPr/>
      <dgm:t>
        <a:bodyPr/>
        <a:lstStyle/>
        <a:p>
          <a:endParaRPr lang="es-ES"/>
        </a:p>
      </dgm:t>
    </dgm:pt>
    <dgm:pt modelId="{7BDE5BCB-1EE2-495A-B467-9697301805EB}">
      <dgm:prSet/>
      <dgm:spPr/>
      <dgm:t>
        <a:bodyPr/>
        <a:lstStyle/>
        <a:p>
          <a:pPr rtl="0"/>
          <a:r>
            <a:rPr lang="es-CO"/>
            <a:t>Interacción con los clientes.</a:t>
          </a:r>
        </a:p>
      </dgm:t>
    </dgm:pt>
    <dgm:pt modelId="{0701C852-2F3E-4BF0-BCFC-C202B64D08B3}" type="parTrans" cxnId="{C911CF6C-FD8B-48C6-B408-E53154F5C590}">
      <dgm:prSet/>
      <dgm:spPr/>
      <dgm:t>
        <a:bodyPr/>
        <a:lstStyle/>
        <a:p>
          <a:endParaRPr lang="es-ES"/>
        </a:p>
      </dgm:t>
    </dgm:pt>
    <dgm:pt modelId="{371C473D-3110-480F-B65A-24A4F2841192}" type="sibTrans" cxnId="{C911CF6C-FD8B-48C6-B408-E53154F5C590}">
      <dgm:prSet/>
      <dgm:spPr/>
      <dgm:t>
        <a:bodyPr/>
        <a:lstStyle/>
        <a:p>
          <a:endParaRPr lang="es-ES"/>
        </a:p>
      </dgm:t>
    </dgm:pt>
    <dgm:pt modelId="{4170563C-B3FE-446C-8197-F72FBB85851F}">
      <dgm:prSet/>
      <dgm:spPr/>
      <dgm:t>
        <a:bodyPr/>
        <a:lstStyle/>
        <a:p>
          <a:pPr rtl="0"/>
          <a:r>
            <a:rPr lang="es-CO" dirty="0"/>
            <a:t>Presentación multimedia de la oferta comercial</a:t>
          </a:r>
        </a:p>
      </dgm:t>
    </dgm:pt>
    <dgm:pt modelId="{FD0A9E45-26CD-4B77-9F2B-3F736E6F46DF}" type="parTrans" cxnId="{CFA48014-4FE6-424E-BEF1-862A74B87984}">
      <dgm:prSet/>
      <dgm:spPr/>
      <dgm:t>
        <a:bodyPr/>
        <a:lstStyle/>
        <a:p>
          <a:endParaRPr lang="es-ES"/>
        </a:p>
      </dgm:t>
    </dgm:pt>
    <dgm:pt modelId="{E6C4AE23-5424-449E-B1CC-C49734A0806E}" type="sibTrans" cxnId="{CFA48014-4FE6-424E-BEF1-862A74B87984}">
      <dgm:prSet/>
      <dgm:spPr/>
      <dgm:t>
        <a:bodyPr/>
        <a:lstStyle/>
        <a:p>
          <a:endParaRPr lang="es-ES"/>
        </a:p>
      </dgm:t>
    </dgm:pt>
    <dgm:pt modelId="{BE8C85E5-7125-42E6-84B8-5294227669B4}">
      <dgm:prSet/>
      <dgm:spPr/>
      <dgm:t>
        <a:bodyPr/>
        <a:lstStyle/>
        <a:p>
          <a:pPr rtl="0"/>
          <a:r>
            <a:rPr lang="es-CO" dirty="0"/>
            <a:t>Reducción de los costos de comercialización</a:t>
          </a:r>
        </a:p>
      </dgm:t>
    </dgm:pt>
    <dgm:pt modelId="{0CF4F94F-2D77-43FE-8DBF-917203B929E9}" type="parTrans" cxnId="{5AD23857-720F-42A0-8481-583369D453A5}">
      <dgm:prSet/>
      <dgm:spPr/>
      <dgm:t>
        <a:bodyPr/>
        <a:lstStyle/>
        <a:p>
          <a:endParaRPr lang="es-ES"/>
        </a:p>
      </dgm:t>
    </dgm:pt>
    <dgm:pt modelId="{2598A37B-B579-4315-876C-89EAF66B29BE}" type="sibTrans" cxnId="{5AD23857-720F-42A0-8481-583369D453A5}">
      <dgm:prSet/>
      <dgm:spPr/>
      <dgm:t>
        <a:bodyPr/>
        <a:lstStyle/>
        <a:p>
          <a:endParaRPr lang="es-ES"/>
        </a:p>
      </dgm:t>
    </dgm:pt>
    <dgm:pt modelId="{8DD40A69-68EA-44C4-92CA-3BABBFBA805F}">
      <dgm:prSet/>
      <dgm:spPr/>
      <dgm:t>
        <a:bodyPr/>
        <a:lstStyle/>
        <a:p>
          <a:pPr rtl="0"/>
          <a:r>
            <a:rPr lang="es-CO" dirty="0"/>
            <a:t>Estrategias de mercadeo dirigidas a clientes específicos / personalización</a:t>
          </a:r>
        </a:p>
      </dgm:t>
    </dgm:pt>
    <dgm:pt modelId="{9E5B6393-40B5-4BD1-A13E-F49A6828F097}" type="parTrans" cxnId="{439F8228-337F-4926-A2AC-A5A236E0F536}">
      <dgm:prSet/>
      <dgm:spPr/>
      <dgm:t>
        <a:bodyPr/>
        <a:lstStyle/>
        <a:p>
          <a:endParaRPr lang="es-ES"/>
        </a:p>
      </dgm:t>
    </dgm:pt>
    <dgm:pt modelId="{5116207F-6938-48B0-952D-ED84EDF6530F}" type="sibTrans" cxnId="{439F8228-337F-4926-A2AC-A5A236E0F536}">
      <dgm:prSet/>
      <dgm:spPr/>
      <dgm:t>
        <a:bodyPr/>
        <a:lstStyle/>
        <a:p>
          <a:endParaRPr lang="es-ES"/>
        </a:p>
      </dgm:t>
    </dgm:pt>
    <dgm:pt modelId="{C171A9B1-2C49-4890-B3CB-FE8E888E8963}">
      <dgm:prSet/>
      <dgm:spPr/>
      <dgm:t>
        <a:bodyPr/>
        <a:lstStyle/>
        <a:p>
          <a:pPr rtl="0"/>
          <a:r>
            <a:rPr lang="es-CO" dirty="0"/>
            <a:t>Acceso directo a los clientes potenciales</a:t>
          </a:r>
        </a:p>
      </dgm:t>
    </dgm:pt>
    <dgm:pt modelId="{4F77C656-BEA8-46E7-9CD4-1946557F2C05}" type="parTrans" cxnId="{A00A6212-0C9F-448A-AC52-4CFDF9C0ABCE}">
      <dgm:prSet/>
      <dgm:spPr/>
      <dgm:t>
        <a:bodyPr/>
        <a:lstStyle/>
        <a:p>
          <a:endParaRPr lang="es-ES"/>
        </a:p>
      </dgm:t>
    </dgm:pt>
    <dgm:pt modelId="{2019DD71-570F-457D-BB2A-7EA3B71C9FE3}" type="sibTrans" cxnId="{A00A6212-0C9F-448A-AC52-4CFDF9C0ABCE}">
      <dgm:prSet/>
      <dgm:spPr/>
      <dgm:t>
        <a:bodyPr/>
        <a:lstStyle/>
        <a:p>
          <a:endParaRPr lang="es-ES"/>
        </a:p>
      </dgm:t>
    </dgm:pt>
    <dgm:pt modelId="{A6DC2656-0813-4734-944F-4AB68D0CE7E3}">
      <dgm:prSet/>
      <dgm:spPr/>
      <dgm:t>
        <a:bodyPr/>
        <a:lstStyle/>
        <a:p>
          <a:pPr rtl="0"/>
          <a:r>
            <a:rPr lang="es-CO"/>
            <a:t>Ventajas para los clientes</a:t>
          </a:r>
        </a:p>
      </dgm:t>
    </dgm:pt>
    <dgm:pt modelId="{D5D33ECE-DB07-43D5-BFE1-3C0D46F7A59A}" type="parTrans" cxnId="{C61D9ADE-436C-4695-A39E-883C01FB0768}">
      <dgm:prSet/>
      <dgm:spPr/>
      <dgm:t>
        <a:bodyPr/>
        <a:lstStyle/>
        <a:p>
          <a:endParaRPr lang="es-ES"/>
        </a:p>
      </dgm:t>
    </dgm:pt>
    <dgm:pt modelId="{344948A4-D56D-4FD2-98CB-629CED7A8F20}" type="sibTrans" cxnId="{C61D9ADE-436C-4695-A39E-883C01FB0768}">
      <dgm:prSet/>
      <dgm:spPr/>
      <dgm:t>
        <a:bodyPr/>
        <a:lstStyle/>
        <a:p>
          <a:endParaRPr lang="es-ES"/>
        </a:p>
      </dgm:t>
    </dgm:pt>
    <dgm:pt modelId="{57BA322F-4732-48EE-8CDB-CDFFCDAA2A7E}">
      <dgm:prSet/>
      <dgm:spPr/>
      <dgm:t>
        <a:bodyPr/>
        <a:lstStyle/>
        <a:p>
          <a:pPr rtl="0"/>
          <a:r>
            <a:rPr lang="es-CO" dirty="0"/>
            <a:t>Interacción.</a:t>
          </a:r>
        </a:p>
      </dgm:t>
    </dgm:pt>
    <dgm:pt modelId="{DDEC2E2C-07ED-40EC-9617-F809E8670C73}" type="parTrans" cxnId="{05DE8FE1-AE88-43EE-8C8D-16427D6D4A40}">
      <dgm:prSet/>
      <dgm:spPr/>
      <dgm:t>
        <a:bodyPr/>
        <a:lstStyle/>
        <a:p>
          <a:endParaRPr lang="es-ES"/>
        </a:p>
      </dgm:t>
    </dgm:pt>
    <dgm:pt modelId="{C4F055BB-9F82-46C6-913D-8F3C87FA81B5}" type="sibTrans" cxnId="{05DE8FE1-AE88-43EE-8C8D-16427D6D4A40}">
      <dgm:prSet/>
      <dgm:spPr/>
      <dgm:t>
        <a:bodyPr/>
        <a:lstStyle/>
        <a:p>
          <a:endParaRPr lang="es-ES"/>
        </a:p>
      </dgm:t>
    </dgm:pt>
    <dgm:pt modelId="{D3BDBB95-45A8-4416-A6E3-B6C03C6F3AB9}">
      <dgm:prSet/>
      <dgm:spPr/>
      <dgm:t>
        <a:bodyPr/>
        <a:lstStyle/>
        <a:p>
          <a:pPr rtl="0"/>
          <a:r>
            <a:rPr lang="es-CO"/>
            <a:t>Posibilidad de hacer escuchar su voz y sus opiniones.</a:t>
          </a:r>
        </a:p>
      </dgm:t>
    </dgm:pt>
    <dgm:pt modelId="{4D021E3C-EB03-4B70-B32D-DC911958F729}" type="parTrans" cxnId="{E74F61EE-EC42-49F6-B45D-AFB3702943BC}">
      <dgm:prSet/>
      <dgm:spPr/>
      <dgm:t>
        <a:bodyPr/>
        <a:lstStyle/>
        <a:p>
          <a:endParaRPr lang="es-ES"/>
        </a:p>
      </dgm:t>
    </dgm:pt>
    <dgm:pt modelId="{B7179C15-BC73-4C2A-9981-1F9C7D338523}" type="sibTrans" cxnId="{E74F61EE-EC42-49F6-B45D-AFB3702943BC}">
      <dgm:prSet/>
      <dgm:spPr/>
      <dgm:t>
        <a:bodyPr/>
        <a:lstStyle/>
        <a:p>
          <a:endParaRPr lang="es-ES"/>
        </a:p>
      </dgm:t>
    </dgm:pt>
    <dgm:pt modelId="{704998CB-AB9C-45C9-81D3-5DAE8D449D06}">
      <dgm:prSet/>
      <dgm:spPr/>
      <dgm:t>
        <a:bodyPr/>
        <a:lstStyle/>
        <a:p>
          <a:pPr rtl="0"/>
          <a:r>
            <a:rPr lang="es-CO"/>
            <a:t>Acceso a una gran oferta en el mercado (comparación).</a:t>
          </a:r>
        </a:p>
      </dgm:t>
    </dgm:pt>
    <dgm:pt modelId="{C3F23348-6277-4BA3-AF45-18135A8E7CCF}" type="parTrans" cxnId="{CD66EE76-31F7-4855-868A-1127D324F1F5}">
      <dgm:prSet/>
      <dgm:spPr/>
      <dgm:t>
        <a:bodyPr/>
        <a:lstStyle/>
        <a:p>
          <a:endParaRPr lang="es-ES"/>
        </a:p>
      </dgm:t>
    </dgm:pt>
    <dgm:pt modelId="{FF948B70-2131-4E5F-8BDE-58FC597DDC28}" type="sibTrans" cxnId="{CD66EE76-31F7-4855-868A-1127D324F1F5}">
      <dgm:prSet/>
      <dgm:spPr/>
      <dgm:t>
        <a:bodyPr/>
        <a:lstStyle/>
        <a:p>
          <a:endParaRPr lang="es-ES"/>
        </a:p>
      </dgm:t>
    </dgm:pt>
    <dgm:pt modelId="{05E9EF13-A4D6-4269-B2E0-245AE55DF3B6}">
      <dgm:prSet/>
      <dgm:spPr/>
      <dgm:t>
        <a:bodyPr/>
        <a:lstStyle/>
        <a:p>
          <a:pPr rtl="0"/>
          <a:r>
            <a:rPr lang="es-CO"/>
            <a:t>Control de precios y transparencia.</a:t>
          </a:r>
        </a:p>
      </dgm:t>
    </dgm:pt>
    <dgm:pt modelId="{9C34D669-3159-4FB3-92F5-011788495ED6}" type="parTrans" cxnId="{8F117C6B-803A-4252-9E3A-EF76FF28C386}">
      <dgm:prSet/>
      <dgm:spPr/>
      <dgm:t>
        <a:bodyPr/>
        <a:lstStyle/>
        <a:p>
          <a:endParaRPr lang="es-ES"/>
        </a:p>
      </dgm:t>
    </dgm:pt>
    <dgm:pt modelId="{29665D14-1CAD-408E-AA92-EC0FEF4665B2}" type="sibTrans" cxnId="{8F117C6B-803A-4252-9E3A-EF76FF28C386}">
      <dgm:prSet/>
      <dgm:spPr/>
      <dgm:t>
        <a:bodyPr/>
        <a:lstStyle/>
        <a:p>
          <a:endParaRPr lang="es-ES"/>
        </a:p>
      </dgm:t>
    </dgm:pt>
    <dgm:pt modelId="{64A9961E-62CC-43B1-8494-2200F1C9919B}">
      <dgm:prSet/>
      <dgm:spPr/>
      <dgm:t>
        <a:bodyPr/>
        <a:lstStyle/>
        <a:p>
          <a:pPr rtl="0"/>
          <a:r>
            <a:rPr lang="es-CO" dirty="0"/>
            <a:t>Comodidad.</a:t>
          </a:r>
        </a:p>
      </dgm:t>
    </dgm:pt>
    <dgm:pt modelId="{13529CA3-DE93-4A53-AAC3-D3E4BC05BC9F}" type="parTrans" cxnId="{E404150A-6E9B-4063-9302-E324AF059A17}">
      <dgm:prSet/>
      <dgm:spPr/>
      <dgm:t>
        <a:bodyPr/>
        <a:lstStyle/>
        <a:p>
          <a:endParaRPr lang="es-ES"/>
        </a:p>
      </dgm:t>
    </dgm:pt>
    <dgm:pt modelId="{69BFC32E-3955-45DE-AC75-6F4AFCAD9CA2}" type="sibTrans" cxnId="{E404150A-6E9B-4063-9302-E324AF059A17}">
      <dgm:prSet/>
      <dgm:spPr/>
      <dgm:t>
        <a:bodyPr/>
        <a:lstStyle/>
        <a:p>
          <a:endParaRPr lang="es-ES"/>
        </a:p>
      </dgm:t>
    </dgm:pt>
    <dgm:pt modelId="{313AC46F-1CFE-436A-9C27-52C00936D3F9}">
      <dgm:prSet/>
      <dgm:spPr/>
      <dgm:t>
        <a:bodyPr/>
        <a:lstStyle/>
        <a:p>
          <a:pPr rtl="0"/>
          <a:r>
            <a:rPr lang="es-CO" dirty="0"/>
            <a:t>Velocidad, ahorro de tiempo</a:t>
          </a:r>
        </a:p>
      </dgm:t>
    </dgm:pt>
    <dgm:pt modelId="{E304B26B-C47F-4FBF-A80F-D27C0F74C544}" type="parTrans" cxnId="{376E219F-FE45-4EDD-80E5-6A481387BE8D}">
      <dgm:prSet/>
      <dgm:spPr/>
      <dgm:t>
        <a:bodyPr/>
        <a:lstStyle/>
        <a:p>
          <a:endParaRPr lang="es-ES"/>
        </a:p>
      </dgm:t>
    </dgm:pt>
    <dgm:pt modelId="{1D9CA7E2-71B2-4D92-AFA9-21930E7AF8E5}" type="sibTrans" cxnId="{376E219F-FE45-4EDD-80E5-6A481387BE8D}">
      <dgm:prSet/>
      <dgm:spPr/>
      <dgm:t>
        <a:bodyPr/>
        <a:lstStyle/>
        <a:p>
          <a:endParaRPr lang="es-ES"/>
        </a:p>
      </dgm:t>
    </dgm:pt>
    <dgm:pt modelId="{EC184F70-7699-4FCB-B88A-D8604EC784D2}">
      <dgm:prSet/>
      <dgm:spPr/>
      <dgm:t>
        <a:bodyPr/>
        <a:lstStyle/>
        <a:p>
          <a:pPr rtl="0"/>
          <a:r>
            <a:rPr lang="es-CO" dirty="0"/>
            <a:t>Comodidad</a:t>
          </a:r>
        </a:p>
      </dgm:t>
    </dgm:pt>
    <dgm:pt modelId="{6720D6B3-3497-404A-AA71-FCD7EBD237B1}" type="parTrans" cxnId="{B822B5D6-BA20-474B-90F4-458241C404C0}">
      <dgm:prSet/>
      <dgm:spPr/>
      <dgm:t>
        <a:bodyPr/>
        <a:lstStyle/>
        <a:p>
          <a:endParaRPr lang="es-ES"/>
        </a:p>
      </dgm:t>
    </dgm:pt>
    <dgm:pt modelId="{E6BF9798-31BB-4B35-9B8E-4948F1074CFA}" type="sibTrans" cxnId="{B822B5D6-BA20-474B-90F4-458241C404C0}">
      <dgm:prSet/>
      <dgm:spPr/>
      <dgm:t>
        <a:bodyPr/>
        <a:lstStyle/>
        <a:p>
          <a:endParaRPr lang="es-ES"/>
        </a:p>
      </dgm:t>
    </dgm:pt>
    <dgm:pt modelId="{8E314574-D279-4781-948B-A6E69E007D9A}">
      <dgm:prSet/>
      <dgm:spPr/>
      <dgm:t>
        <a:bodyPr/>
        <a:lstStyle/>
        <a:p>
          <a:pPr rtl="0"/>
          <a:r>
            <a:rPr lang="es-CO" dirty="0"/>
            <a:t>Gran cantidad de alternativas y fuerte crecimiento de las mismas</a:t>
          </a:r>
        </a:p>
      </dgm:t>
    </dgm:pt>
    <dgm:pt modelId="{8B73787D-3CB3-4CA1-91EB-B84412CB1895}" type="parTrans" cxnId="{FDBFBF17-CC5F-4D3A-BCF5-9F01279B08AC}">
      <dgm:prSet/>
      <dgm:spPr/>
      <dgm:t>
        <a:bodyPr/>
        <a:lstStyle/>
        <a:p>
          <a:endParaRPr lang="es-ES"/>
        </a:p>
      </dgm:t>
    </dgm:pt>
    <dgm:pt modelId="{18DE2134-A497-491B-8F43-1F3A0F8CA0BA}" type="sibTrans" cxnId="{FDBFBF17-CC5F-4D3A-BCF5-9F01279B08AC}">
      <dgm:prSet/>
      <dgm:spPr/>
      <dgm:t>
        <a:bodyPr/>
        <a:lstStyle/>
        <a:p>
          <a:endParaRPr lang="es-ES"/>
        </a:p>
      </dgm:t>
    </dgm:pt>
    <dgm:pt modelId="{D5718F67-4F16-4708-9389-4D87ED5A8771}">
      <dgm:prSet/>
      <dgm:spPr/>
      <dgm:t>
        <a:bodyPr/>
        <a:lstStyle/>
        <a:p>
          <a:pPr rtl="0"/>
          <a:r>
            <a:rPr lang="es-CO" dirty="0"/>
            <a:t>Rompimiento de fronteras </a:t>
          </a:r>
        </a:p>
      </dgm:t>
    </dgm:pt>
    <dgm:pt modelId="{6DD93F82-EAEC-4B18-A0EB-E611F635CF45}" type="parTrans" cxnId="{AC4A0AFC-DC4E-49A9-9246-6029E6928894}">
      <dgm:prSet/>
      <dgm:spPr/>
      <dgm:t>
        <a:bodyPr/>
        <a:lstStyle/>
        <a:p>
          <a:endParaRPr lang="es-ES"/>
        </a:p>
      </dgm:t>
    </dgm:pt>
    <dgm:pt modelId="{B1D9E023-62C3-4155-96AD-16219035DAC7}" type="sibTrans" cxnId="{AC4A0AFC-DC4E-49A9-9246-6029E6928894}">
      <dgm:prSet/>
      <dgm:spPr/>
      <dgm:t>
        <a:bodyPr/>
        <a:lstStyle/>
        <a:p>
          <a:endParaRPr lang="es-ES"/>
        </a:p>
      </dgm:t>
    </dgm:pt>
    <dgm:pt modelId="{300A8CF7-A03A-443E-BCD4-A949A98A7858}">
      <dgm:prSet/>
      <dgm:spPr/>
      <dgm:t>
        <a:bodyPr/>
        <a:lstStyle/>
        <a:p>
          <a:pPr rtl="0"/>
          <a:r>
            <a:rPr lang="es-CO" dirty="0"/>
            <a:t>24/ 7/ amplia disponibilidad</a:t>
          </a:r>
        </a:p>
      </dgm:t>
    </dgm:pt>
    <dgm:pt modelId="{15F56C48-45FF-4069-AD72-3FB7AD3C3017}" type="parTrans" cxnId="{B2B723D3-B968-4043-A53D-C5836099EDF8}">
      <dgm:prSet/>
      <dgm:spPr/>
      <dgm:t>
        <a:bodyPr/>
        <a:lstStyle/>
        <a:p>
          <a:endParaRPr lang="es-ES"/>
        </a:p>
      </dgm:t>
    </dgm:pt>
    <dgm:pt modelId="{4D5D12A1-BCE4-40B3-980C-0C7B39B8A770}" type="sibTrans" cxnId="{B2B723D3-B968-4043-A53D-C5836099EDF8}">
      <dgm:prSet/>
      <dgm:spPr/>
      <dgm:t>
        <a:bodyPr/>
        <a:lstStyle/>
        <a:p>
          <a:endParaRPr lang="es-ES"/>
        </a:p>
      </dgm:t>
    </dgm:pt>
    <dgm:pt modelId="{E0E10A4F-4008-4A3D-BFD5-28FF172FC719}" type="pres">
      <dgm:prSet presAssocID="{145CDD26-0E64-44DD-B3FD-06550365EACA}" presName="Name0" presStyleCnt="0">
        <dgm:presLayoutVars>
          <dgm:dir/>
          <dgm:animLvl val="lvl"/>
          <dgm:resizeHandles val="exact"/>
        </dgm:presLayoutVars>
      </dgm:prSet>
      <dgm:spPr/>
      <dgm:t>
        <a:bodyPr/>
        <a:lstStyle/>
        <a:p>
          <a:endParaRPr lang="es-ES"/>
        </a:p>
      </dgm:t>
    </dgm:pt>
    <dgm:pt modelId="{6DE2C785-494E-4ABA-BBD3-AACD27D54D60}" type="pres">
      <dgm:prSet presAssocID="{A81747C6-1E7E-431E-95C5-247AACC87128}" presName="composite" presStyleCnt="0"/>
      <dgm:spPr/>
    </dgm:pt>
    <dgm:pt modelId="{4BAAAA0B-5536-49B8-95EE-402173A32EDB}" type="pres">
      <dgm:prSet presAssocID="{A81747C6-1E7E-431E-95C5-247AACC87128}" presName="parTx" presStyleLbl="alignNode1" presStyleIdx="0" presStyleCnt="2">
        <dgm:presLayoutVars>
          <dgm:chMax val="0"/>
          <dgm:chPref val="0"/>
          <dgm:bulletEnabled val="1"/>
        </dgm:presLayoutVars>
      </dgm:prSet>
      <dgm:spPr/>
      <dgm:t>
        <a:bodyPr/>
        <a:lstStyle/>
        <a:p>
          <a:endParaRPr lang="es-ES"/>
        </a:p>
      </dgm:t>
    </dgm:pt>
    <dgm:pt modelId="{50685AFD-9740-4C5B-874C-8CF4A6092C93}" type="pres">
      <dgm:prSet presAssocID="{A81747C6-1E7E-431E-95C5-247AACC87128}" presName="desTx" presStyleLbl="alignAccFollowNode1" presStyleIdx="0" presStyleCnt="2">
        <dgm:presLayoutVars>
          <dgm:bulletEnabled val="1"/>
        </dgm:presLayoutVars>
      </dgm:prSet>
      <dgm:spPr/>
      <dgm:t>
        <a:bodyPr/>
        <a:lstStyle/>
        <a:p>
          <a:endParaRPr lang="es-ES"/>
        </a:p>
      </dgm:t>
    </dgm:pt>
    <dgm:pt modelId="{C7ABA99B-D15C-4B87-8E1D-3414089968BC}" type="pres">
      <dgm:prSet presAssocID="{01F32E6E-D5C7-4D01-9A81-B34E23E7A610}" presName="space" presStyleCnt="0"/>
      <dgm:spPr/>
    </dgm:pt>
    <dgm:pt modelId="{4496F090-98D3-4EF6-959F-10FB4D0E389F}" type="pres">
      <dgm:prSet presAssocID="{A6DC2656-0813-4734-944F-4AB68D0CE7E3}" presName="composite" presStyleCnt="0"/>
      <dgm:spPr/>
    </dgm:pt>
    <dgm:pt modelId="{493745AA-021E-4709-A244-77321F8065EE}" type="pres">
      <dgm:prSet presAssocID="{A6DC2656-0813-4734-944F-4AB68D0CE7E3}" presName="parTx" presStyleLbl="alignNode1" presStyleIdx="1" presStyleCnt="2">
        <dgm:presLayoutVars>
          <dgm:chMax val="0"/>
          <dgm:chPref val="0"/>
          <dgm:bulletEnabled val="1"/>
        </dgm:presLayoutVars>
      </dgm:prSet>
      <dgm:spPr/>
      <dgm:t>
        <a:bodyPr/>
        <a:lstStyle/>
        <a:p>
          <a:endParaRPr lang="es-ES"/>
        </a:p>
      </dgm:t>
    </dgm:pt>
    <dgm:pt modelId="{BE6E9FD2-22F1-4D02-9983-73E7FB718A56}" type="pres">
      <dgm:prSet presAssocID="{A6DC2656-0813-4734-944F-4AB68D0CE7E3}" presName="desTx" presStyleLbl="alignAccFollowNode1" presStyleIdx="1" presStyleCnt="2">
        <dgm:presLayoutVars>
          <dgm:bulletEnabled val="1"/>
        </dgm:presLayoutVars>
      </dgm:prSet>
      <dgm:spPr/>
      <dgm:t>
        <a:bodyPr/>
        <a:lstStyle/>
        <a:p>
          <a:endParaRPr lang="es-ES"/>
        </a:p>
      </dgm:t>
    </dgm:pt>
  </dgm:ptLst>
  <dgm:cxnLst>
    <dgm:cxn modelId="{18375AB8-EA22-40EB-A757-16CC67F24F52}" srcId="{A81747C6-1E7E-431E-95C5-247AACC87128}" destId="{B5FF31F4-8177-4649-A5C3-F9B50FD7F55A}" srcOrd="0" destOrd="0" parTransId="{16DAA175-25E4-4F8D-A652-84D924E0F312}" sibTransId="{D8AD37B5-80A1-440E-9041-02850CE649F9}"/>
    <dgm:cxn modelId="{83726A48-E605-405A-9FB7-827B88462250}" type="presOf" srcId="{4170563C-B3FE-446C-8197-F72FBB85851F}" destId="{50685AFD-9740-4C5B-874C-8CF4A6092C93}" srcOrd="0" destOrd="2" presId="urn:microsoft.com/office/officeart/2005/8/layout/hList1"/>
    <dgm:cxn modelId="{633BC20F-C9B6-430A-B53F-F24386D21A01}" type="presOf" srcId="{D5718F67-4F16-4708-9389-4D87ED5A8771}" destId="{BE6E9FD2-22F1-4D02-9983-73E7FB718A56}" srcOrd="0" destOrd="5" presId="urn:microsoft.com/office/officeart/2005/8/layout/hList1"/>
    <dgm:cxn modelId="{5DE1F175-D131-4D38-98A6-65A95A727138}" type="presOf" srcId="{8E314574-D279-4781-948B-A6E69E007D9A}" destId="{BE6E9FD2-22F1-4D02-9983-73E7FB718A56}" srcOrd="0" destOrd="9" presId="urn:microsoft.com/office/officeart/2005/8/layout/hList1"/>
    <dgm:cxn modelId="{5B378DD7-83B4-4A7B-B8FE-BB0A0C26838E}" type="presOf" srcId="{BE8C85E5-7125-42E6-84B8-5294227669B4}" destId="{50685AFD-9740-4C5B-874C-8CF4A6092C93}" srcOrd="0" destOrd="3" presId="urn:microsoft.com/office/officeart/2005/8/layout/hList1"/>
    <dgm:cxn modelId="{E74F61EE-EC42-49F6-B45D-AFB3702943BC}" srcId="{A6DC2656-0813-4734-944F-4AB68D0CE7E3}" destId="{D3BDBB95-45A8-4416-A6E3-B6C03C6F3AB9}" srcOrd="1" destOrd="0" parTransId="{4D021E3C-EB03-4B70-B32D-DC911958F729}" sibTransId="{B7179C15-BC73-4C2A-9981-1F9C7D338523}"/>
    <dgm:cxn modelId="{8F117C6B-803A-4252-9E3A-EF76FF28C386}" srcId="{A6DC2656-0813-4734-944F-4AB68D0CE7E3}" destId="{05E9EF13-A4D6-4269-B2E0-245AE55DF3B6}" srcOrd="3" destOrd="0" parTransId="{9C34D669-3159-4FB3-92F5-011788495ED6}" sibTransId="{29665D14-1CAD-408E-AA92-EC0FEF4665B2}"/>
    <dgm:cxn modelId="{9AF45E54-842E-411B-8963-3F69CD718953}" type="presOf" srcId="{313AC46F-1CFE-436A-9C27-52C00936D3F9}" destId="{BE6E9FD2-22F1-4D02-9983-73E7FB718A56}" srcOrd="0" destOrd="7" presId="urn:microsoft.com/office/officeart/2005/8/layout/hList1"/>
    <dgm:cxn modelId="{AC4A0AFC-DC4E-49A9-9246-6029E6928894}" srcId="{A6DC2656-0813-4734-944F-4AB68D0CE7E3}" destId="{D5718F67-4F16-4708-9389-4D87ED5A8771}" srcOrd="5" destOrd="0" parTransId="{6DD93F82-EAEC-4B18-A0EB-E611F635CF45}" sibTransId="{B1D9E023-62C3-4155-96AD-16219035DAC7}"/>
    <dgm:cxn modelId="{05DE8FE1-AE88-43EE-8C8D-16427D6D4A40}" srcId="{A6DC2656-0813-4734-944F-4AB68D0CE7E3}" destId="{57BA322F-4732-48EE-8CDB-CDFFCDAA2A7E}" srcOrd="0" destOrd="0" parTransId="{DDEC2E2C-07ED-40EC-9617-F809E8670C73}" sibTransId="{C4F055BB-9F82-46C6-913D-8F3C87FA81B5}"/>
    <dgm:cxn modelId="{07B95B2B-FB25-41E6-9AD1-C5E1CDC4F68F}" type="presOf" srcId="{05E9EF13-A4D6-4269-B2E0-245AE55DF3B6}" destId="{BE6E9FD2-22F1-4D02-9983-73E7FB718A56}" srcOrd="0" destOrd="3" presId="urn:microsoft.com/office/officeart/2005/8/layout/hList1"/>
    <dgm:cxn modelId="{0A10787C-4C2D-4851-A1C1-C633DC17856F}" type="presOf" srcId="{D3BDBB95-45A8-4416-A6E3-B6C03C6F3AB9}" destId="{BE6E9FD2-22F1-4D02-9983-73E7FB718A56}" srcOrd="0" destOrd="1" presId="urn:microsoft.com/office/officeart/2005/8/layout/hList1"/>
    <dgm:cxn modelId="{E404150A-6E9B-4063-9302-E324AF059A17}" srcId="{A6DC2656-0813-4734-944F-4AB68D0CE7E3}" destId="{64A9961E-62CC-43B1-8494-2200F1C9919B}" srcOrd="4" destOrd="0" parTransId="{13529CA3-DE93-4A53-AAC3-D3E4BC05BC9F}" sibTransId="{69BFC32E-3955-45DE-AC75-6F4AFCAD9CA2}"/>
    <dgm:cxn modelId="{B2B723D3-B968-4043-A53D-C5836099EDF8}" srcId="{A6DC2656-0813-4734-944F-4AB68D0CE7E3}" destId="{300A8CF7-A03A-443E-BCD4-A949A98A7858}" srcOrd="6" destOrd="0" parTransId="{15F56C48-45FF-4069-AD72-3FB7AD3C3017}" sibTransId="{4D5D12A1-BCE4-40B3-980C-0C7B39B8A770}"/>
    <dgm:cxn modelId="{22DEA175-DC71-42D3-B12D-D1B0D43154B3}" type="presOf" srcId="{7BDE5BCB-1EE2-495A-B467-9697301805EB}" destId="{50685AFD-9740-4C5B-874C-8CF4A6092C93}" srcOrd="0" destOrd="1" presId="urn:microsoft.com/office/officeart/2005/8/layout/hList1"/>
    <dgm:cxn modelId="{C61D9ADE-436C-4695-A39E-883C01FB0768}" srcId="{145CDD26-0E64-44DD-B3FD-06550365EACA}" destId="{A6DC2656-0813-4734-944F-4AB68D0CE7E3}" srcOrd="1" destOrd="0" parTransId="{D5D33ECE-DB07-43D5-BFE1-3C0D46F7A59A}" sibTransId="{344948A4-D56D-4FD2-98CB-629CED7A8F20}"/>
    <dgm:cxn modelId="{B822B5D6-BA20-474B-90F4-458241C404C0}" srcId="{A6DC2656-0813-4734-944F-4AB68D0CE7E3}" destId="{EC184F70-7699-4FCB-B88A-D8604EC784D2}" srcOrd="8" destOrd="0" parTransId="{6720D6B3-3497-404A-AA71-FCD7EBD237B1}" sibTransId="{E6BF9798-31BB-4B35-9B8E-4948F1074CFA}"/>
    <dgm:cxn modelId="{D194E842-183B-4961-9F7D-3A7C35B3AEA6}" type="presOf" srcId="{704998CB-AB9C-45C9-81D3-5DAE8D449D06}" destId="{BE6E9FD2-22F1-4D02-9983-73E7FB718A56}" srcOrd="0" destOrd="2" presId="urn:microsoft.com/office/officeart/2005/8/layout/hList1"/>
    <dgm:cxn modelId="{5AD23857-720F-42A0-8481-583369D453A5}" srcId="{A81747C6-1E7E-431E-95C5-247AACC87128}" destId="{BE8C85E5-7125-42E6-84B8-5294227669B4}" srcOrd="3" destOrd="0" parTransId="{0CF4F94F-2D77-43FE-8DBF-917203B929E9}" sibTransId="{2598A37B-B579-4315-876C-89EAF66B29BE}"/>
    <dgm:cxn modelId="{CD66EE76-31F7-4855-868A-1127D324F1F5}" srcId="{A6DC2656-0813-4734-944F-4AB68D0CE7E3}" destId="{704998CB-AB9C-45C9-81D3-5DAE8D449D06}" srcOrd="2" destOrd="0" parTransId="{C3F23348-6277-4BA3-AF45-18135A8E7CCF}" sibTransId="{FF948B70-2131-4E5F-8BDE-58FC597DDC28}"/>
    <dgm:cxn modelId="{CCAC6ED8-601E-4FEA-8F5D-0DDEDFC45BBB}" type="presOf" srcId="{145CDD26-0E64-44DD-B3FD-06550365EACA}" destId="{E0E10A4F-4008-4A3D-BFD5-28FF172FC719}" srcOrd="0" destOrd="0" presId="urn:microsoft.com/office/officeart/2005/8/layout/hList1"/>
    <dgm:cxn modelId="{443C9AEE-7D24-454E-9F8F-B67E3F009A1D}" type="presOf" srcId="{C171A9B1-2C49-4890-B3CB-FE8E888E8963}" destId="{50685AFD-9740-4C5B-874C-8CF4A6092C93}" srcOrd="0" destOrd="5" presId="urn:microsoft.com/office/officeart/2005/8/layout/hList1"/>
    <dgm:cxn modelId="{A00A6212-0C9F-448A-AC52-4CFDF9C0ABCE}" srcId="{A81747C6-1E7E-431E-95C5-247AACC87128}" destId="{C171A9B1-2C49-4890-B3CB-FE8E888E8963}" srcOrd="5" destOrd="0" parTransId="{4F77C656-BEA8-46E7-9CD4-1946557F2C05}" sibTransId="{2019DD71-570F-457D-BB2A-7EA3B71C9FE3}"/>
    <dgm:cxn modelId="{439F8228-337F-4926-A2AC-A5A236E0F536}" srcId="{A81747C6-1E7E-431E-95C5-247AACC87128}" destId="{8DD40A69-68EA-44C4-92CA-3BABBFBA805F}" srcOrd="4" destOrd="0" parTransId="{9E5B6393-40B5-4BD1-A13E-F49A6828F097}" sibTransId="{5116207F-6938-48B0-952D-ED84EDF6530F}"/>
    <dgm:cxn modelId="{FDBFBF17-CC5F-4D3A-BCF5-9F01279B08AC}" srcId="{A6DC2656-0813-4734-944F-4AB68D0CE7E3}" destId="{8E314574-D279-4781-948B-A6E69E007D9A}" srcOrd="9" destOrd="0" parTransId="{8B73787D-3CB3-4CA1-91EB-B84412CB1895}" sibTransId="{18DE2134-A497-491B-8F43-1F3A0F8CA0BA}"/>
    <dgm:cxn modelId="{60D703AF-CF21-4C30-A513-70CB73DB611E}" type="presOf" srcId="{EC184F70-7699-4FCB-B88A-D8604EC784D2}" destId="{BE6E9FD2-22F1-4D02-9983-73E7FB718A56}" srcOrd="0" destOrd="8" presId="urn:microsoft.com/office/officeart/2005/8/layout/hList1"/>
    <dgm:cxn modelId="{C911CF6C-FD8B-48C6-B408-E53154F5C590}" srcId="{A81747C6-1E7E-431E-95C5-247AACC87128}" destId="{7BDE5BCB-1EE2-495A-B467-9697301805EB}" srcOrd="1" destOrd="0" parTransId="{0701C852-2F3E-4BF0-BCFC-C202B64D08B3}" sibTransId="{371C473D-3110-480F-B65A-24A4F2841192}"/>
    <dgm:cxn modelId="{376E219F-FE45-4EDD-80E5-6A481387BE8D}" srcId="{A6DC2656-0813-4734-944F-4AB68D0CE7E3}" destId="{313AC46F-1CFE-436A-9C27-52C00936D3F9}" srcOrd="7" destOrd="0" parTransId="{E304B26B-C47F-4FBF-A80F-D27C0F74C544}" sibTransId="{1D9CA7E2-71B2-4D92-AFA9-21930E7AF8E5}"/>
    <dgm:cxn modelId="{CFA48014-4FE6-424E-BEF1-862A74B87984}" srcId="{A81747C6-1E7E-431E-95C5-247AACC87128}" destId="{4170563C-B3FE-446C-8197-F72FBB85851F}" srcOrd="2" destOrd="0" parTransId="{FD0A9E45-26CD-4B77-9F2B-3F736E6F46DF}" sibTransId="{E6C4AE23-5424-449E-B1CC-C49734A0806E}"/>
    <dgm:cxn modelId="{DB94DD83-ABB1-4578-9BF8-20E9028F01E0}" type="presOf" srcId="{A81747C6-1E7E-431E-95C5-247AACC87128}" destId="{4BAAAA0B-5536-49B8-95EE-402173A32EDB}" srcOrd="0" destOrd="0" presId="urn:microsoft.com/office/officeart/2005/8/layout/hList1"/>
    <dgm:cxn modelId="{3E9BA698-D896-4A2B-8D48-784767641987}" type="presOf" srcId="{64A9961E-62CC-43B1-8494-2200F1C9919B}" destId="{BE6E9FD2-22F1-4D02-9983-73E7FB718A56}" srcOrd="0" destOrd="4" presId="urn:microsoft.com/office/officeart/2005/8/layout/hList1"/>
    <dgm:cxn modelId="{072152DD-6749-4EC1-8820-872C58FA3BC5}" type="presOf" srcId="{A6DC2656-0813-4734-944F-4AB68D0CE7E3}" destId="{493745AA-021E-4709-A244-77321F8065EE}" srcOrd="0" destOrd="0" presId="urn:microsoft.com/office/officeart/2005/8/layout/hList1"/>
    <dgm:cxn modelId="{91D0710F-AC0C-4D9C-B5DB-EB72FC4D51B9}" type="presOf" srcId="{57BA322F-4732-48EE-8CDB-CDFFCDAA2A7E}" destId="{BE6E9FD2-22F1-4D02-9983-73E7FB718A56}" srcOrd="0" destOrd="0" presId="urn:microsoft.com/office/officeart/2005/8/layout/hList1"/>
    <dgm:cxn modelId="{44F803D8-B697-41EA-9002-3C7607E3D47F}" type="presOf" srcId="{B5FF31F4-8177-4649-A5C3-F9B50FD7F55A}" destId="{50685AFD-9740-4C5B-874C-8CF4A6092C93}" srcOrd="0" destOrd="0" presId="urn:microsoft.com/office/officeart/2005/8/layout/hList1"/>
    <dgm:cxn modelId="{38D5B02A-FD4B-4F12-90C3-969458DAE3CE}" type="presOf" srcId="{8DD40A69-68EA-44C4-92CA-3BABBFBA805F}" destId="{50685AFD-9740-4C5B-874C-8CF4A6092C93}" srcOrd="0" destOrd="4" presId="urn:microsoft.com/office/officeart/2005/8/layout/hList1"/>
    <dgm:cxn modelId="{71221D73-0153-4F8A-B8D8-E47CD4D14038}" srcId="{145CDD26-0E64-44DD-B3FD-06550365EACA}" destId="{A81747C6-1E7E-431E-95C5-247AACC87128}" srcOrd="0" destOrd="0" parTransId="{AAB8D054-31BC-4648-996E-434B5DFA839D}" sibTransId="{01F32E6E-D5C7-4D01-9A81-B34E23E7A610}"/>
    <dgm:cxn modelId="{2BFCB454-639E-487B-8A49-BEBA708C5D26}" type="presOf" srcId="{300A8CF7-A03A-443E-BCD4-A949A98A7858}" destId="{BE6E9FD2-22F1-4D02-9983-73E7FB718A56}" srcOrd="0" destOrd="6" presId="urn:microsoft.com/office/officeart/2005/8/layout/hList1"/>
    <dgm:cxn modelId="{48AE9CE8-A374-4D48-A45F-4A4F8D76C3F5}" type="presParOf" srcId="{E0E10A4F-4008-4A3D-BFD5-28FF172FC719}" destId="{6DE2C785-494E-4ABA-BBD3-AACD27D54D60}" srcOrd="0" destOrd="0" presId="urn:microsoft.com/office/officeart/2005/8/layout/hList1"/>
    <dgm:cxn modelId="{264492F3-E47D-49B6-A5BD-405D1A7B27EC}" type="presParOf" srcId="{6DE2C785-494E-4ABA-BBD3-AACD27D54D60}" destId="{4BAAAA0B-5536-49B8-95EE-402173A32EDB}" srcOrd="0" destOrd="0" presId="urn:microsoft.com/office/officeart/2005/8/layout/hList1"/>
    <dgm:cxn modelId="{D2718606-958F-4A50-928D-DAEA4329949D}" type="presParOf" srcId="{6DE2C785-494E-4ABA-BBD3-AACD27D54D60}" destId="{50685AFD-9740-4C5B-874C-8CF4A6092C93}" srcOrd="1" destOrd="0" presId="urn:microsoft.com/office/officeart/2005/8/layout/hList1"/>
    <dgm:cxn modelId="{547BE3AF-5BBB-4106-8337-1144FE4A3364}" type="presParOf" srcId="{E0E10A4F-4008-4A3D-BFD5-28FF172FC719}" destId="{C7ABA99B-D15C-4B87-8E1D-3414089968BC}" srcOrd="1" destOrd="0" presId="urn:microsoft.com/office/officeart/2005/8/layout/hList1"/>
    <dgm:cxn modelId="{32630999-3C41-4627-B5AF-665B8DDA62D5}" type="presParOf" srcId="{E0E10A4F-4008-4A3D-BFD5-28FF172FC719}" destId="{4496F090-98D3-4EF6-959F-10FB4D0E389F}" srcOrd="2" destOrd="0" presId="urn:microsoft.com/office/officeart/2005/8/layout/hList1"/>
    <dgm:cxn modelId="{BE9535E2-3C5E-4A10-ACB7-3DB1EC841F7E}" type="presParOf" srcId="{4496F090-98D3-4EF6-959F-10FB4D0E389F}" destId="{493745AA-021E-4709-A244-77321F8065EE}" srcOrd="0" destOrd="0" presId="urn:microsoft.com/office/officeart/2005/8/layout/hList1"/>
    <dgm:cxn modelId="{B9A85718-1EE2-4C33-8233-E6AD58FFDCE8}" type="presParOf" srcId="{4496F090-98D3-4EF6-959F-10FB4D0E389F}" destId="{BE6E9FD2-22F1-4D02-9983-73E7FB718A56}"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3E2A89-3021-456F-A64C-60E8892C0D22}" type="doc">
      <dgm:prSet loTypeId="urn:microsoft.com/office/officeart/2008/layout/BendingPictureBlocks" loCatId="picture" qsTypeId="urn:microsoft.com/office/officeart/2005/8/quickstyle/3d4" qsCatId="3D" csTypeId="urn:microsoft.com/office/officeart/2005/8/colors/accent0_1" csCatId="mainScheme" phldr="1"/>
      <dgm:spPr/>
      <dgm:t>
        <a:bodyPr/>
        <a:lstStyle/>
        <a:p>
          <a:endParaRPr lang="es-ES"/>
        </a:p>
      </dgm:t>
    </dgm:pt>
    <dgm:pt modelId="{18FB09A4-FA98-45E5-B769-491F565CC6D2}">
      <dgm:prSet/>
      <dgm:spPr/>
      <dgm:t>
        <a:bodyPr/>
        <a:lstStyle/>
        <a:p>
          <a:pPr rtl="0"/>
          <a:r>
            <a:rPr lang="es-CO" b="1"/>
            <a:t>Business to Business (B2B)</a:t>
          </a:r>
          <a:endParaRPr lang="es-CO"/>
        </a:p>
      </dgm:t>
    </dgm:pt>
    <dgm:pt modelId="{F274008A-71BF-4DE4-AB9E-813517FC0618}" type="parTrans" cxnId="{C02FAF99-EF70-4151-9147-9E676CD4B54B}">
      <dgm:prSet/>
      <dgm:spPr/>
      <dgm:t>
        <a:bodyPr/>
        <a:lstStyle/>
        <a:p>
          <a:endParaRPr lang="es-ES"/>
        </a:p>
      </dgm:t>
    </dgm:pt>
    <dgm:pt modelId="{66308879-99C7-4A77-8F18-33FBD523417E}" type="sibTrans" cxnId="{C02FAF99-EF70-4151-9147-9E676CD4B54B}">
      <dgm:prSet/>
      <dgm:spPr/>
      <dgm:t>
        <a:bodyPr/>
        <a:lstStyle/>
        <a:p>
          <a:endParaRPr lang="es-ES"/>
        </a:p>
      </dgm:t>
    </dgm:pt>
    <dgm:pt modelId="{DA4F6132-389B-49FD-AC91-7BC9B6A26B42}">
      <dgm:prSet/>
      <dgm:spPr/>
      <dgm:t>
        <a:bodyPr/>
        <a:lstStyle/>
        <a:p>
          <a:pPr rtl="0"/>
          <a:r>
            <a:rPr lang="es-CO" b="1"/>
            <a:t>Business to Consumer (B2C)</a:t>
          </a:r>
          <a:endParaRPr lang="es-CO"/>
        </a:p>
      </dgm:t>
    </dgm:pt>
    <dgm:pt modelId="{69484441-441B-4AC2-9A7C-24312ADC5CAF}" type="parTrans" cxnId="{92C51078-A1E5-46B3-8032-AA4AEB1E1087}">
      <dgm:prSet/>
      <dgm:spPr/>
      <dgm:t>
        <a:bodyPr/>
        <a:lstStyle/>
        <a:p>
          <a:endParaRPr lang="es-ES"/>
        </a:p>
      </dgm:t>
    </dgm:pt>
    <dgm:pt modelId="{A8FBA0C6-FF84-41FC-AAE7-36F09B539285}" type="sibTrans" cxnId="{92C51078-A1E5-46B3-8032-AA4AEB1E1087}">
      <dgm:prSet/>
      <dgm:spPr/>
      <dgm:t>
        <a:bodyPr/>
        <a:lstStyle/>
        <a:p>
          <a:endParaRPr lang="es-ES"/>
        </a:p>
      </dgm:t>
    </dgm:pt>
    <dgm:pt modelId="{8BD94C2E-5A5D-49C6-98C3-09442380468D}">
      <dgm:prSet/>
      <dgm:spPr/>
      <dgm:t>
        <a:bodyPr/>
        <a:lstStyle/>
        <a:p>
          <a:pPr rtl="0"/>
          <a:r>
            <a:rPr lang="es-CO" b="1"/>
            <a:t>Consumer to Consumer (C2C)</a:t>
          </a:r>
          <a:endParaRPr lang="es-CO"/>
        </a:p>
      </dgm:t>
    </dgm:pt>
    <dgm:pt modelId="{1581741C-0D8B-49A1-A05D-2CD889068145}" type="parTrans" cxnId="{BB9AE433-D962-4F4B-9193-903D9C8E2C89}">
      <dgm:prSet/>
      <dgm:spPr/>
      <dgm:t>
        <a:bodyPr/>
        <a:lstStyle/>
        <a:p>
          <a:endParaRPr lang="es-ES"/>
        </a:p>
      </dgm:t>
    </dgm:pt>
    <dgm:pt modelId="{6DDAF9EC-C1DB-4FB6-B235-41684B4660C7}" type="sibTrans" cxnId="{BB9AE433-D962-4F4B-9193-903D9C8E2C89}">
      <dgm:prSet/>
      <dgm:spPr/>
      <dgm:t>
        <a:bodyPr/>
        <a:lstStyle/>
        <a:p>
          <a:endParaRPr lang="es-ES"/>
        </a:p>
      </dgm:t>
    </dgm:pt>
    <dgm:pt modelId="{44FD8C8C-96F5-4792-B267-0CCF03C7204E}" type="pres">
      <dgm:prSet presAssocID="{DD3E2A89-3021-456F-A64C-60E8892C0D22}" presName="Name0" presStyleCnt="0">
        <dgm:presLayoutVars>
          <dgm:dir/>
          <dgm:resizeHandles/>
        </dgm:presLayoutVars>
      </dgm:prSet>
      <dgm:spPr/>
      <dgm:t>
        <a:bodyPr/>
        <a:lstStyle/>
        <a:p>
          <a:endParaRPr lang="es-ES"/>
        </a:p>
      </dgm:t>
    </dgm:pt>
    <dgm:pt modelId="{3C060DB1-C69D-4310-93ED-B1B1E2BE6DBF}" type="pres">
      <dgm:prSet presAssocID="{18FB09A4-FA98-45E5-B769-491F565CC6D2}" presName="composite" presStyleCnt="0"/>
      <dgm:spPr/>
    </dgm:pt>
    <dgm:pt modelId="{EA1FAD74-DFDC-478E-88B3-47DAE4F983AD}" type="pres">
      <dgm:prSet presAssocID="{18FB09A4-FA98-45E5-B769-491F565CC6D2}" presName="rect1" presStyleLbl="bgImgPlace1" presStyleIdx="0" presStyleCnt="3"/>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030F3CEE-7EC1-40ED-B6C0-3286AD095241}" type="pres">
      <dgm:prSet presAssocID="{18FB09A4-FA98-45E5-B769-491F565CC6D2}" presName="rect2" presStyleLbl="node1" presStyleIdx="0" presStyleCnt="3">
        <dgm:presLayoutVars>
          <dgm:bulletEnabled val="1"/>
        </dgm:presLayoutVars>
      </dgm:prSet>
      <dgm:spPr/>
      <dgm:t>
        <a:bodyPr/>
        <a:lstStyle/>
        <a:p>
          <a:endParaRPr lang="es-ES"/>
        </a:p>
      </dgm:t>
    </dgm:pt>
    <dgm:pt modelId="{6F85593E-3726-48E3-B09E-6128516C43F0}" type="pres">
      <dgm:prSet presAssocID="{66308879-99C7-4A77-8F18-33FBD523417E}" presName="sibTrans" presStyleCnt="0"/>
      <dgm:spPr/>
    </dgm:pt>
    <dgm:pt modelId="{A1D8D70D-40E8-4031-ABFD-FE9F70B7518D}" type="pres">
      <dgm:prSet presAssocID="{DA4F6132-389B-49FD-AC91-7BC9B6A26B42}" presName="composite" presStyleCnt="0"/>
      <dgm:spPr/>
    </dgm:pt>
    <dgm:pt modelId="{DCE5839D-F541-432A-ADF1-155EAC692ED3}" type="pres">
      <dgm:prSet presAssocID="{DA4F6132-389B-49FD-AC91-7BC9B6A26B42}" presName="rect1" presStyleLbl="bgImgPlace1" presStyleIdx="1" presStyleCnt="3"/>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FA12E776-8D56-42E2-B76B-36CF3BAD1F43}" type="pres">
      <dgm:prSet presAssocID="{DA4F6132-389B-49FD-AC91-7BC9B6A26B42}" presName="rect2" presStyleLbl="node1" presStyleIdx="1" presStyleCnt="3">
        <dgm:presLayoutVars>
          <dgm:bulletEnabled val="1"/>
        </dgm:presLayoutVars>
      </dgm:prSet>
      <dgm:spPr/>
      <dgm:t>
        <a:bodyPr/>
        <a:lstStyle/>
        <a:p>
          <a:endParaRPr lang="es-ES"/>
        </a:p>
      </dgm:t>
    </dgm:pt>
    <dgm:pt modelId="{3092CEE4-49E1-4134-9617-1437ED743A24}" type="pres">
      <dgm:prSet presAssocID="{A8FBA0C6-FF84-41FC-AAE7-36F09B539285}" presName="sibTrans" presStyleCnt="0"/>
      <dgm:spPr/>
    </dgm:pt>
    <dgm:pt modelId="{D305A081-42E5-413B-8220-7276CCAB6D64}" type="pres">
      <dgm:prSet presAssocID="{8BD94C2E-5A5D-49C6-98C3-09442380468D}" presName="composite" presStyleCnt="0"/>
      <dgm:spPr/>
    </dgm:pt>
    <dgm:pt modelId="{629B5D24-9DAC-44DE-8C7B-4F045D49D4A6}" type="pres">
      <dgm:prSet presAssocID="{8BD94C2E-5A5D-49C6-98C3-09442380468D}" presName="rect1" presStyleLbl="bgImgPlace1" presStyleIdx="2" presStyleCnt="3"/>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3D00BCF1-DDB8-472B-A985-C895DDA0DDAF}" type="pres">
      <dgm:prSet presAssocID="{8BD94C2E-5A5D-49C6-98C3-09442380468D}" presName="rect2" presStyleLbl="node1" presStyleIdx="2" presStyleCnt="3">
        <dgm:presLayoutVars>
          <dgm:bulletEnabled val="1"/>
        </dgm:presLayoutVars>
      </dgm:prSet>
      <dgm:spPr/>
      <dgm:t>
        <a:bodyPr/>
        <a:lstStyle/>
        <a:p>
          <a:endParaRPr lang="es-ES"/>
        </a:p>
      </dgm:t>
    </dgm:pt>
  </dgm:ptLst>
  <dgm:cxnLst>
    <dgm:cxn modelId="{56E922C3-A33B-44E8-932C-9256993B94BB}" type="presOf" srcId="{8BD94C2E-5A5D-49C6-98C3-09442380468D}" destId="{3D00BCF1-DDB8-472B-A985-C895DDA0DDAF}" srcOrd="0" destOrd="0" presId="urn:microsoft.com/office/officeart/2008/layout/BendingPictureBlocks"/>
    <dgm:cxn modelId="{C02FAF99-EF70-4151-9147-9E676CD4B54B}" srcId="{DD3E2A89-3021-456F-A64C-60E8892C0D22}" destId="{18FB09A4-FA98-45E5-B769-491F565CC6D2}" srcOrd="0" destOrd="0" parTransId="{F274008A-71BF-4DE4-AB9E-813517FC0618}" sibTransId="{66308879-99C7-4A77-8F18-33FBD523417E}"/>
    <dgm:cxn modelId="{A3D7EE46-FCB4-4E76-A8BD-A5C4553FFEA6}" type="presOf" srcId="{DA4F6132-389B-49FD-AC91-7BC9B6A26B42}" destId="{FA12E776-8D56-42E2-B76B-36CF3BAD1F43}" srcOrd="0" destOrd="0" presId="urn:microsoft.com/office/officeart/2008/layout/BendingPictureBlocks"/>
    <dgm:cxn modelId="{BB9AE433-D962-4F4B-9193-903D9C8E2C89}" srcId="{DD3E2A89-3021-456F-A64C-60E8892C0D22}" destId="{8BD94C2E-5A5D-49C6-98C3-09442380468D}" srcOrd="2" destOrd="0" parTransId="{1581741C-0D8B-49A1-A05D-2CD889068145}" sibTransId="{6DDAF9EC-C1DB-4FB6-B235-41684B4660C7}"/>
    <dgm:cxn modelId="{9AB61CAD-CBEC-425F-A75E-DFF7B9CBA921}" type="presOf" srcId="{DD3E2A89-3021-456F-A64C-60E8892C0D22}" destId="{44FD8C8C-96F5-4792-B267-0CCF03C7204E}" srcOrd="0" destOrd="0" presId="urn:microsoft.com/office/officeart/2008/layout/BendingPictureBlocks"/>
    <dgm:cxn modelId="{AB7A6594-DE1C-4DDA-A05B-7DBD49E2ABBB}" type="presOf" srcId="{18FB09A4-FA98-45E5-B769-491F565CC6D2}" destId="{030F3CEE-7EC1-40ED-B6C0-3286AD095241}" srcOrd="0" destOrd="0" presId="urn:microsoft.com/office/officeart/2008/layout/BendingPictureBlocks"/>
    <dgm:cxn modelId="{92C51078-A1E5-46B3-8032-AA4AEB1E1087}" srcId="{DD3E2A89-3021-456F-A64C-60E8892C0D22}" destId="{DA4F6132-389B-49FD-AC91-7BC9B6A26B42}" srcOrd="1" destOrd="0" parTransId="{69484441-441B-4AC2-9A7C-24312ADC5CAF}" sibTransId="{A8FBA0C6-FF84-41FC-AAE7-36F09B539285}"/>
    <dgm:cxn modelId="{D9BD0428-969B-42A1-8FC7-21002BCDD863}" type="presParOf" srcId="{44FD8C8C-96F5-4792-B267-0CCF03C7204E}" destId="{3C060DB1-C69D-4310-93ED-B1B1E2BE6DBF}" srcOrd="0" destOrd="0" presId="urn:microsoft.com/office/officeart/2008/layout/BendingPictureBlocks"/>
    <dgm:cxn modelId="{AD8FF5D0-408B-4CB0-A6BA-25D3D3B12ACB}" type="presParOf" srcId="{3C060DB1-C69D-4310-93ED-B1B1E2BE6DBF}" destId="{EA1FAD74-DFDC-478E-88B3-47DAE4F983AD}" srcOrd="0" destOrd="0" presId="urn:microsoft.com/office/officeart/2008/layout/BendingPictureBlocks"/>
    <dgm:cxn modelId="{E72C78D7-2D65-4040-9D66-1B8B334870B3}" type="presParOf" srcId="{3C060DB1-C69D-4310-93ED-B1B1E2BE6DBF}" destId="{030F3CEE-7EC1-40ED-B6C0-3286AD095241}" srcOrd="1" destOrd="0" presId="urn:microsoft.com/office/officeart/2008/layout/BendingPictureBlocks"/>
    <dgm:cxn modelId="{1D76D76D-AC68-4CF4-8876-A854E9554D09}" type="presParOf" srcId="{44FD8C8C-96F5-4792-B267-0CCF03C7204E}" destId="{6F85593E-3726-48E3-B09E-6128516C43F0}" srcOrd="1" destOrd="0" presId="urn:microsoft.com/office/officeart/2008/layout/BendingPictureBlocks"/>
    <dgm:cxn modelId="{93857C3B-0277-40CF-AD70-169716111EF0}" type="presParOf" srcId="{44FD8C8C-96F5-4792-B267-0CCF03C7204E}" destId="{A1D8D70D-40E8-4031-ABFD-FE9F70B7518D}" srcOrd="2" destOrd="0" presId="urn:microsoft.com/office/officeart/2008/layout/BendingPictureBlocks"/>
    <dgm:cxn modelId="{FBD6CDF5-15A6-4D43-AB8F-F991FA1EC4F0}" type="presParOf" srcId="{A1D8D70D-40E8-4031-ABFD-FE9F70B7518D}" destId="{DCE5839D-F541-432A-ADF1-155EAC692ED3}" srcOrd="0" destOrd="0" presId="urn:microsoft.com/office/officeart/2008/layout/BendingPictureBlocks"/>
    <dgm:cxn modelId="{12873FD9-B033-4F03-842E-DDD46DF1C2C3}" type="presParOf" srcId="{A1D8D70D-40E8-4031-ABFD-FE9F70B7518D}" destId="{FA12E776-8D56-42E2-B76B-36CF3BAD1F43}" srcOrd="1" destOrd="0" presId="urn:microsoft.com/office/officeart/2008/layout/BendingPictureBlocks"/>
    <dgm:cxn modelId="{A472A71E-0F50-4EC3-84DD-F5A66839CD41}" type="presParOf" srcId="{44FD8C8C-96F5-4792-B267-0CCF03C7204E}" destId="{3092CEE4-49E1-4134-9617-1437ED743A24}" srcOrd="3" destOrd="0" presId="urn:microsoft.com/office/officeart/2008/layout/BendingPictureBlocks"/>
    <dgm:cxn modelId="{64415789-418E-4223-A291-E274E79B912C}" type="presParOf" srcId="{44FD8C8C-96F5-4792-B267-0CCF03C7204E}" destId="{D305A081-42E5-413B-8220-7276CCAB6D64}" srcOrd="4" destOrd="0" presId="urn:microsoft.com/office/officeart/2008/layout/BendingPictureBlocks"/>
    <dgm:cxn modelId="{B04A6CB7-0BFF-47B7-A087-31EF75328168}" type="presParOf" srcId="{D305A081-42E5-413B-8220-7276CCAB6D64}" destId="{629B5D24-9DAC-44DE-8C7B-4F045D49D4A6}" srcOrd="0" destOrd="0" presId="urn:microsoft.com/office/officeart/2008/layout/BendingPictureBlocks"/>
    <dgm:cxn modelId="{18DC1F85-DF3E-4C38-A5D6-6E607E77F6DD}" type="presParOf" srcId="{D305A081-42E5-413B-8220-7276CCAB6D64}" destId="{3D00BCF1-DDB8-472B-A985-C895DDA0DDAF}" srcOrd="1" destOrd="0" presId="urn:microsoft.com/office/officeart/2008/layout/Bend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95F25E-0DCE-4ED9-8F10-E490D4520305}" type="doc">
      <dgm:prSet loTypeId="urn:microsoft.com/office/officeart/2008/layout/CaptionedPictures" loCatId="picture" qsTypeId="urn:microsoft.com/office/officeart/2005/8/quickstyle/simple1" qsCatId="simple" csTypeId="urn:microsoft.com/office/officeart/2005/8/colors/accent0_1" csCatId="mainScheme" phldr="1"/>
      <dgm:spPr/>
      <dgm:t>
        <a:bodyPr/>
        <a:lstStyle/>
        <a:p>
          <a:endParaRPr lang="es-ES"/>
        </a:p>
      </dgm:t>
    </dgm:pt>
    <dgm:pt modelId="{C350DA28-7D08-4A90-8F2D-B3A0AC526E7B}">
      <dgm:prSet/>
      <dgm:spPr/>
      <dgm:t>
        <a:bodyPr/>
        <a:lstStyle/>
        <a:p>
          <a:pPr rtl="0"/>
          <a:r>
            <a:rPr lang="es-CO" b="1"/>
            <a:t>Marketplaces</a:t>
          </a:r>
          <a:endParaRPr lang="es-CO"/>
        </a:p>
      </dgm:t>
    </dgm:pt>
    <dgm:pt modelId="{80A7A893-F559-4A62-A27C-E2571A8F5BE6}" type="parTrans" cxnId="{161B9DC6-D3EC-4721-8BEB-481AF6F5D377}">
      <dgm:prSet/>
      <dgm:spPr/>
      <dgm:t>
        <a:bodyPr/>
        <a:lstStyle/>
        <a:p>
          <a:endParaRPr lang="es-ES"/>
        </a:p>
      </dgm:t>
    </dgm:pt>
    <dgm:pt modelId="{122B6498-2E35-4DAA-ACFD-ED2D2A5E30CD}" type="sibTrans" cxnId="{161B9DC6-D3EC-4721-8BEB-481AF6F5D377}">
      <dgm:prSet/>
      <dgm:spPr/>
      <dgm:t>
        <a:bodyPr/>
        <a:lstStyle/>
        <a:p>
          <a:endParaRPr lang="es-ES"/>
        </a:p>
      </dgm:t>
    </dgm:pt>
    <dgm:pt modelId="{E59D9CBE-4ABE-4379-B44D-EA3DA44B5606}">
      <dgm:prSet/>
      <dgm:spPr/>
      <dgm:t>
        <a:bodyPr/>
        <a:lstStyle/>
        <a:p>
          <a:pPr rtl="0"/>
          <a:r>
            <a:rPr lang="es-CO" b="1"/>
            <a:t>Tiendas virtuales</a:t>
          </a:r>
          <a:endParaRPr lang="es-CO"/>
        </a:p>
      </dgm:t>
    </dgm:pt>
    <dgm:pt modelId="{B0B020C7-978B-444F-B673-7A4949E438EE}" type="parTrans" cxnId="{91C0256B-8DB6-48AE-BD89-03AE82073BB3}">
      <dgm:prSet/>
      <dgm:spPr/>
      <dgm:t>
        <a:bodyPr/>
        <a:lstStyle/>
        <a:p>
          <a:endParaRPr lang="es-ES"/>
        </a:p>
      </dgm:t>
    </dgm:pt>
    <dgm:pt modelId="{8B71B3DE-E293-48A6-B8A6-115C823715E2}" type="sibTrans" cxnId="{91C0256B-8DB6-48AE-BD89-03AE82073BB3}">
      <dgm:prSet/>
      <dgm:spPr/>
      <dgm:t>
        <a:bodyPr/>
        <a:lstStyle/>
        <a:p>
          <a:endParaRPr lang="es-ES"/>
        </a:p>
      </dgm:t>
    </dgm:pt>
    <dgm:pt modelId="{B899E1FA-1EEC-4A21-9E0E-323476C39B64}">
      <dgm:prSet/>
      <dgm:spPr/>
      <dgm:t>
        <a:bodyPr/>
        <a:lstStyle/>
        <a:p>
          <a:pPr rtl="0"/>
          <a:r>
            <a:rPr lang="es-CO" b="1" dirty="0"/>
            <a:t>Grandes cadenas </a:t>
          </a:r>
          <a:endParaRPr lang="es-CO" dirty="0"/>
        </a:p>
      </dgm:t>
    </dgm:pt>
    <dgm:pt modelId="{FA1ED66D-5843-4E20-A147-1312E376C5E2}" type="parTrans" cxnId="{4E75C912-467E-403E-A1C1-1FEAF9003F08}">
      <dgm:prSet/>
      <dgm:spPr/>
      <dgm:t>
        <a:bodyPr/>
        <a:lstStyle/>
        <a:p>
          <a:endParaRPr lang="es-ES"/>
        </a:p>
      </dgm:t>
    </dgm:pt>
    <dgm:pt modelId="{DA4F0550-1864-4976-A7C3-C402136DD9F1}" type="sibTrans" cxnId="{4E75C912-467E-403E-A1C1-1FEAF9003F08}">
      <dgm:prSet/>
      <dgm:spPr/>
      <dgm:t>
        <a:bodyPr/>
        <a:lstStyle/>
        <a:p>
          <a:endParaRPr lang="es-ES"/>
        </a:p>
      </dgm:t>
    </dgm:pt>
    <dgm:pt modelId="{45979450-F828-4416-8D36-2DAC4499AE47}">
      <dgm:prSet/>
      <dgm:spPr/>
      <dgm:t>
        <a:bodyPr/>
        <a:lstStyle/>
        <a:p>
          <a:pPr rtl="0"/>
          <a:r>
            <a:rPr lang="es-CO" b="1"/>
            <a:t>Cupones</a:t>
          </a:r>
          <a:endParaRPr lang="es-CO"/>
        </a:p>
      </dgm:t>
    </dgm:pt>
    <dgm:pt modelId="{FE862EE3-7AA8-4D72-A037-9B9FA016E050}" type="parTrans" cxnId="{6FDC5EC6-3630-40AC-B3FF-8705757776DE}">
      <dgm:prSet/>
      <dgm:spPr/>
      <dgm:t>
        <a:bodyPr/>
        <a:lstStyle/>
        <a:p>
          <a:endParaRPr lang="es-ES"/>
        </a:p>
      </dgm:t>
    </dgm:pt>
    <dgm:pt modelId="{F6D22FE8-7023-40C3-B0DD-D910F12FE528}" type="sibTrans" cxnId="{6FDC5EC6-3630-40AC-B3FF-8705757776DE}">
      <dgm:prSet/>
      <dgm:spPr/>
      <dgm:t>
        <a:bodyPr/>
        <a:lstStyle/>
        <a:p>
          <a:endParaRPr lang="es-ES"/>
        </a:p>
      </dgm:t>
    </dgm:pt>
    <dgm:pt modelId="{69C24057-99B9-404F-A38E-2E49418FBD91}">
      <dgm:prSet/>
      <dgm:spPr/>
      <dgm:t>
        <a:bodyPr/>
        <a:lstStyle/>
        <a:p>
          <a:pPr rtl="0"/>
          <a:r>
            <a:rPr lang="es-CO" b="1" dirty="0"/>
            <a:t>Aplicaciones </a:t>
          </a:r>
          <a:endParaRPr lang="es-CO" dirty="0"/>
        </a:p>
      </dgm:t>
    </dgm:pt>
    <dgm:pt modelId="{3F8B8C1A-E5B9-4E34-A072-41C9C716C585}" type="parTrans" cxnId="{765755F0-8F88-4FC0-AFBE-5BB4224093AA}">
      <dgm:prSet/>
      <dgm:spPr/>
      <dgm:t>
        <a:bodyPr/>
        <a:lstStyle/>
        <a:p>
          <a:endParaRPr lang="es-ES"/>
        </a:p>
      </dgm:t>
    </dgm:pt>
    <dgm:pt modelId="{3A9D3328-C6C8-46C2-BAF4-1774B504653E}" type="sibTrans" cxnId="{765755F0-8F88-4FC0-AFBE-5BB4224093AA}">
      <dgm:prSet/>
      <dgm:spPr/>
      <dgm:t>
        <a:bodyPr/>
        <a:lstStyle/>
        <a:p>
          <a:endParaRPr lang="es-ES"/>
        </a:p>
      </dgm:t>
    </dgm:pt>
    <dgm:pt modelId="{5CB91539-B0AD-41C6-BE48-311173784AFA}">
      <dgm:prSet/>
      <dgm:spPr/>
      <dgm:t>
        <a:bodyPr/>
        <a:lstStyle/>
        <a:p>
          <a:pPr rtl="0"/>
          <a:r>
            <a:rPr lang="es-CO" dirty="0"/>
            <a:t>Crowdfunding</a:t>
          </a:r>
        </a:p>
      </dgm:t>
    </dgm:pt>
    <dgm:pt modelId="{29BF86B4-C382-4400-9727-A69D00C36D90}" type="parTrans" cxnId="{53E7EBB0-1FB1-4C52-AD79-78C42662C727}">
      <dgm:prSet/>
      <dgm:spPr/>
      <dgm:t>
        <a:bodyPr/>
        <a:lstStyle/>
        <a:p>
          <a:endParaRPr lang="es-ES"/>
        </a:p>
      </dgm:t>
    </dgm:pt>
    <dgm:pt modelId="{A63FAC8E-997C-40E5-80DB-BC79C5C666EB}" type="sibTrans" cxnId="{53E7EBB0-1FB1-4C52-AD79-78C42662C727}">
      <dgm:prSet/>
      <dgm:spPr/>
      <dgm:t>
        <a:bodyPr/>
        <a:lstStyle/>
        <a:p>
          <a:endParaRPr lang="es-ES"/>
        </a:p>
      </dgm:t>
    </dgm:pt>
    <dgm:pt modelId="{6789CF00-4822-4F75-87D0-7FD886028D27}">
      <dgm:prSet/>
      <dgm:spPr/>
      <dgm:t>
        <a:bodyPr/>
        <a:lstStyle/>
        <a:p>
          <a:pPr rtl="0"/>
          <a:r>
            <a:rPr lang="es-CO" dirty="0"/>
            <a:t>Redes Sociales</a:t>
          </a:r>
        </a:p>
      </dgm:t>
    </dgm:pt>
    <dgm:pt modelId="{B5002B48-8A4F-404F-95B9-B6D5E25B850A}" type="parTrans" cxnId="{1ECDB332-A466-4EEF-97DE-322B48581D34}">
      <dgm:prSet/>
      <dgm:spPr/>
      <dgm:t>
        <a:bodyPr/>
        <a:lstStyle/>
        <a:p>
          <a:endParaRPr lang="es-ES"/>
        </a:p>
      </dgm:t>
    </dgm:pt>
    <dgm:pt modelId="{4F79F2DC-3D81-4A7C-AE1F-C2FEA4649C9C}" type="sibTrans" cxnId="{1ECDB332-A466-4EEF-97DE-322B48581D34}">
      <dgm:prSet/>
      <dgm:spPr/>
      <dgm:t>
        <a:bodyPr/>
        <a:lstStyle/>
        <a:p>
          <a:endParaRPr lang="es-ES"/>
        </a:p>
      </dgm:t>
    </dgm:pt>
    <dgm:pt modelId="{BE1F424A-1DDC-4026-8467-188AB4792C9B}" type="pres">
      <dgm:prSet presAssocID="{2D95F25E-0DCE-4ED9-8F10-E490D4520305}" presName="Name0" presStyleCnt="0">
        <dgm:presLayoutVars>
          <dgm:chMax/>
          <dgm:chPref/>
          <dgm:dir/>
        </dgm:presLayoutVars>
      </dgm:prSet>
      <dgm:spPr/>
      <dgm:t>
        <a:bodyPr/>
        <a:lstStyle/>
        <a:p>
          <a:endParaRPr lang="es-ES"/>
        </a:p>
      </dgm:t>
    </dgm:pt>
    <dgm:pt modelId="{94F52E3C-703A-462E-B03D-683E74C4C2D5}" type="pres">
      <dgm:prSet presAssocID="{C350DA28-7D08-4A90-8F2D-B3A0AC526E7B}" presName="composite" presStyleCnt="0">
        <dgm:presLayoutVars>
          <dgm:chMax val="1"/>
          <dgm:chPref val="1"/>
        </dgm:presLayoutVars>
      </dgm:prSet>
      <dgm:spPr/>
    </dgm:pt>
    <dgm:pt modelId="{D7184145-394B-44E2-A295-EDB944BE623D}" type="pres">
      <dgm:prSet presAssocID="{C350DA28-7D08-4A90-8F2D-B3A0AC526E7B}" presName="Accent" presStyleLbl="trAlignAcc1" presStyleIdx="0" presStyleCnt="7">
        <dgm:presLayoutVars>
          <dgm:chMax val="0"/>
          <dgm:chPref val="0"/>
        </dgm:presLayoutVars>
      </dgm:prSet>
      <dgm:spPr/>
    </dgm:pt>
    <dgm:pt modelId="{3E71002B-C723-4446-B267-540CB68A83BF}" type="pres">
      <dgm:prSet presAssocID="{C350DA28-7D08-4A90-8F2D-B3A0AC526E7B}" presName="Image" presStyleLbl="alignImgPlace1" presStyleIdx="0" presStyleCnt="7">
        <dgm:presLayoutVars>
          <dgm:chMax val="0"/>
          <dgm:chPref val="0"/>
        </dgm:presLayoutVars>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AF2B173D-3558-45F6-AC0E-CC86B1585161}" type="pres">
      <dgm:prSet presAssocID="{C350DA28-7D08-4A90-8F2D-B3A0AC526E7B}" presName="ChildComposite" presStyleCnt="0"/>
      <dgm:spPr/>
    </dgm:pt>
    <dgm:pt modelId="{E5089B47-4E27-4972-82EA-F2A0A8E32A89}" type="pres">
      <dgm:prSet presAssocID="{C350DA28-7D08-4A90-8F2D-B3A0AC526E7B}" presName="Child" presStyleLbl="node1" presStyleIdx="0" presStyleCnt="0">
        <dgm:presLayoutVars>
          <dgm:chMax val="0"/>
          <dgm:chPref val="0"/>
          <dgm:bulletEnabled val="1"/>
        </dgm:presLayoutVars>
      </dgm:prSet>
      <dgm:spPr/>
    </dgm:pt>
    <dgm:pt modelId="{92C94101-BFBA-40D0-B432-47EC3DCADCAC}" type="pres">
      <dgm:prSet presAssocID="{C350DA28-7D08-4A90-8F2D-B3A0AC526E7B}" presName="Parent" presStyleLbl="revTx" presStyleIdx="0" presStyleCnt="7">
        <dgm:presLayoutVars>
          <dgm:chMax val="1"/>
          <dgm:chPref val="0"/>
          <dgm:bulletEnabled val="1"/>
        </dgm:presLayoutVars>
      </dgm:prSet>
      <dgm:spPr/>
      <dgm:t>
        <a:bodyPr/>
        <a:lstStyle/>
        <a:p>
          <a:endParaRPr lang="es-ES"/>
        </a:p>
      </dgm:t>
    </dgm:pt>
    <dgm:pt modelId="{7A918BCE-7F9E-43C5-82BB-29A550A20D47}" type="pres">
      <dgm:prSet presAssocID="{122B6498-2E35-4DAA-ACFD-ED2D2A5E30CD}" presName="sibTrans" presStyleCnt="0"/>
      <dgm:spPr/>
    </dgm:pt>
    <dgm:pt modelId="{11A2D936-5736-4565-9F7C-937588D8940A}" type="pres">
      <dgm:prSet presAssocID="{E59D9CBE-4ABE-4379-B44D-EA3DA44B5606}" presName="composite" presStyleCnt="0">
        <dgm:presLayoutVars>
          <dgm:chMax val="1"/>
          <dgm:chPref val="1"/>
        </dgm:presLayoutVars>
      </dgm:prSet>
      <dgm:spPr/>
    </dgm:pt>
    <dgm:pt modelId="{FEF47FCB-7387-4FA7-8015-8534BFF9074A}" type="pres">
      <dgm:prSet presAssocID="{E59D9CBE-4ABE-4379-B44D-EA3DA44B5606}" presName="Accent" presStyleLbl="trAlignAcc1" presStyleIdx="1" presStyleCnt="7">
        <dgm:presLayoutVars>
          <dgm:chMax val="0"/>
          <dgm:chPref val="0"/>
        </dgm:presLayoutVars>
      </dgm:prSet>
      <dgm:spPr/>
    </dgm:pt>
    <dgm:pt modelId="{29C8E0A9-819D-453C-B90A-7CB1A25673E6}" type="pres">
      <dgm:prSet presAssocID="{E59D9CBE-4ABE-4379-B44D-EA3DA44B5606}" presName="Image" presStyleLbl="alignImgPlace1" presStyleIdx="1" presStyleCnt="7">
        <dgm:presLayoutVars>
          <dgm:chMax val="0"/>
          <dgm:chPref val="0"/>
        </dgm:presLayoutVars>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FFE05828-8295-44A1-8919-91A448C65D75}" type="pres">
      <dgm:prSet presAssocID="{E59D9CBE-4ABE-4379-B44D-EA3DA44B5606}" presName="ChildComposite" presStyleCnt="0"/>
      <dgm:spPr/>
    </dgm:pt>
    <dgm:pt modelId="{A75D593D-49C9-4C16-ABE5-84C8B824F577}" type="pres">
      <dgm:prSet presAssocID="{E59D9CBE-4ABE-4379-B44D-EA3DA44B5606}" presName="Child" presStyleLbl="node1" presStyleIdx="0" presStyleCnt="0">
        <dgm:presLayoutVars>
          <dgm:chMax val="0"/>
          <dgm:chPref val="0"/>
          <dgm:bulletEnabled val="1"/>
        </dgm:presLayoutVars>
      </dgm:prSet>
      <dgm:spPr/>
    </dgm:pt>
    <dgm:pt modelId="{B3E3F5A6-BA37-49F2-BC20-ECA035BD16A0}" type="pres">
      <dgm:prSet presAssocID="{E59D9CBE-4ABE-4379-B44D-EA3DA44B5606}" presName="Parent" presStyleLbl="revTx" presStyleIdx="1" presStyleCnt="7">
        <dgm:presLayoutVars>
          <dgm:chMax val="1"/>
          <dgm:chPref val="0"/>
          <dgm:bulletEnabled val="1"/>
        </dgm:presLayoutVars>
      </dgm:prSet>
      <dgm:spPr/>
      <dgm:t>
        <a:bodyPr/>
        <a:lstStyle/>
        <a:p>
          <a:endParaRPr lang="es-ES"/>
        </a:p>
      </dgm:t>
    </dgm:pt>
    <dgm:pt modelId="{A4740B51-2D8F-44E6-9772-592F27156D3F}" type="pres">
      <dgm:prSet presAssocID="{8B71B3DE-E293-48A6-B8A6-115C823715E2}" presName="sibTrans" presStyleCnt="0"/>
      <dgm:spPr/>
    </dgm:pt>
    <dgm:pt modelId="{4E700A15-805D-41C6-92A7-D124678F58CF}" type="pres">
      <dgm:prSet presAssocID="{B899E1FA-1EEC-4A21-9E0E-323476C39B64}" presName="composite" presStyleCnt="0">
        <dgm:presLayoutVars>
          <dgm:chMax val="1"/>
          <dgm:chPref val="1"/>
        </dgm:presLayoutVars>
      </dgm:prSet>
      <dgm:spPr/>
    </dgm:pt>
    <dgm:pt modelId="{EE308B0B-6246-4439-964E-3D6DA41D47F1}" type="pres">
      <dgm:prSet presAssocID="{B899E1FA-1EEC-4A21-9E0E-323476C39B64}" presName="Accent" presStyleLbl="trAlignAcc1" presStyleIdx="2" presStyleCnt="7">
        <dgm:presLayoutVars>
          <dgm:chMax val="0"/>
          <dgm:chPref val="0"/>
        </dgm:presLayoutVars>
      </dgm:prSet>
      <dgm:spPr/>
    </dgm:pt>
    <dgm:pt modelId="{E3F3F890-44E6-4991-9FB7-1B05A1C8A0CE}" type="pres">
      <dgm:prSet presAssocID="{B899E1FA-1EEC-4A21-9E0E-323476C39B64}" presName="Image" presStyleLbl="alignImgPlace1" presStyleIdx="2" presStyleCnt="7">
        <dgm:presLayoutVars>
          <dgm:chMax val="0"/>
          <dgm:chPref val="0"/>
        </dgm:presLayoutVars>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F398B9B4-76C1-4D3D-A953-C5789762BEA8}" type="pres">
      <dgm:prSet presAssocID="{B899E1FA-1EEC-4A21-9E0E-323476C39B64}" presName="ChildComposite" presStyleCnt="0"/>
      <dgm:spPr/>
    </dgm:pt>
    <dgm:pt modelId="{02E68B93-17AB-41C7-9CEE-09DCFE87CAE3}" type="pres">
      <dgm:prSet presAssocID="{B899E1FA-1EEC-4A21-9E0E-323476C39B64}" presName="Child" presStyleLbl="node1" presStyleIdx="0" presStyleCnt="0">
        <dgm:presLayoutVars>
          <dgm:chMax val="0"/>
          <dgm:chPref val="0"/>
          <dgm:bulletEnabled val="1"/>
        </dgm:presLayoutVars>
      </dgm:prSet>
      <dgm:spPr/>
    </dgm:pt>
    <dgm:pt modelId="{C7F38509-8174-4FDA-BBBC-7D35E32D92C8}" type="pres">
      <dgm:prSet presAssocID="{B899E1FA-1EEC-4A21-9E0E-323476C39B64}" presName="Parent" presStyleLbl="revTx" presStyleIdx="2" presStyleCnt="7">
        <dgm:presLayoutVars>
          <dgm:chMax val="1"/>
          <dgm:chPref val="0"/>
          <dgm:bulletEnabled val="1"/>
        </dgm:presLayoutVars>
      </dgm:prSet>
      <dgm:spPr/>
      <dgm:t>
        <a:bodyPr/>
        <a:lstStyle/>
        <a:p>
          <a:endParaRPr lang="es-ES"/>
        </a:p>
      </dgm:t>
    </dgm:pt>
    <dgm:pt modelId="{41FFF614-B7C8-4B12-98B5-327F27F2C559}" type="pres">
      <dgm:prSet presAssocID="{DA4F0550-1864-4976-A7C3-C402136DD9F1}" presName="sibTrans" presStyleCnt="0"/>
      <dgm:spPr/>
    </dgm:pt>
    <dgm:pt modelId="{925CB9C5-2AF4-4D40-8F67-C4188DD84F5A}" type="pres">
      <dgm:prSet presAssocID="{45979450-F828-4416-8D36-2DAC4499AE47}" presName="composite" presStyleCnt="0">
        <dgm:presLayoutVars>
          <dgm:chMax val="1"/>
          <dgm:chPref val="1"/>
        </dgm:presLayoutVars>
      </dgm:prSet>
      <dgm:spPr/>
    </dgm:pt>
    <dgm:pt modelId="{5CB48096-8E7A-433B-8E1B-3832F2C4CE46}" type="pres">
      <dgm:prSet presAssocID="{45979450-F828-4416-8D36-2DAC4499AE47}" presName="Accent" presStyleLbl="trAlignAcc1" presStyleIdx="3" presStyleCnt="7">
        <dgm:presLayoutVars>
          <dgm:chMax val="0"/>
          <dgm:chPref val="0"/>
        </dgm:presLayoutVars>
      </dgm:prSet>
      <dgm:spPr/>
    </dgm:pt>
    <dgm:pt modelId="{1D4AE346-07D1-4129-A1C5-D19B3DE859F5}" type="pres">
      <dgm:prSet presAssocID="{45979450-F828-4416-8D36-2DAC4499AE47}" presName="Image" presStyleLbl="alignImgPlace1" presStyleIdx="3" presStyleCnt="7">
        <dgm:presLayoutVars>
          <dgm:chMax val="0"/>
          <dgm:chPref val="0"/>
        </dgm:presLayoutVars>
      </dgm:prSet>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3EC51B5-44A2-417E-9C05-C64FC5BF4AE8}" type="pres">
      <dgm:prSet presAssocID="{45979450-F828-4416-8D36-2DAC4499AE47}" presName="ChildComposite" presStyleCnt="0"/>
      <dgm:spPr/>
    </dgm:pt>
    <dgm:pt modelId="{482634F5-FA25-4B1E-A3DC-22B84CB0FFFB}" type="pres">
      <dgm:prSet presAssocID="{45979450-F828-4416-8D36-2DAC4499AE47}" presName="Child" presStyleLbl="node1" presStyleIdx="0" presStyleCnt="0">
        <dgm:presLayoutVars>
          <dgm:chMax val="0"/>
          <dgm:chPref val="0"/>
          <dgm:bulletEnabled val="1"/>
        </dgm:presLayoutVars>
      </dgm:prSet>
      <dgm:spPr/>
    </dgm:pt>
    <dgm:pt modelId="{900F3D4C-1E5F-481B-ADC3-36F62DF796E3}" type="pres">
      <dgm:prSet presAssocID="{45979450-F828-4416-8D36-2DAC4499AE47}" presName="Parent" presStyleLbl="revTx" presStyleIdx="3" presStyleCnt="7">
        <dgm:presLayoutVars>
          <dgm:chMax val="1"/>
          <dgm:chPref val="0"/>
          <dgm:bulletEnabled val="1"/>
        </dgm:presLayoutVars>
      </dgm:prSet>
      <dgm:spPr/>
      <dgm:t>
        <a:bodyPr/>
        <a:lstStyle/>
        <a:p>
          <a:endParaRPr lang="es-ES"/>
        </a:p>
      </dgm:t>
    </dgm:pt>
    <dgm:pt modelId="{B4466D20-2084-44CE-98A5-F60BA06FCB2A}" type="pres">
      <dgm:prSet presAssocID="{F6D22FE8-7023-40C3-B0DD-D910F12FE528}" presName="sibTrans" presStyleCnt="0"/>
      <dgm:spPr/>
    </dgm:pt>
    <dgm:pt modelId="{BE4B57C5-D00E-4A11-8BCD-532FFFE2F8F9}" type="pres">
      <dgm:prSet presAssocID="{69C24057-99B9-404F-A38E-2E49418FBD91}" presName="composite" presStyleCnt="0">
        <dgm:presLayoutVars>
          <dgm:chMax val="1"/>
          <dgm:chPref val="1"/>
        </dgm:presLayoutVars>
      </dgm:prSet>
      <dgm:spPr/>
    </dgm:pt>
    <dgm:pt modelId="{7184A26D-DE39-456C-AB2E-932BFB203D5C}" type="pres">
      <dgm:prSet presAssocID="{69C24057-99B9-404F-A38E-2E49418FBD91}" presName="Accent" presStyleLbl="trAlignAcc1" presStyleIdx="4" presStyleCnt="7">
        <dgm:presLayoutVars>
          <dgm:chMax val="0"/>
          <dgm:chPref val="0"/>
        </dgm:presLayoutVars>
      </dgm:prSet>
      <dgm:spPr/>
    </dgm:pt>
    <dgm:pt modelId="{81786362-CE68-40E3-8824-D3EB44789503}" type="pres">
      <dgm:prSet presAssocID="{69C24057-99B9-404F-A38E-2E49418FBD91}" presName="Image" presStyleLbl="alignImgPlace1" presStyleIdx="4" presStyleCnt="7">
        <dgm:presLayoutVars>
          <dgm:chMax val="0"/>
          <dgm:chPref val="0"/>
        </dgm:presLayoutVars>
      </dgm:prSet>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6DD5E450-B39F-4810-947D-9180A887A8D5}" type="pres">
      <dgm:prSet presAssocID="{69C24057-99B9-404F-A38E-2E49418FBD91}" presName="ChildComposite" presStyleCnt="0"/>
      <dgm:spPr/>
    </dgm:pt>
    <dgm:pt modelId="{BE928760-25B1-4A49-B80A-FB7793B364B7}" type="pres">
      <dgm:prSet presAssocID="{69C24057-99B9-404F-A38E-2E49418FBD91}" presName="Child" presStyleLbl="node1" presStyleIdx="0" presStyleCnt="0">
        <dgm:presLayoutVars>
          <dgm:chMax val="0"/>
          <dgm:chPref val="0"/>
          <dgm:bulletEnabled val="1"/>
        </dgm:presLayoutVars>
      </dgm:prSet>
      <dgm:spPr/>
    </dgm:pt>
    <dgm:pt modelId="{FBB1BBB5-95EC-4F2C-B620-864CE6FDC49F}" type="pres">
      <dgm:prSet presAssocID="{69C24057-99B9-404F-A38E-2E49418FBD91}" presName="Parent" presStyleLbl="revTx" presStyleIdx="4" presStyleCnt="7">
        <dgm:presLayoutVars>
          <dgm:chMax val="1"/>
          <dgm:chPref val="0"/>
          <dgm:bulletEnabled val="1"/>
        </dgm:presLayoutVars>
      </dgm:prSet>
      <dgm:spPr/>
      <dgm:t>
        <a:bodyPr/>
        <a:lstStyle/>
        <a:p>
          <a:endParaRPr lang="es-ES"/>
        </a:p>
      </dgm:t>
    </dgm:pt>
    <dgm:pt modelId="{D731DF98-43E0-4873-929A-89E72C908645}" type="pres">
      <dgm:prSet presAssocID="{3A9D3328-C6C8-46C2-BAF4-1774B504653E}" presName="sibTrans" presStyleCnt="0"/>
      <dgm:spPr/>
    </dgm:pt>
    <dgm:pt modelId="{2E762F78-FBC6-414B-9A1D-823C3EFC2EC1}" type="pres">
      <dgm:prSet presAssocID="{5CB91539-B0AD-41C6-BE48-311173784AFA}" presName="composite" presStyleCnt="0">
        <dgm:presLayoutVars>
          <dgm:chMax val="1"/>
          <dgm:chPref val="1"/>
        </dgm:presLayoutVars>
      </dgm:prSet>
      <dgm:spPr/>
    </dgm:pt>
    <dgm:pt modelId="{8995B5DC-4E9D-459A-A12F-6A3866DDDFEC}" type="pres">
      <dgm:prSet presAssocID="{5CB91539-B0AD-41C6-BE48-311173784AFA}" presName="Accent" presStyleLbl="trAlignAcc1" presStyleIdx="5" presStyleCnt="7">
        <dgm:presLayoutVars>
          <dgm:chMax val="0"/>
          <dgm:chPref val="0"/>
        </dgm:presLayoutVars>
      </dgm:prSet>
      <dgm:spPr/>
    </dgm:pt>
    <dgm:pt modelId="{D18918E5-3E5A-4995-84B6-E1EF50EFE6B3}" type="pres">
      <dgm:prSet presAssocID="{5CB91539-B0AD-41C6-BE48-311173784AFA}" presName="Image" presStyleLbl="alignImgPlace1" presStyleIdx="5" presStyleCnt="7">
        <dgm:presLayoutVars>
          <dgm:chMax val="0"/>
          <dgm:chPref val="0"/>
        </dgm:presLayoutVars>
      </dgm:prSet>
      <dgm:spPr>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 modelId="{7A7D651C-B095-46F7-9316-351FAC25DE18}" type="pres">
      <dgm:prSet presAssocID="{5CB91539-B0AD-41C6-BE48-311173784AFA}" presName="ChildComposite" presStyleCnt="0"/>
      <dgm:spPr/>
    </dgm:pt>
    <dgm:pt modelId="{82B35314-ED3A-4E06-B6BC-91B43C699C91}" type="pres">
      <dgm:prSet presAssocID="{5CB91539-B0AD-41C6-BE48-311173784AFA}" presName="Child" presStyleLbl="node1" presStyleIdx="0" presStyleCnt="0">
        <dgm:presLayoutVars>
          <dgm:chMax val="0"/>
          <dgm:chPref val="0"/>
          <dgm:bulletEnabled val="1"/>
        </dgm:presLayoutVars>
      </dgm:prSet>
      <dgm:spPr/>
    </dgm:pt>
    <dgm:pt modelId="{DF8BF955-F5A3-4B68-AF62-DA643DA7CEE7}" type="pres">
      <dgm:prSet presAssocID="{5CB91539-B0AD-41C6-BE48-311173784AFA}" presName="Parent" presStyleLbl="revTx" presStyleIdx="5" presStyleCnt="7">
        <dgm:presLayoutVars>
          <dgm:chMax val="1"/>
          <dgm:chPref val="0"/>
          <dgm:bulletEnabled val="1"/>
        </dgm:presLayoutVars>
      </dgm:prSet>
      <dgm:spPr/>
      <dgm:t>
        <a:bodyPr/>
        <a:lstStyle/>
        <a:p>
          <a:endParaRPr lang="es-ES"/>
        </a:p>
      </dgm:t>
    </dgm:pt>
    <dgm:pt modelId="{CBDE7748-54CB-4840-95CB-3CA76E66785D}" type="pres">
      <dgm:prSet presAssocID="{A63FAC8E-997C-40E5-80DB-BC79C5C666EB}" presName="sibTrans" presStyleCnt="0"/>
      <dgm:spPr/>
    </dgm:pt>
    <dgm:pt modelId="{3CD75919-9858-4867-81FC-F27461F931D9}" type="pres">
      <dgm:prSet presAssocID="{6789CF00-4822-4F75-87D0-7FD886028D27}" presName="composite" presStyleCnt="0">
        <dgm:presLayoutVars>
          <dgm:chMax val="1"/>
          <dgm:chPref val="1"/>
        </dgm:presLayoutVars>
      </dgm:prSet>
      <dgm:spPr/>
    </dgm:pt>
    <dgm:pt modelId="{C5D853A4-8498-477B-B61F-4991D09449BD}" type="pres">
      <dgm:prSet presAssocID="{6789CF00-4822-4F75-87D0-7FD886028D27}" presName="Accent" presStyleLbl="trAlignAcc1" presStyleIdx="6" presStyleCnt="7">
        <dgm:presLayoutVars>
          <dgm:chMax val="0"/>
          <dgm:chPref val="0"/>
        </dgm:presLayoutVars>
      </dgm:prSet>
      <dgm:spPr/>
    </dgm:pt>
    <dgm:pt modelId="{48E1C2EF-D8A1-4C26-8182-B2B0947B5266}" type="pres">
      <dgm:prSet presAssocID="{6789CF00-4822-4F75-87D0-7FD886028D27}" presName="Image" presStyleLbl="alignImgPlace1" presStyleIdx="6" presStyleCnt="7">
        <dgm:presLayoutVars>
          <dgm:chMax val="0"/>
          <dgm:chPref val="0"/>
        </dgm:presLayoutVars>
      </dgm:prSet>
      <dgm:spPr>
        <a:blipFill>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dgm:spPr>
    </dgm:pt>
    <dgm:pt modelId="{FF2276B8-5B31-45DA-8067-F119D580A5A4}" type="pres">
      <dgm:prSet presAssocID="{6789CF00-4822-4F75-87D0-7FD886028D27}" presName="ChildComposite" presStyleCnt="0"/>
      <dgm:spPr/>
    </dgm:pt>
    <dgm:pt modelId="{A2B757F8-A408-49BD-8DA7-01F352B44894}" type="pres">
      <dgm:prSet presAssocID="{6789CF00-4822-4F75-87D0-7FD886028D27}" presName="Child" presStyleLbl="node1" presStyleIdx="0" presStyleCnt="0">
        <dgm:presLayoutVars>
          <dgm:chMax val="0"/>
          <dgm:chPref val="0"/>
          <dgm:bulletEnabled val="1"/>
        </dgm:presLayoutVars>
      </dgm:prSet>
      <dgm:spPr/>
    </dgm:pt>
    <dgm:pt modelId="{F35927EF-5BA9-4F30-B7F3-691B02858642}" type="pres">
      <dgm:prSet presAssocID="{6789CF00-4822-4F75-87D0-7FD886028D27}" presName="Parent" presStyleLbl="revTx" presStyleIdx="6" presStyleCnt="7">
        <dgm:presLayoutVars>
          <dgm:chMax val="1"/>
          <dgm:chPref val="0"/>
          <dgm:bulletEnabled val="1"/>
        </dgm:presLayoutVars>
      </dgm:prSet>
      <dgm:spPr/>
      <dgm:t>
        <a:bodyPr/>
        <a:lstStyle/>
        <a:p>
          <a:endParaRPr lang="es-ES"/>
        </a:p>
      </dgm:t>
    </dgm:pt>
  </dgm:ptLst>
  <dgm:cxnLst>
    <dgm:cxn modelId="{93F9A0FA-899E-44C3-9FE6-D6527844F980}" type="presOf" srcId="{5CB91539-B0AD-41C6-BE48-311173784AFA}" destId="{DF8BF955-F5A3-4B68-AF62-DA643DA7CEE7}" srcOrd="0" destOrd="0" presId="urn:microsoft.com/office/officeart/2008/layout/CaptionedPictures"/>
    <dgm:cxn modelId="{94F3A6A5-8E1B-444D-A065-6B9747805F18}" type="presOf" srcId="{69C24057-99B9-404F-A38E-2E49418FBD91}" destId="{FBB1BBB5-95EC-4F2C-B620-864CE6FDC49F}" srcOrd="0" destOrd="0" presId="urn:microsoft.com/office/officeart/2008/layout/CaptionedPictures"/>
    <dgm:cxn modelId="{D4A4B5EE-674E-4A40-BCBF-16C35755583D}" type="presOf" srcId="{45979450-F828-4416-8D36-2DAC4499AE47}" destId="{900F3D4C-1E5F-481B-ADC3-36F62DF796E3}" srcOrd="0" destOrd="0" presId="urn:microsoft.com/office/officeart/2008/layout/CaptionedPictures"/>
    <dgm:cxn modelId="{9C90274D-5A75-4B98-8081-6128B55410A7}" type="presOf" srcId="{E59D9CBE-4ABE-4379-B44D-EA3DA44B5606}" destId="{B3E3F5A6-BA37-49F2-BC20-ECA035BD16A0}" srcOrd="0" destOrd="0" presId="urn:microsoft.com/office/officeart/2008/layout/CaptionedPictures"/>
    <dgm:cxn modelId="{1ECDB332-A466-4EEF-97DE-322B48581D34}" srcId="{2D95F25E-0DCE-4ED9-8F10-E490D4520305}" destId="{6789CF00-4822-4F75-87D0-7FD886028D27}" srcOrd="6" destOrd="0" parTransId="{B5002B48-8A4F-404F-95B9-B6D5E25B850A}" sibTransId="{4F79F2DC-3D81-4A7C-AE1F-C2FEA4649C9C}"/>
    <dgm:cxn modelId="{2E6E99F6-406D-45F3-BF19-2E68953EF7AD}" type="presOf" srcId="{2D95F25E-0DCE-4ED9-8F10-E490D4520305}" destId="{BE1F424A-1DDC-4026-8467-188AB4792C9B}" srcOrd="0" destOrd="0" presId="urn:microsoft.com/office/officeart/2008/layout/CaptionedPictures"/>
    <dgm:cxn modelId="{53E7EBB0-1FB1-4C52-AD79-78C42662C727}" srcId="{2D95F25E-0DCE-4ED9-8F10-E490D4520305}" destId="{5CB91539-B0AD-41C6-BE48-311173784AFA}" srcOrd="5" destOrd="0" parTransId="{29BF86B4-C382-4400-9727-A69D00C36D90}" sibTransId="{A63FAC8E-997C-40E5-80DB-BC79C5C666EB}"/>
    <dgm:cxn modelId="{6978F0E6-A241-460E-9E49-05B661045942}" type="presOf" srcId="{B899E1FA-1EEC-4A21-9E0E-323476C39B64}" destId="{C7F38509-8174-4FDA-BBBC-7D35E32D92C8}" srcOrd="0" destOrd="0" presId="urn:microsoft.com/office/officeart/2008/layout/CaptionedPictures"/>
    <dgm:cxn modelId="{EAB1CFAE-F3FE-46F8-B269-C8640A03B0D8}" type="presOf" srcId="{6789CF00-4822-4F75-87D0-7FD886028D27}" destId="{F35927EF-5BA9-4F30-B7F3-691B02858642}" srcOrd="0" destOrd="0" presId="urn:microsoft.com/office/officeart/2008/layout/CaptionedPictures"/>
    <dgm:cxn modelId="{C9CBF93F-9154-43F9-B0A5-4842DA5D5017}" type="presOf" srcId="{C350DA28-7D08-4A90-8F2D-B3A0AC526E7B}" destId="{92C94101-BFBA-40D0-B432-47EC3DCADCAC}" srcOrd="0" destOrd="0" presId="urn:microsoft.com/office/officeart/2008/layout/CaptionedPictures"/>
    <dgm:cxn modelId="{91C0256B-8DB6-48AE-BD89-03AE82073BB3}" srcId="{2D95F25E-0DCE-4ED9-8F10-E490D4520305}" destId="{E59D9CBE-4ABE-4379-B44D-EA3DA44B5606}" srcOrd="1" destOrd="0" parTransId="{B0B020C7-978B-444F-B673-7A4949E438EE}" sibTransId="{8B71B3DE-E293-48A6-B8A6-115C823715E2}"/>
    <dgm:cxn modelId="{4E75C912-467E-403E-A1C1-1FEAF9003F08}" srcId="{2D95F25E-0DCE-4ED9-8F10-E490D4520305}" destId="{B899E1FA-1EEC-4A21-9E0E-323476C39B64}" srcOrd="2" destOrd="0" parTransId="{FA1ED66D-5843-4E20-A147-1312E376C5E2}" sibTransId="{DA4F0550-1864-4976-A7C3-C402136DD9F1}"/>
    <dgm:cxn modelId="{6FDC5EC6-3630-40AC-B3FF-8705757776DE}" srcId="{2D95F25E-0DCE-4ED9-8F10-E490D4520305}" destId="{45979450-F828-4416-8D36-2DAC4499AE47}" srcOrd="3" destOrd="0" parTransId="{FE862EE3-7AA8-4D72-A037-9B9FA016E050}" sibTransId="{F6D22FE8-7023-40C3-B0DD-D910F12FE528}"/>
    <dgm:cxn modelId="{765755F0-8F88-4FC0-AFBE-5BB4224093AA}" srcId="{2D95F25E-0DCE-4ED9-8F10-E490D4520305}" destId="{69C24057-99B9-404F-A38E-2E49418FBD91}" srcOrd="4" destOrd="0" parTransId="{3F8B8C1A-E5B9-4E34-A072-41C9C716C585}" sibTransId="{3A9D3328-C6C8-46C2-BAF4-1774B504653E}"/>
    <dgm:cxn modelId="{161B9DC6-D3EC-4721-8BEB-481AF6F5D377}" srcId="{2D95F25E-0DCE-4ED9-8F10-E490D4520305}" destId="{C350DA28-7D08-4A90-8F2D-B3A0AC526E7B}" srcOrd="0" destOrd="0" parTransId="{80A7A893-F559-4A62-A27C-E2571A8F5BE6}" sibTransId="{122B6498-2E35-4DAA-ACFD-ED2D2A5E30CD}"/>
    <dgm:cxn modelId="{55E29381-4BC0-4670-9E85-D72561A876C4}" type="presParOf" srcId="{BE1F424A-1DDC-4026-8467-188AB4792C9B}" destId="{94F52E3C-703A-462E-B03D-683E74C4C2D5}" srcOrd="0" destOrd="0" presId="urn:microsoft.com/office/officeart/2008/layout/CaptionedPictures"/>
    <dgm:cxn modelId="{21C11950-051D-4831-A852-818F06D0CE3D}" type="presParOf" srcId="{94F52E3C-703A-462E-B03D-683E74C4C2D5}" destId="{D7184145-394B-44E2-A295-EDB944BE623D}" srcOrd="0" destOrd="0" presId="urn:microsoft.com/office/officeart/2008/layout/CaptionedPictures"/>
    <dgm:cxn modelId="{ED6E340A-D7AE-461A-A4F1-0467DA9B9EFC}" type="presParOf" srcId="{94F52E3C-703A-462E-B03D-683E74C4C2D5}" destId="{3E71002B-C723-4446-B267-540CB68A83BF}" srcOrd="1" destOrd="0" presId="urn:microsoft.com/office/officeart/2008/layout/CaptionedPictures"/>
    <dgm:cxn modelId="{EEFAAF15-D27A-45CB-9A14-08A21A787CE6}" type="presParOf" srcId="{94F52E3C-703A-462E-B03D-683E74C4C2D5}" destId="{AF2B173D-3558-45F6-AC0E-CC86B1585161}" srcOrd="2" destOrd="0" presId="urn:microsoft.com/office/officeart/2008/layout/CaptionedPictures"/>
    <dgm:cxn modelId="{4ECE365C-DA69-44B2-9BF4-38E8351302AB}" type="presParOf" srcId="{AF2B173D-3558-45F6-AC0E-CC86B1585161}" destId="{E5089B47-4E27-4972-82EA-F2A0A8E32A89}" srcOrd="0" destOrd="0" presId="urn:microsoft.com/office/officeart/2008/layout/CaptionedPictures"/>
    <dgm:cxn modelId="{06C0E116-02B3-4EE3-8A05-27816BC5765A}" type="presParOf" srcId="{AF2B173D-3558-45F6-AC0E-CC86B1585161}" destId="{92C94101-BFBA-40D0-B432-47EC3DCADCAC}" srcOrd="1" destOrd="0" presId="urn:microsoft.com/office/officeart/2008/layout/CaptionedPictures"/>
    <dgm:cxn modelId="{15763D7D-4EB4-4F40-A49A-7E22B1EA8118}" type="presParOf" srcId="{BE1F424A-1DDC-4026-8467-188AB4792C9B}" destId="{7A918BCE-7F9E-43C5-82BB-29A550A20D47}" srcOrd="1" destOrd="0" presId="urn:microsoft.com/office/officeart/2008/layout/CaptionedPictures"/>
    <dgm:cxn modelId="{27BC4EA5-2DD5-406B-98A2-A50F7F5FB26B}" type="presParOf" srcId="{BE1F424A-1DDC-4026-8467-188AB4792C9B}" destId="{11A2D936-5736-4565-9F7C-937588D8940A}" srcOrd="2" destOrd="0" presId="urn:microsoft.com/office/officeart/2008/layout/CaptionedPictures"/>
    <dgm:cxn modelId="{A9A800A0-BFFB-4364-AB34-9B6A0CFE51F3}" type="presParOf" srcId="{11A2D936-5736-4565-9F7C-937588D8940A}" destId="{FEF47FCB-7387-4FA7-8015-8534BFF9074A}" srcOrd="0" destOrd="0" presId="urn:microsoft.com/office/officeart/2008/layout/CaptionedPictures"/>
    <dgm:cxn modelId="{8460E11D-04CF-4AE5-92AD-2F6F1B0CA35E}" type="presParOf" srcId="{11A2D936-5736-4565-9F7C-937588D8940A}" destId="{29C8E0A9-819D-453C-B90A-7CB1A25673E6}" srcOrd="1" destOrd="0" presId="urn:microsoft.com/office/officeart/2008/layout/CaptionedPictures"/>
    <dgm:cxn modelId="{D987FF99-6BA1-476A-BFC7-14DB0E1246A8}" type="presParOf" srcId="{11A2D936-5736-4565-9F7C-937588D8940A}" destId="{FFE05828-8295-44A1-8919-91A448C65D75}" srcOrd="2" destOrd="0" presId="urn:microsoft.com/office/officeart/2008/layout/CaptionedPictures"/>
    <dgm:cxn modelId="{A2AD7220-308A-47E3-BD51-639C364C67D7}" type="presParOf" srcId="{FFE05828-8295-44A1-8919-91A448C65D75}" destId="{A75D593D-49C9-4C16-ABE5-84C8B824F577}" srcOrd="0" destOrd="0" presId="urn:microsoft.com/office/officeart/2008/layout/CaptionedPictures"/>
    <dgm:cxn modelId="{69527C90-CE02-473C-BEA6-8BAE044A2DF6}" type="presParOf" srcId="{FFE05828-8295-44A1-8919-91A448C65D75}" destId="{B3E3F5A6-BA37-49F2-BC20-ECA035BD16A0}" srcOrd="1" destOrd="0" presId="urn:microsoft.com/office/officeart/2008/layout/CaptionedPictures"/>
    <dgm:cxn modelId="{63DF1302-A362-4C20-960E-0D9A1D056D4D}" type="presParOf" srcId="{BE1F424A-1DDC-4026-8467-188AB4792C9B}" destId="{A4740B51-2D8F-44E6-9772-592F27156D3F}" srcOrd="3" destOrd="0" presId="urn:microsoft.com/office/officeart/2008/layout/CaptionedPictures"/>
    <dgm:cxn modelId="{29707B16-BBD9-46EF-892D-50C30464C9DF}" type="presParOf" srcId="{BE1F424A-1DDC-4026-8467-188AB4792C9B}" destId="{4E700A15-805D-41C6-92A7-D124678F58CF}" srcOrd="4" destOrd="0" presId="urn:microsoft.com/office/officeart/2008/layout/CaptionedPictures"/>
    <dgm:cxn modelId="{C1B1765B-6CAF-4D81-8D63-B1DE80412980}" type="presParOf" srcId="{4E700A15-805D-41C6-92A7-D124678F58CF}" destId="{EE308B0B-6246-4439-964E-3D6DA41D47F1}" srcOrd="0" destOrd="0" presId="urn:microsoft.com/office/officeart/2008/layout/CaptionedPictures"/>
    <dgm:cxn modelId="{891AFD87-9C4A-4E62-BFB3-81D1AB2A1E68}" type="presParOf" srcId="{4E700A15-805D-41C6-92A7-D124678F58CF}" destId="{E3F3F890-44E6-4991-9FB7-1B05A1C8A0CE}" srcOrd="1" destOrd="0" presId="urn:microsoft.com/office/officeart/2008/layout/CaptionedPictures"/>
    <dgm:cxn modelId="{7A96FD0C-D4F3-44FD-A6A4-85C23EAFEA60}" type="presParOf" srcId="{4E700A15-805D-41C6-92A7-D124678F58CF}" destId="{F398B9B4-76C1-4D3D-A953-C5789762BEA8}" srcOrd="2" destOrd="0" presId="urn:microsoft.com/office/officeart/2008/layout/CaptionedPictures"/>
    <dgm:cxn modelId="{863C2537-FF65-45AB-84BF-5EA8D5DC3D79}" type="presParOf" srcId="{F398B9B4-76C1-4D3D-A953-C5789762BEA8}" destId="{02E68B93-17AB-41C7-9CEE-09DCFE87CAE3}" srcOrd="0" destOrd="0" presId="urn:microsoft.com/office/officeart/2008/layout/CaptionedPictures"/>
    <dgm:cxn modelId="{A197E16F-405B-4333-8D03-9F605ABFD379}" type="presParOf" srcId="{F398B9B4-76C1-4D3D-A953-C5789762BEA8}" destId="{C7F38509-8174-4FDA-BBBC-7D35E32D92C8}" srcOrd="1" destOrd="0" presId="urn:microsoft.com/office/officeart/2008/layout/CaptionedPictures"/>
    <dgm:cxn modelId="{FF212EEC-063D-4A76-91BA-D23AB37A8EF6}" type="presParOf" srcId="{BE1F424A-1DDC-4026-8467-188AB4792C9B}" destId="{41FFF614-B7C8-4B12-98B5-327F27F2C559}" srcOrd="5" destOrd="0" presId="urn:microsoft.com/office/officeart/2008/layout/CaptionedPictures"/>
    <dgm:cxn modelId="{73E14E36-3F04-4455-9FB5-F694F3F09387}" type="presParOf" srcId="{BE1F424A-1DDC-4026-8467-188AB4792C9B}" destId="{925CB9C5-2AF4-4D40-8F67-C4188DD84F5A}" srcOrd="6" destOrd="0" presId="urn:microsoft.com/office/officeart/2008/layout/CaptionedPictures"/>
    <dgm:cxn modelId="{55F0FDEF-48B8-4730-828F-C3B8BFC3D038}" type="presParOf" srcId="{925CB9C5-2AF4-4D40-8F67-C4188DD84F5A}" destId="{5CB48096-8E7A-433B-8E1B-3832F2C4CE46}" srcOrd="0" destOrd="0" presId="urn:microsoft.com/office/officeart/2008/layout/CaptionedPictures"/>
    <dgm:cxn modelId="{8D88300A-A009-45E3-96A1-84BE0B2B237B}" type="presParOf" srcId="{925CB9C5-2AF4-4D40-8F67-C4188DD84F5A}" destId="{1D4AE346-07D1-4129-A1C5-D19B3DE859F5}" srcOrd="1" destOrd="0" presId="urn:microsoft.com/office/officeart/2008/layout/CaptionedPictures"/>
    <dgm:cxn modelId="{6226DAED-6424-472E-97E6-5D3881BFE7A6}" type="presParOf" srcId="{925CB9C5-2AF4-4D40-8F67-C4188DD84F5A}" destId="{43EC51B5-44A2-417E-9C05-C64FC5BF4AE8}" srcOrd="2" destOrd="0" presId="urn:microsoft.com/office/officeart/2008/layout/CaptionedPictures"/>
    <dgm:cxn modelId="{5079B2B9-5989-4F9E-8FB6-06630982EAD7}" type="presParOf" srcId="{43EC51B5-44A2-417E-9C05-C64FC5BF4AE8}" destId="{482634F5-FA25-4B1E-A3DC-22B84CB0FFFB}" srcOrd="0" destOrd="0" presId="urn:microsoft.com/office/officeart/2008/layout/CaptionedPictures"/>
    <dgm:cxn modelId="{E1A0DE32-1C41-4A2E-9F2A-D48BBF6F740B}" type="presParOf" srcId="{43EC51B5-44A2-417E-9C05-C64FC5BF4AE8}" destId="{900F3D4C-1E5F-481B-ADC3-36F62DF796E3}" srcOrd="1" destOrd="0" presId="urn:microsoft.com/office/officeart/2008/layout/CaptionedPictures"/>
    <dgm:cxn modelId="{129FBDB6-6A33-493E-9B77-390B78E96ED0}" type="presParOf" srcId="{BE1F424A-1DDC-4026-8467-188AB4792C9B}" destId="{B4466D20-2084-44CE-98A5-F60BA06FCB2A}" srcOrd="7" destOrd="0" presId="urn:microsoft.com/office/officeart/2008/layout/CaptionedPictures"/>
    <dgm:cxn modelId="{43DC1A58-AFFB-4ED0-94CB-388B0E02A0F8}" type="presParOf" srcId="{BE1F424A-1DDC-4026-8467-188AB4792C9B}" destId="{BE4B57C5-D00E-4A11-8BCD-532FFFE2F8F9}" srcOrd="8" destOrd="0" presId="urn:microsoft.com/office/officeart/2008/layout/CaptionedPictures"/>
    <dgm:cxn modelId="{F2F0C74E-1743-4CDA-AEB4-0439CC8BDAC5}" type="presParOf" srcId="{BE4B57C5-D00E-4A11-8BCD-532FFFE2F8F9}" destId="{7184A26D-DE39-456C-AB2E-932BFB203D5C}" srcOrd="0" destOrd="0" presId="urn:microsoft.com/office/officeart/2008/layout/CaptionedPictures"/>
    <dgm:cxn modelId="{AAFB11D4-0C58-4E5C-A5EE-FBD43375B369}" type="presParOf" srcId="{BE4B57C5-D00E-4A11-8BCD-532FFFE2F8F9}" destId="{81786362-CE68-40E3-8824-D3EB44789503}" srcOrd="1" destOrd="0" presId="urn:microsoft.com/office/officeart/2008/layout/CaptionedPictures"/>
    <dgm:cxn modelId="{551C7B3D-2C70-4D08-BCC3-A3A56035F276}" type="presParOf" srcId="{BE4B57C5-D00E-4A11-8BCD-532FFFE2F8F9}" destId="{6DD5E450-B39F-4810-947D-9180A887A8D5}" srcOrd="2" destOrd="0" presId="urn:microsoft.com/office/officeart/2008/layout/CaptionedPictures"/>
    <dgm:cxn modelId="{64303FF6-C292-4F73-8630-A82382AAC09B}" type="presParOf" srcId="{6DD5E450-B39F-4810-947D-9180A887A8D5}" destId="{BE928760-25B1-4A49-B80A-FB7793B364B7}" srcOrd="0" destOrd="0" presId="urn:microsoft.com/office/officeart/2008/layout/CaptionedPictures"/>
    <dgm:cxn modelId="{1B60BAA3-A3D0-4F8C-993E-17C1791EAC30}" type="presParOf" srcId="{6DD5E450-B39F-4810-947D-9180A887A8D5}" destId="{FBB1BBB5-95EC-4F2C-B620-864CE6FDC49F}" srcOrd="1" destOrd="0" presId="urn:microsoft.com/office/officeart/2008/layout/CaptionedPictures"/>
    <dgm:cxn modelId="{5137A658-D938-4F52-AE15-15C1DDD2391C}" type="presParOf" srcId="{BE1F424A-1DDC-4026-8467-188AB4792C9B}" destId="{D731DF98-43E0-4873-929A-89E72C908645}" srcOrd="9" destOrd="0" presId="urn:microsoft.com/office/officeart/2008/layout/CaptionedPictures"/>
    <dgm:cxn modelId="{16079CF8-10DC-48FE-B9E7-A5EDDFCF39F4}" type="presParOf" srcId="{BE1F424A-1DDC-4026-8467-188AB4792C9B}" destId="{2E762F78-FBC6-414B-9A1D-823C3EFC2EC1}" srcOrd="10" destOrd="0" presId="urn:microsoft.com/office/officeart/2008/layout/CaptionedPictures"/>
    <dgm:cxn modelId="{1E7549DD-A7CB-4190-A7E9-CD025AF00DBF}" type="presParOf" srcId="{2E762F78-FBC6-414B-9A1D-823C3EFC2EC1}" destId="{8995B5DC-4E9D-459A-A12F-6A3866DDDFEC}" srcOrd="0" destOrd="0" presId="urn:microsoft.com/office/officeart/2008/layout/CaptionedPictures"/>
    <dgm:cxn modelId="{9B34C91C-DFF7-4FA5-90CC-439736A1CF04}" type="presParOf" srcId="{2E762F78-FBC6-414B-9A1D-823C3EFC2EC1}" destId="{D18918E5-3E5A-4995-84B6-E1EF50EFE6B3}" srcOrd="1" destOrd="0" presId="urn:microsoft.com/office/officeart/2008/layout/CaptionedPictures"/>
    <dgm:cxn modelId="{B4622120-E0C7-457B-8A8F-1908FAAB1258}" type="presParOf" srcId="{2E762F78-FBC6-414B-9A1D-823C3EFC2EC1}" destId="{7A7D651C-B095-46F7-9316-351FAC25DE18}" srcOrd="2" destOrd="0" presId="urn:microsoft.com/office/officeart/2008/layout/CaptionedPictures"/>
    <dgm:cxn modelId="{DC6047F9-E15C-47C3-8D6C-ACA3C92B35D8}" type="presParOf" srcId="{7A7D651C-B095-46F7-9316-351FAC25DE18}" destId="{82B35314-ED3A-4E06-B6BC-91B43C699C91}" srcOrd="0" destOrd="0" presId="urn:microsoft.com/office/officeart/2008/layout/CaptionedPictures"/>
    <dgm:cxn modelId="{54BF0DA2-2D1F-499E-AC93-536D2207EC35}" type="presParOf" srcId="{7A7D651C-B095-46F7-9316-351FAC25DE18}" destId="{DF8BF955-F5A3-4B68-AF62-DA643DA7CEE7}" srcOrd="1" destOrd="0" presId="urn:microsoft.com/office/officeart/2008/layout/CaptionedPictures"/>
    <dgm:cxn modelId="{A336EA65-A2DD-4098-84B7-FD1963B97D35}" type="presParOf" srcId="{BE1F424A-1DDC-4026-8467-188AB4792C9B}" destId="{CBDE7748-54CB-4840-95CB-3CA76E66785D}" srcOrd="11" destOrd="0" presId="urn:microsoft.com/office/officeart/2008/layout/CaptionedPictures"/>
    <dgm:cxn modelId="{02D542B6-B5B8-4805-974C-206A55DE4D03}" type="presParOf" srcId="{BE1F424A-1DDC-4026-8467-188AB4792C9B}" destId="{3CD75919-9858-4867-81FC-F27461F931D9}" srcOrd="12" destOrd="0" presId="urn:microsoft.com/office/officeart/2008/layout/CaptionedPictures"/>
    <dgm:cxn modelId="{4661A1BC-F4CC-4B50-AB17-5D269EC5795C}" type="presParOf" srcId="{3CD75919-9858-4867-81FC-F27461F931D9}" destId="{C5D853A4-8498-477B-B61F-4991D09449BD}" srcOrd="0" destOrd="0" presId="urn:microsoft.com/office/officeart/2008/layout/CaptionedPictures"/>
    <dgm:cxn modelId="{BB613F4D-0865-4FDC-A72C-0F8933101662}" type="presParOf" srcId="{3CD75919-9858-4867-81FC-F27461F931D9}" destId="{48E1C2EF-D8A1-4C26-8182-B2B0947B5266}" srcOrd="1" destOrd="0" presId="urn:microsoft.com/office/officeart/2008/layout/CaptionedPictures"/>
    <dgm:cxn modelId="{0E274BA1-523E-4739-A1F5-9C8A1A1B38AB}" type="presParOf" srcId="{3CD75919-9858-4867-81FC-F27461F931D9}" destId="{FF2276B8-5B31-45DA-8067-F119D580A5A4}" srcOrd="2" destOrd="0" presId="urn:microsoft.com/office/officeart/2008/layout/CaptionedPictures"/>
    <dgm:cxn modelId="{503CA552-FC49-47E7-9D13-316DBD9A82EC}" type="presParOf" srcId="{FF2276B8-5B31-45DA-8067-F119D580A5A4}" destId="{A2B757F8-A408-49BD-8DA7-01F352B44894}" srcOrd="0" destOrd="0" presId="urn:microsoft.com/office/officeart/2008/layout/CaptionedPictures"/>
    <dgm:cxn modelId="{C30EA861-6F7A-49B6-8C87-64A085055165}" type="presParOf" srcId="{FF2276B8-5B31-45DA-8067-F119D580A5A4}" destId="{F35927EF-5BA9-4F30-B7F3-691B02858642}"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DECD99-DA1B-47FC-BC39-1A1FAC4C1326}" type="doc">
      <dgm:prSet loTypeId="urn:microsoft.com/office/officeart/2005/8/layout/default" loCatId="list" qsTypeId="urn:microsoft.com/office/officeart/2005/8/quickstyle/3d1" qsCatId="3D" csTypeId="urn:microsoft.com/office/officeart/2005/8/colors/colorful3" csCatId="colorful" phldr="1"/>
      <dgm:spPr/>
      <dgm:t>
        <a:bodyPr/>
        <a:lstStyle/>
        <a:p>
          <a:endParaRPr lang="es-ES"/>
        </a:p>
      </dgm:t>
    </dgm:pt>
    <dgm:pt modelId="{92DC3FAD-7B82-4D5A-AAEB-56E7B922DF93}">
      <dgm:prSet custT="1"/>
      <dgm:spPr/>
      <dgm:t>
        <a:bodyPr/>
        <a:lstStyle/>
        <a:p>
          <a:pPr rtl="0"/>
          <a:r>
            <a:rPr lang="es-ES" sz="2000" dirty="0"/>
            <a:t>Inicialmente, comienza con una presencia institucional y a medida que ve resultados agrega nuevas funcionalidades (pública catálogos multimedia de productos, tomar pedidos desde el sitio, atender consultas y reclamos online, etc.) hasta llegar a vender directamente por el sitio. </a:t>
          </a:r>
        </a:p>
      </dgm:t>
    </dgm:pt>
    <dgm:pt modelId="{EB262155-4E39-4C93-855F-2429BF787B50}" type="parTrans" cxnId="{8288544B-742C-4BE7-85BB-5831123C62D2}">
      <dgm:prSet/>
      <dgm:spPr/>
      <dgm:t>
        <a:bodyPr/>
        <a:lstStyle/>
        <a:p>
          <a:endParaRPr lang="es-ES" sz="2400"/>
        </a:p>
      </dgm:t>
    </dgm:pt>
    <dgm:pt modelId="{6245C31C-85A9-47A7-B270-0BE72A306F82}" type="sibTrans" cxnId="{8288544B-742C-4BE7-85BB-5831123C62D2}">
      <dgm:prSet/>
      <dgm:spPr/>
      <dgm:t>
        <a:bodyPr/>
        <a:lstStyle/>
        <a:p>
          <a:endParaRPr lang="es-ES" sz="2400"/>
        </a:p>
      </dgm:t>
    </dgm:pt>
    <dgm:pt modelId="{B259BAC2-E9E7-44E7-ADD9-234504D12C7A}">
      <dgm:prSet custT="1"/>
      <dgm:spPr>
        <a:gradFill rotWithShape="0">
          <a:gsLst>
            <a:gs pos="0">
              <a:schemeClr val="accent3">
                <a:hueOff val="2710599"/>
                <a:satOff val="100000"/>
                <a:satMod val="103000"/>
                <a:tint val="94000"/>
                <a:alpha val="0"/>
                <a:lumMod val="43000"/>
                <a:lumOff val="57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gradFill>
      </dgm:spPr>
      <dgm:t>
        <a:bodyPr/>
        <a:lstStyle/>
        <a:p>
          <a:pPr rtl="0"/>
          <a:r>
            <a:rPr lang="es-ES" sz="2000" dirty="0"/>
            <a:t>La mayoría de estos sitios son B2C (Business-to-</a:t>
          </a:r>
          <a:r>
            <a:rPr lang="es-ES" sz="2000" dirty="0" err="1"/>
            <a:t>Consumers</a:t>
          </a:r>
          <a:r>
            <a:rPr lang="es-ES" sz="2000" dirty="0"/>
            <a:t>).</a:t>
          </a:r>
        </a:p>
      </dgm:t>
    </dgm:pt>
    <dgm:pt modelId="{699E20EA-DEBC-4593-95BC-458290370B85}" type="parTrans" cxnId="{FBC8BCF7-4FC9-4A42-AADB-3C64E518C11B}">
      <dgm:prSet/>
      <dgm:spPr/>
      <dgm:t>
        <a:bodyPr/>
        <a:lstStyle/>
        <a:p>
          <a:endParaRPr lang="es-ES" sz="2400"/>
        </a:p>
      </dgm:t>
    </dgm:pt>
    <dgm:pt modelId="{7FD52062-FAEF-4B57-9CD7-D9080E7B4ECB}" type="sibTrans" cxnId="{FBC8BCF7-4FC9-4A42-AADB-3C64E518C11B}">
      <dgm:prSet/>
      <dgm:spPr/>
      <dgm:t>
        <a:bodyPr/>
        <a:lstStyle/>
        <a:p>
          <a:endParaRPr lang="es-ES" sz="2400"/>
        </a:p>
      </dgm:t>
    </dgm:pt>
    <dgm:pt modelId="{98A358FD-D34F-4F13-A0EE-4CE14407862F}" type="pres">
      <dgm:prSet presAssocID="{3FDECD99-DA1B-47FC-BC39-1A1FAC4C1326}" presName="diagram" presStyleCnt="0">
        <dgm:presLayoutVars>
          <dgm:dir/>
          <dgm:resizeHandles val="exact"/>
        </dgm:presLayoutVars>
      </dgm:prSet>
      <dgm:spPr/>
      <dgm:t>
        <a:bodyPr/>
        <a:lstStyle/>
        <a:p>
          <a:endParaRPr lang="es-ES"/>
        </a:p>
      </dgm:t>
    </dgm:pt>
    <dgm:pt modelId="{7B795B44-FFFE-4E97-BC59-269EB68DA812}" type="pres">
      <dgm:prSet presAssocID="{92DC3FAD-7B82-4D5A-AAEB-56E7B922DF93}" presName="node" presStyleLbl="node1" presStyleIdx="0" presStyleCnt="2">
        <dgm:presLayoutVars>
          <dgm:bulletEnabled val="1"/>
        </dgm:presLayoutVars>
      </dgm:prSet>
      <dgm:spPr/>
      <dgm:t>
        <a:bodyPr/>
        <a:lstStyle/>
        <a:p>
          <a:endParaRPr lang="es-ES"/>
        </a:p>
      </dgm:t>
    </dgm:pt>
    <dgm:pt modelId="{1F6D9F56-97DB-4E62-B634-492B4B56A916}" type="pres">
      <dgm:prSet presAssocID="{6245C31C-85A9-47A7-B270-0BE72A306F82}" presName="sibTrans" presStyleCnt="0"/>
      <dgm:spPr/>
    </dgm:pt>
    <dgm:pt modelId="{F3841DF1-0451-481C-A196-54A31B134F37}" type="pres">
      <dgm:prSet presAssocID="{B259BAC2-E9E7-44E7-ADD9-234504D12C7A}" presName="node" presStyleLbl="node1" presStyleIdx="1" presStyleCnt="2">
        <dgm:presLayoutVars>
          <dgm:bulletEnabled val="1"/>
        </dgm:presLayoutVars>
      </dgm:prSet>
      <dgm:spPr/>
      <dgm:t>
        <a:bodyPr/>
        <a:lstStyle/>
        <a:p>
          <a:endParaRPr lang="es-ES"/>
        </a:p>
      </dgm:t>
    </dgm:pt>
  </dgm:ptLst>
  <dgm:cxnLst>
    <dgm:cxn modelId="{425A3F61-9238-4622-9157-83BE2F7EEF4F}" type="presOf" srcId="{B259BAC2-E9E7-44E7-ADD9-234504D12C7A}" destId="{F3841DF1-0451-481C-A196-54A31B134F37}" srcOrd="0" destOrd="0" presId="urn:microsoft.com/office/officeart/2005/8/layout/default"/>
    <dgm:cxn modelId="{25B10932-78CC-4B7C-8202-A9EB5097A9C3}" type="presOf" srcId="{92DC3FAD-7B82-4D5A-AAEB-56E7B922DF93}" destId="{7B795B44-FFFE-4E97-BC59-269EB68DA812}" srcOrd="0" destOrd="0" presId="urn:microsoft.com/office/officeart/2005/8/layout/default"/>
    <dgm:cxn modelId="{8288544B-742C-4BE7-85BB-5831123C62D2}" srcId="{3FDECD99-DA1B-47FC-BC39-1A1FAC4C1326}" destId="{92DC3FAD-7B82-4D5A-AAEB-56E7B922DF93}" srcOrd="0" destOrd="0" parTransId="{EB262155-4E39-4C93-855F-2429BF787B50}" sibTransId="{6245C31C-85A9-47A7-B270-0BE72A306F82}"/>
    <dgm:cxn modelId="{9830949C-7B15-4E4D-8F58-8792C0F696E0}" type="presOf" srcId="{3FDECD99-DA1B-47FC-BC39-1A1FAC4C1326}" destId="{98A358FD-D34F-4F13-A0EE-4CE14407862F}" srcOrd="0" destOrd="0" presId="urn:microsoft.com/office/officeart/2005/8/layout/default"/>
    <dgm:cxn modelId="{FBC8BCF7-4FC9-4A42-AADB-3C64E518C11B}" srcId="{3FDECD99-DA1B-47FC-BC39-1A1FAC4C1326}" destId="{B259BAC2-E9E7-44E7-ADD9-234504D12C7A}" srcOrd="1" destOrd="0" parTransId="{699E20EA-DEBC-4593-95BC-458290370B85}" sibTransId="{7FD52062-FAEF-4B57-9CD7-D9080E7B4ECB}"/>
    <dgm:cxn modelId="{524424DF-7DC0-466C-A095-80FA8CFA4EAF}" type="presParOf" srcId="{98A358FD-D34F-4F13-A0EE-4CE14407862F}" destId="{7B795B44-FFFE-4E97-BC59-269EB68DA812}" srcOrd="0" destOrd="0" presId="urn:microsoft.com/office/officeart/2005/8/layout/default"/>
    <dgm:cxn modelId="{DF64753A-D35C-46A7-B31D-BE99935E09F8}" type="presParOf" srcId="{98A358FD-D34F-4F13-A0EE-4CE14407862F}" destId="{1F6D9F56-97DB-4E62-B634-492B4B56A916}" srcOrd="1" destOrd="0" presId="urn:microsoft.com/office/officeart/2005/8/layout/default"/>
    <dgm:cxn modelId="{DB75901D-72AE-4945-AA12-E34305B4A20D}" type="presParOf" srcId="{98A358FD-D34F-4F13-A0EE-4CE14407862F}" destId="{F3841DF1-0451-481C-A196-54A31B134F37}" srcOrd="2"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F33BED-0CCF-420A-80C5-3A8CC07BD1E7}" type="doc">
      <dgm:prSet loTypeId="urn:microsoft.com/office/officeart/2005/8/layout/default" loCatId="list" qsTypeId="urn:microsoft.com/office/officeart/2005/8/quickstyle/simple1" qsCatId="simple" csTypeId="urn:microsoft.com/office/officeart/2005/8/colors/accent0_2" csCatId="mainScheme" phldr="1"/>
      <dgm:spPr/>
      <dgm:t>
        <a:bodyPr/>
        <a:lstStyle/>
        <a:p>
          <a:endParaRPr lang="es-ES"/>
        </a:p>
      </dgm:t>
    </dgm:pt>
    <dgm:pt modelId="{7220D997-8274-4DFF-81C5-21F31C4B42CE}">
      <dgm:prSet/>
      <dgm:spPr>
        <a:solidFill>
          <a:srgbClr val="FF99FF"/>
        </a:solidFill>
      </dgm:spPr>
      <dgm:t>
        <a:bodyPr/>
        <a:lstStyle/>
        <a:p>
          <a:pPr rtl="0"/>
          <a:r>
            <a:rPr lang="es-CO" dirty="0"/>
            <a:t>Márgenes</a:t>
          </a:r>
        </a:p>
      </dgm:t>
    </dgm:pt>
    <dgm:pt modelId="{AA89F30F-F1FC-416C-BB60-D3BF01277E9F}" type="parTrans" cxnId="{0EE5F8C9-200C-44F0-92D8-CA607BBAFD22}">
      <dgm:prSet/>
      <dgm:spPr/>
      <dgm:t>
        <a:bodyPr/>
        <a:lstStyle/>
        <a:p>
          <a:endParaRPr lang="es-ES"/>
        </a:p>
      </dgm:t>
    </dgm:pt>
    <dgm:pt modelId="{57DE5425-F133-4700-9DE5-22DD42B84E59}" type="sibTrans" cxnId="{0EE5F8C9-200C-44F0-92D8-CA607BBAFD22}">
      <dgm:prSet/>
      <dgm:spPr/>
      <dgm:t>
        <a:bodyPr/>
        <a:lstStyle/>
        <a:p>
          <a:endParaRPr lang="es-ES"/>
        </a:p>
      </dgm:t>
    </dgm:pt>
    <dgm:pt modelId="{89CBE6E2-9304-40BF-B738-DB216530909F}">
      <dgm:prSet/>
      <dgm:spPr>
        <a:solidFill>
          <a:srgbClr val="CCCCFF"/>
        </a:solidFill>
      </dgm:spPr>
      <dgm:t>
        <a:bodyPr/>
        <a:lstStyle/>
        <a:p>
          <a:pPr rtl="0"/>
          <a:r>
            <a:rPr lang="es-CO"/>
            <a:t>Suscripciones</a:t>
          </a:r>
        </a:p>
      </dgm:t>
    </dgm:pt>
    <dgm:pt modelId="{4E1DCD8C-335B-470B-A9A4-BFE2BA7BEAFE}" type="parTrans" cxnId="{7EF2809C-68DC-46C7-93F9-8FED2F2B10DF}">
      <dgm:prSet/>
      <dgm:spPr/>
      <dgm:t>
        <a:bodyPr/>
        <a:lstStyle/>
        <a:p>
          <a:endParaRPr lang="es-ES"/>
        </a:p>
      </dgm:t>
    </dgm:pt>
    <dgm:pt modelId="{8CFFA82A-7320-4DE9-99F4-C63E7F2013A2}" type="sibTrans" cxnId="{7EF2809C-68DC-46C7-93F9-8FED2F2B10DF}">
      <dgm:prSet/>
      <dgm:spPr/>
      <dgm:t>
        <a:bodyPr/>
        <a:lstStyle/>
        <a:p>
          <a:endParaRPr lang="es-ES"/>
        </a:p>
      </dgm:t>
    </dgm:pt>
    <dgm:pt modelId="{C4535A3D-2C31-4E65-83D4-768E5644D301}">
      <dgm:prSet/>
      <dgm:spPr>
        <a:solidFill>
          <a:srgbClr val="CCCCFF"/>
        </a:solidFill>
      </dgm:spPr>
      <dgm:t>
        <a:bodyPr/>
        <a:lstStyle/>
        <a:p>
          <a:pPr rtl="0"/>
          <a:r>
            <a:rPr lang="es-CO"/>
            <a:t>Modelo freemium</a:t>
          </a:r>
        </a:p>
      </dgm:t>
    </dgm:pt>
    <dgm:pt modelId="{38199033-EDD0-439E-8585-4A2B5B04E4B6}" type="parTrans" cxnId="{5126E5E8-2F02-4A96-B880-A5D613160D21}">
      <dgm:prSet/>
      <dgm:spPr/>
      <dgm:t>
        <a:bodyPr/>
        <a:lstStyle/>
        <a:p>
          <a:endParaRPr lang="es-ES"/>
        </a:p>
      </dgm:t>
    </dgm:pt>
    <dgm:pt modelId="{4B91DC1F-AD0B-4EF6-ADB2-92008CEE4160}" type="sibTrans" cxnId="{5126E5E8-2F02-4A96-B880-A5D613160D21}">
      <dgm:prSet/>
      <dgm:spPr/>
      <dgm:t>
        <a:bodyPr/>
        <a:lstStyle/>
        <a:p>
          <a:endParaRPr lang="es-ES"/>
        </a:p>
      </dgm:t>
    </dgm:pt>
    <dgm:pt modelId="{FD982F69-CBC7-4545-827C-77F9232F9F0C}">
      <dgm:prSet/>
      <dgm:spPr>
        <a:solidFill>
          <a:srgbClr val="7030A0"/>
        </a:solidFill>
      </dgm:spPr>
      <dgm:t>
        <a:bodyPr/>
        <a:lstStyle/>
        <a:p>
          <a:pPr rtl="0"/>
          <a:r>
            <a:rPr lang="es-CO" dirty="0">
              <a:solidFill>
                <a:schemeClr val="bg1"/>
              </a:solidFill>
            </a:rPr>
            <a:t>Comisiones</a:t>
          </a:r>
        </a:p>
      </dgm:t>
    </dgm:pt>
    <dgm:pt modelId="{C99F8F17-59AE-4110-AB84-7CF1586EC456}" type="parTrans" cxnId="{7BA9A4BE-7650-42D2-BA5E-C3A2544E1684}">
      <dgm:prSet/>
      <dgm:spPr/>
      <dgm:t>
        <a:bodyPr/>
        <a:lstStyle/>
        <a:p>
          <a:endParaRPr lang="es-ES"/>
        </a:p>
      </dgm:t>
    </dgm:pt>
    <dgm:pt modelId="{D7C627C0-80F0-4B82-AD02-44DD9793DF93}" type="sibTrans" cxnId="{7BA9A4BE-7650-42D2-BA5E-C3A2544E1684}">
      <dgm:prSet/>
      <dgm:spPr/>
      <dgm:t>
        <a:bodyPr/>
        <a:lstStyle/>
        <a:p>
          <a:endParaRPr lang="es-ES"/>
        </a:p>
      </dgm:t>
    </dgm:pt>
    <dgm:pt modelId="{1566D0B2-C183-453E-A560-4ECD76D7BCE1}">
      <dgm:prSet/>
      <dgm:spPr>
        <a:solidFill>
          <a:srgbClr val="00B0F0"/>
        </a:solidFill>
      </dgm:spPr>
      <dgm:t>
        <a:bodyPr/>
        <a:lstStyle/>
        <a:p>
          <a:pPr rtl="0"/>
          <a:r>
            <a:rPr lang="es-CO" dirty="0">
              <a:solidFill>
                <a:schemeClr val="bg1"/>
              </a:solidFill>
            </a:rPr>
            <a:t>Ingresos por publicidad. </a:t>
          </a:r>
        </a:p>
      </dgm:t>
    </dgm:pt>
    <dgm:pt modelId="{F2FE8BB6-2A22-4BE3-88F5-2397B0378D4B}" type="parTrans" cxnId="{E2825B90-E8D9-44D1-800E-D8C848563D1A}">
      <dgm:prSet/>
      <dgm:spPr/>
      <dgm:t>
        <a:bodyPr/>
        <a:lstStyle/>
        <a:p>
          <a:endParaRPr lang="es-ES"/>
        </a:p>
      </dgm:t>
    </dgm:pt>
    <dgm:pt modelId="{F8C98D69-70B4-4DFF-A418-6D5C67CD1C3C}" type="sibTrans" cxnId="{E2825B90-E8D9-44D1-800E-D8C848563D1A}">
      <dgm:prSet/>
      <dgm:spPr/>
      <dgm:t>
        <a:bodyPr/>
        <a:lstStyle/>
        <a:p>
          <a:endParaRPr lang="es-ES"/>
        </a:p>
      </dgm:t>
    </dgm:pt>
    <dgm:pt modelId="{74CA81C3-207D-49E3-8983-CA511B21B41E}">
      <dgm:prSet/>
      <dgm:spPr>
        <a:solidFill>
          <a:srgbClr val="FF99FF"/>
        </a:solidFill>
      </dgm:spPr>
      <dgm:t>
        <a:bodyPr/>
        <a:lstStyle/>
        <a:p>
          <a:pPr rtl="0"/>
          <a:r>
            <a:rPr lang="es-CO" dirty="0"/>
            <a:t>Por  venta de productos, propios o de terceros</a:t>
          </a:r>
        </a:p>
      </dgm:t>
    </dgm:pt>
    <dgm:pt modelId="{976E5E4C-0987-47AF-81F5-E88360EB0664}" type="parTrans" cxnId="{E4D920D8-A028-4D00-A2F4-F3F401A5EFCD}">
      <dgm:prSet/>
      <dgm:spPr/>
      <dgm:t>
        <a:bodyPr/>
        <a:lstStyle/>
        <a:p>
          <a:endParaRPr lang="es-ES"/>
        </a:p>
      </dgm:t>
    </dgm:pt>
    <dgm:pt modelId="{61246D2B-000D-417D-A904-A4AB8B017505}" type="sibTrans" cxnId="{E4D920D8-A028-4D00-A2F4-F3F401A5EFCD}">
      <dgm:prSet/>
      <dgm:spPr/>
      <dgm:t>
        <a:bodyPr/>
        <a:lstStyle/>
        <a:p>
          <a:endParaRPr lang="es-ES"/>
        </a:p>
      </dgm:t>
    </dgm:pt>
    <dgm:pt modelId="{A4E7DBF2-93BF-4F09-94CB-2A929B986616}">
      <dgm:prSet/>
      <dgm:spPr>
        <a:solidFill>
          <a:srgbClr val="7030A0"/>
        </a:solidFill>
      </dgm:spPr>
      <dgm:t>
        <a:bodyPr/>
        <a:lstStyle/>
        <a:p>
          <a:pPr rtl="0"/>
          <a:r>
            <a:rPr lang="es-CO" dirty="0">
              <a:solidFill>
                <a:schemeClr val="bg1"/>
              </a:solidFill>
            </a:rPr>
            <a:t>Intermediación</a:t>
          </a:r>
        </a:p>
      </dgm:t>
    </dgm:pt>
    <dgm:pt modelId="{5F62E590-F400-487C-AAB1-46E06987FCD5}" type="parTrans" cxnId="{E6187883-71FA-43DA-9E1A-E9E574A01F1D}">
      <dgm:prSet/>
      <dgm:spPr/>
      <dgm:t>
        <a:bodyPr/>
        <a:lstStyle/>
        <a:p>
          <a:endParaRPr lang="es-ES"/>
        </a:p>
      </dgm:t>
    </dgm:pt>
    <dgm:pt modelId="{BEDC1AD8-D12F-41DB-92ED-F2EB139815EE}" type="sibTrans" cxnId="{E6187883-71FA-43DA-9E1A-E9E574A01F1D}">
      <dgm:prSet/>
      <dgm:spPr/>
      <dgm:t>
        <a:bodyPr/>
        <a:lstStyle/>
        <a:p>
          <a:endParaRPr lang="es-ES"/>
        </a:p>
      </dgm:t>
    </dgm:pt>
    <dgm:pt modelId="{0F1DEEA3-792F-4F1C-B921-ABB5C5CC54BA}">
      <dgm:prSet/>
      <dgm:spPr>
        <a:solidFill>
          <a:srgbClr val="00B0F0"/>
        </a:solidFill>
      </dgm:spPr>
      <dgm:t>
        <a:bodyPr/>
        <a:lstStyle/>
        <a:p>
          <a:pPr rtl="0"/>
          <a:r>
            <a:rPr lang="es-CO" dirty="0">
              <a:solidFill>
                <a:schemeClr val="bg1"/>
              </a:solidFill>
            </a:rPr>
            <a:t>Display</a:t>
          </a:r>
        </a:p>
      </dgm:t>
    </dgm:pt>
    <dgm:pt modelId="{B1D628AA-9DC6-4396-9CAF-FB4174C22C9F}" type="parTrans" cxnId="{751FDF1E-7592-4EAE-BED1-55F5A6E36FFF}">
      <dgm:prSet/>
      <dgm:spPr/>
      <dgm:t>
        <a:bodyPr/>
        <a:lstStyle/>
        <a:p>
          <a:endParaRPr lang="es-ES"/>
        </a:p>
      </dgm:t>
    </dgm:pt>
    <dgm:pt modelId="{6A2FD14D-CFFC-4118-B03B-C522EE8323A2}" type="sibTrans" cxnId="{751FDF1E-7592-4EAE-BED1-55F5A6E36FFF}">
      <dgm:prSet/>
      <dgm:spPr/>
      <dgm:t>
        <a:bodyPr/>
        <a:lstStyle/>
        <a:p>
          <a:endParaRPr lang="es-ES"/>
        </a:p>
      </dgm:t>
    </dgm:pt>
    <dgm:pt modelId="{7FFC20CA-248E-4717-8C1C-E1C02400A272}">
      <dgm:prSet/>
      <dgm:spPr>
        <a:solidFill>
          <a:srgbClr val="00B0F0"/>
        </a:solidFill>
      </dgm:spPr>
      <dgm:t>
        <a:bodyPr/>
        <a:lstStyle/>
        <a:p>
          <a:pPr rtl="0"/>
          <a:r>
            <a:rPr lang="es-CO" dirty="0">
              <a:solidFill>
                <a:schemeClr val="bg1"/>
              </a:solidFill>
            </a:rPr>
            <a:t>CPC</a:t>
          </a:r>
        </a:p>
      </dgm:t>
    </dgm:pt>
    <dgm:pt modelId="{671EF3A2-3670-46A7-B8B4-072435528320}" type="parTrans" cxnId="{B01E75AA-BDFF-4F74-B3F7-656E043E21F1}">
      <dgm:prSet/>
      <dgm:spPr/>
      <dgm:t>
        <a:bodyPr/>
        <a:lstStyle/>
        <a:p>
          <a:endParaRPr lang="es-ES"/>
        </a:p>
      </dgm:t>
    </dgm:pt>
    <dgm:pt modelId="{8FCA2D1A-AF24-4386-AA83-23F1DC3615B0}" type="sibTrans" cxnId="{B01E75AA-BDFF-4F74-B3F7-656E043E21F1}">
      <dgm:prSet/>
      <dgm:spPr/>
      <dgm:t>
        <a:bodyPr/>
        <a:lstStyle/>
        <a:p>
          <a:endParaRPr lang="es-ES"/>
        </a:p>
      </dgm:t>
    </dgm:pt>
    <dgm:pt modelId="{9238BEDD-C050-4775-B1E0-C16BC4EBAAE6}">
      <dgm:prSet/>
      <dgm:spPr>
        <a:solidFill>
          <a:srgbClr val="00B0F0"/>
        </a:solidFill>
      </dgm:spPr>
      <dgm:t>
        <a:bodyPr/>
        <a:lstStyle/>
        <a:p>
          <a:pPr rtl="0"/>
          <a:r>
            <a:rPr lang="es-CO" dirty="0">
              <a:solidFill>
                <a:schemeClr val="bg1"/>
              </a:solidFill>
            </a:rPr>
            <a:t>CPI</a:t>
          </a:r>
        </a:p>
      </dgm:t>
    </dgm:pt>
    <dgm:pt modelId="{FF1A2384-0F53-4C16-AF1F-62CFA7B89CE0}" type="parTrans" cxnId="{4F2D2DB9-D71A-4C78-A0EC-F8B423379926}">
      <dgm:prSet/>
      <dgm:spPr/>
      <dgm:t>
        <a:bodyPr/>
        <a:lstStyle/>
        <a:p>
          <a:endParaRPr lang="es-ES"/>
        </a:p>
      </dgm:t>
    </dgm:pt>
    <dgm:pt modelId="{A8D24B5B-9020-4CE5-91B7-580EDF49F665}" type="sibTrans" cxnId="{4F2D2DB9-D71A-4C78-A0EC-F8B423379926}">
      <dgm:prSet/>
      <dgm:spPr/>
      <dgm:t>
        <a:bodyPr/>
        <a:lstStyle/>
        <a:p>
          <a:endParaRPr lang="es-ES"/>
        </a:p>
      </dgm:t>
    </dgm:pt>
    <dgm:pt modelId="{BF057F21-8A16-4522-A44F-E73F2654B0C9}" type="pres">
      <dgm:prSet presAssocID="{B5F33BED-0CCF-420A-80C5-3A8CC07BD1E7}" presName="diagram" presStyleCnt="0">
        <dgm:presLayoutVars>
          <dgm:dir/>
          <dgm:resizeHandles val="exact"/>
        </dgm:presLayoutVars>
      </dgm:prSet>
      <dgm:spPr/>
      <dgm:t>
        <a:bodyPr/>
        <a:lstStyle/>
        <a:p>
          <a:endParaRPr lang="es-ES"/>
        </a:p>
      </dgm:t>
    </dgm:pt>
    <dgm:pt modelId="{6E63AF23-E250-4E03-85F4-8066FB37550F}" type="pres">
      <dgm:prSet presAssocID="{7220D997-8274-4DFF-81C5-21F31C4B42CE}" presName="node" presStyleLbl="node1" presStyleIdx="0" presStyleCnt="4">
        <dgm:presLayoutVars>
          <dgm:bulletEnabled val="1"/>
        </dgm:presLayoutVars>
      </dgm:prSet>
      <dgm:spPr/>
      <dgm:t>
        <a:bodyPr/>
        <a:lstStyle/>
        <a:p>
          <a:endParaRPr lang="es-ES"/>
        </a:p>
      </dgm:t>
    </dgm:pt>
    <dgm:pt modelId="{861DB14E-F7CD-4D78-921F-27039AED74ED}" type="pres">
      <dgm:prSet presAssocID="{57DE5425-F133-4700-9DE5-22DD42B84E59}" presName="sibTrans" presStyleCnt="0"/>
      <dgm:spPr/>
    </dgm:pt>
    <dgm:pt modelId="{4B33C770-5ABB-44F3-9DB1-A2ABC0E95743}" type="pres">
      <dgm:prSet presAssocID="{89CBE6E2-9304-40BF-B738-DB216530909F}" presName="node" presStyleLbl="node1" presStyleIdx="1" presStyleCnt="4">
        <dgm:presLayoutVars>
          <dgm:bulletEnabled val="1"/>
        </dgm:presLayoutVars>
      </dgm:prSet>
      <dgm:spPr/>
      <dgm:t>
        <a:bodyPr/>
        <a:lstStyle/>
        <a:p>
          <a:endParaRPr lang="es-ES"/>
        </a:p>
      </dgm:t>
    </dgm:pt>
    <dgm:pt modelId="{8434BC00-6368-4F1F-92C5-15EDDF615D76}" type="pres">
      <dgm:prSet presAssocID="{8CFFA82A-7320-4DE9-99F4-C63E7F2013A2}" presName="sibTrans" presStyleCnt="0"/>
      <dgm:spPr/>
    </dgm:pt>
    <dgm:pt modelId="{22B8FEC2-DC78-4CBA-963E-B486E6C1DD31}" type="pres">
      <dgm:prSet presAssocID="{FD982F69-CBC7-4545-827C-77F9232F9F0C}" presName="node" presStyleLbl="node1" presStyleIdx="2" presStyleCnt="4">
        <dgm:presLayoutVars>
          <dgm:bulletEnabled val="1"/>
        </dgm:presLayoutVars>
      </dgm:prSet>
      <dgm:spPr/>
      <dgm:t>
        <a:bodyPr/>
        <a:lstStyle/>
        <a:p>
          <a:endParaRPr lang="es-ES"/>
        </a:p>
      </dgm:t>
    </dgm:pt>
    <dgm:pt modelId="{6C56F7DF-AAAD-488F-8D49-A2D52BD09517}" type="pres">
      <dgm:prSet presAssocID="{D7C627C0-80F0-4B82-AD02-44DD9793DF93}" presName="sibTrans" presStyleCnt="0"/>
      <dgm:spPr/>
    </dgm:pt>
    <dgm:pt modelId="{1AC4D3FE-4791-4E8B-973A-CE076E331D88}" type="pres">
      <dgm:prSet presAssocID="{1566D0B2-C183-453E-A560-4ECD76D7BCE1}" presName="node" presStyleLbl="node1" presStyleIdx="3" presStyleCnt="4">
        <dgm:presLayoutVars>
          <dgm:bulletEnabled val="1"/>
        </dgm:presLayoutVars>
      </dgm:prSet>
      <dgm:spPr/>
      <dgm:t>
        <a:bodyPr/>
        <a:lstStyle/>
        <a:p>
          <a:endParaRPr lang="es-ES"/>
        </a:p>
      </dgm:t>
    </dgm:pt>
  </dgm:ptLst>
  <dgm:cxnLst>
    <dgm:cxn modelId="{A63DC714-A9D4-4077-9D0F-A197CF133207}" type="presOf" srcId="{B5F33BED-0CCF-420A-80C5-3A8CC07BD1E7}" destId="{BF057F21-8A16-4522-A44F-E73F2654B0C9}" srcOrd="0" destOrd="0" presId="urn:microsoft.com/office/officeart/2005/8/layout/default"/>
    <dgm:cxn modelId="{824C4FA9-F01D-46F2-8903-482C1FA236C2}" type="presOf" srcId="{7FFC20CA-248E-4717-8C1C-E1C02400A272}" destId="{1AC4D3FE-4791-4E8B-973A-CE076E331D88}" srcOrd="0" destOrd="2" presId="urn:microsoft.com/office/officeart/2005/8/layout/default"/>
    <dgm:cxn modelId="{E2825B90-E8D9-44D1-800E-D8C848563D1A}" srcId="{B5F33BED-0CCF-420A-80C5-3A8CC07BD1E7}" destId="{1566D0B2-C183-453E-A560-4ECD76D7BCE1}" srcOrd="3" destOrd="0" parTransId="{F2FE8BB6-2A22-4BE3-88F5-2397B0378D4B}" sibTransId="{F8C98D69-70B4-4DFF-A418-6D5C67CD1C3C}"/>
    <dgm:cxn modelId="{5126E5E8-2F02-4A96-B880-A5D613160D21}" srcId="{89CBE6E2-9304-40BF-B738-DB216530909F}" destId="{C4535A3D-2C31-4E65-83D4-768E5644D301}" srcOrd="0" destOrd="0" parTransId="{38199033-EDD0-439E-8585-4A2B5B04E4B6}" sibTransId="{4B91DC1F-AD0B-4EF6-ADB2-92008CEE4160}"/>
    <dgm:cxn modelId="{E4D920D8-A028-4D00-A2F4-F3F401A5EFCD}" srcId="{7220D997-8274-4DFF-81C5-21F31C4B42CE}" destId="{74CA81C3-207D-49E3-8983-CA511B21B41E}" srcOrd="0" destOrd="0" parTransId="{976E5E4C-0987-47AF-81F5-E88360EB0664}" sibTransId="{61246D2B-000D-417D-A904-A4AB8B017505}"/>
    <dgm:cxn modelId="{046A7BAA-EE89-4FE6-870A-EEDB67B71C2C}" type="presOf" srcId="{74CA81C3-207D-49E3-8983-CA511B21B41E}" destId="{6E63AF23-E250-4E03-85F4-8066FB37550F}" srcOrd="0" destOrd="1" presId="urn:microsoft.com/office/officeart/2005/8/layout/default"/>
    <dgm:cxn modelId="{1641A3AC-2753-4A2F-9941-D901F67CAF55}" type="presOf" srcId="{9238BEDD-C050-4775-B1E0-C16BC4EBAAE6}" destId="{1AC4D3FE-4791-4E8B-973A-CE076E331D88}" srcOrd="0" destOrd="3" presId="urn:microsoft.com/office/officeart/2005/8/layout/default"/>
    <dgm:cxn modelId="{0BFCD2CC-AB4D-4560-8BFD-17AD5425E9DD}" type="presOf" srcId="{C4535A3D-2C31-4E65-83D4-768E5644D301}" destId="{4B33C770-5ABB-44F3-9DB1-A2ABC0E95743}" srcOrd="0" destOrd="1" presId="urn:microsoft.com/office/officeart/2005/8/layout/default"/>
    <dgm:cxn modelId="{3EF76571-96FD-48F6-8FE1-2525E576C78D}" type="presOf" srcId="{FD982F69-CBC7-4545-827C-77F9232F9F0C}" destId="{22B8FEC2-DC78-4CBA-963E-B486E6C1DD31}" srcOrd="0" destOrd="0" presId="urn:microsoft.com/office/officeart/2005/8/layout/default"/>
    <dgm:cxn modelId="{751FDF1E-7592-4EAE-BED1-55F5A6E36FFF}" srcId="{1566D0B2-C183-453E-A560-4ECD76D7BCE1}" destId="{0F1DEEA3-792F-4F1C-B921-ABB5C5CC54BA}" srcOrd="0" destOrd="0" parTransId="{B1D628AA-9DC6-4396-9CAF-FB4174C22C9F}" sibTransId="{6A2FD14D-CFFC-4118-B03B-C522EE8323A2}"/>
    <dgm:cxn modelId="{B01E75AA-BDFF-4F74-B3F7-656E043E21F1}" srcId="{1566D0B2-C183-453E-A560-4ECD76D7BCE1}" destId="{7FFC20CA-248E-4717-8C1C-E1C02400A272}" srcOrd="1" destOrd="0" parTransId="{671EF3A2-3670-46A7-B8B4-072435528320}" sibTransId="{8FCA2D1A-AF24-4386-AA83-23F1DC3615B0}"/>
    <dgm:cxn modelId="{7BA9A4BE-7650-42D2-BA5E-C3A2544E1684}" srcId="{B5F33BED-0CCF-420A-80C5-3A8CC07BD1E7}" destId="{FD982F69-CBC7-4545-827C-77F9232F9F0C}" srcOrd="2" destOrd="0" parTransId="{C99F8F17-59AE-4110-AB84-7CF1586EC456}" sibTransId="{D7C627C0-80F0-4B82-AD02-44DD9793DF93}"/>
    <dgm:cxn modelId="{CA6C3068-58BE-42DA-807F-7EDF96D33248}" type="presOf" srcId="{1566D0B2-C183-453E-A560-4ECD76D7BCE1}" destId="{1AC4D3FE-4791-4E8B-973A-CE076E331D88}" srcOrd="0" destOrd="0" presId="urn:microsoft.com/office/officeart/2005/8/layout/default"/>
    <dgm:cxn modelId="{4F2D2DB9-D71A-4C78-A0EC-F8B423379926}" srcId="{1566D0B2-C183-453E-A560-4ECD76D7BCE1}" destId="{9238BEDD-C050-4775-B1E0-C16BC4EBAAE6}" srcOrd="2" destOrd="0" parTransId="{FF1A2384-0F53-4C16-AF1F-62CFA7B89CE0}" sibTransId="{A8D24B5B-9020-4CE5-91B7-580EDF49F665}"/>
    <dgm:cxn modelId="{7EF2809C-68DC-46C7-93F9-8FED2F2B10DF}" srcId="{B5F33BED-0CCF-420A-80C5-3A8CC07BD1E7}" destId="{89CBE6E2-9304-40BF-B738-DB216530909F}" srcOrd="1" destOrd="0" parTransId="{4E1DCD8C-335B-470B-A9A4-BFE2BA7BEAFE}" sibTransId="{8CFFA82A-7320-4DE9-99F4-C63E7F2013A2}"/>
    <dgm:cxn modelId="{C9ED025F-BBB7-4686-9CDF-777FD10E6979}" type="presOf" srcId="{0F1DEEA3-792F-4F1C-B921-ABB5C5CC54BA}" destId="{1AC4D3FE-4791-4E8B-973A-CE076E331D88}" srcOrd="0" destOrd="1" presId="urn:microsoft.com/office/officeart/2005/8/layout/default"/>
    <dgm:cxn modelId="{6C2B13A3-CBA8-44D1-8473-17CBB79885DC}" type="presOf" srcId="{89CBE6E2-9304-40BF-B738-DB216530909F}" destId="{4B33C770-5ABB-44F3-9DB1-A2ABC0E95743}" srcOrd="0" destOrd="0" presId="urn:microsoft.com/office/officeart/2005/8/layout/default"/>
    <dgm:cxn modelId="{0EE5F8C9-200C-44F0-92D8-CA607BBAFD22}" srcId="{B5F33BED-0CCF-420A-80C5-3A8CC07BD1E7}" destId="{7220D997-8274-4DFF-81C5-21F31C4B42CE}" srcOrd="0" destOrd="0" parTransId="{AA89F30F-F1FC-416C-BB60-D3BF01277E9F}" sibTransId="{57DE5425-F133-4700-9DE5-22DD42B84E59}"/>
    <dgm:cxn modelId="{7F2508BD-D69C-4AF6-A433-9A0288B741C5}" type="presOf" srcId="{A4E7DBF2-93BF-4F09-94CB-2A929B986616}" destId="{22B8FEC2-DC78-4CBA-963E-B486E6C1DD31}" srcOrd="0" destOrd="1" presId="urn:microsoft.com/office/officeart/2005/8/layout/default"/>
    <dgm:cxn modelId="{E6187883-71FA-43DA-9E1A-E9E574A01F1D}" srcId="{FD982F69-CBC7-4545-827C-77F9232F9F0C}" destId="{A4E7DBF2-93BF-4F09-94CB-2A929B986616}" srcOrd="0" destOrd="0" parTransId="{5F62E590-F400-487C-AAB1-46E06987FCD5}" sibTransId="{BEDC1AD8-D12F-41DB-92ED-F2EB139815EE}"/>
    <dgm:cxn modelId="{F7C7B042-95DF-45E2-B68F-A0E7BA90B376}" type="presOf" srcId="{7220D997-8274-4DFF-81C5-21F31C4B42CE}" destId="{6E63AF23-E250-4E03-85F4-8066FB37550F}" srcOrd="0" destOrd="0" presId="urn:microsoft.com/office/officeart/2005/8/layout/default"/>
    <dgm:cxn modelId="{C5A14FA2-4A5C-47D0-A7DA-B54B08879D49}" type="presParOf" srcId="{BF057F21-8A16-4522-A44F-E73F2654B0C9}" destId="{6E63AF23-E250-4E03-85F4-8066FB37550F}" srcOrd="0" destOrd="0" presId="urn:microsoft.com/office/officeart/2005/8/layout/default"/>
    <dgm:cxn modelId="{56AD5153-B1A2-472D-85AB-3B5370E3C39D}" type="presParOf" srcId="{BF057F21-8A16-4522-A44F-E73F2654B0C9}" destId="{861DB14E-F7CD-4D78-921F-27039AED74ED}" srcOrd="1" destOrd="0" presId="urn:microsoft.com/office/officeart/2005/8/layout/default"/>
    <dgm:cxn modelId="{BA18F989-1C4E-404D-81AE-687C968D453A}" type="presParOf" srcId="{BF057F21-8A16-4522-A44F-E73F2654B0C9}" destId="{4B33C770-5ABB-44F3-9DB1-A2ABC0E95743}" srcOrd="2" destOrd="0" presId="urn:microsoft.com/office/officeart/2005/8/layout/default"/>
    <dgm:cxn modelId="{EBE8A296-7F9B-4EE9-9CDE-6C3BE1FC9652}" type="presParOf" srcId="{BF057F21-8A16-4522-A44F-E73F2654B0C9}" destId="{8434BC00-6368-4F1F-92C5-15EDDF615D76}" srcOrd="3" destOrd="0" presId="urn:microsoft.com/office/officeart/2005/8/layout/default"/>
    <dgm:cxn modelId="{86A75E0A-10B7-4FA7-9DCD-9C0B08FDC467}" type="presParOf" srcId="{BF057F21-8A16-4522-A44F-E73F2654B0C9}" destId="{22B8FEC2-DC78-4CBA-963E-B486E6C1DD31}" srcOrd="4" destOrd="0" presId="urn:microsoft.com/office/officeart/2005/8/layout/default"/>
    <dgm:cxn modelId="{72ADB061-5468-49EA-A8DE-32C8B66FBB52}" type="presParOf" srcId="{BF057F21-8A16-4522-A44F-E73F2654B0C9}" destId="{6C56F7DF-AAAD-488F-8D49-A2D52BD09517}" srcOrd="5" destOrd="0" presId="urn:microsoft.com/office/officeart/2005/8/layout/default"/>
    <dgm:cxn modelId="{982FBEC7-E37A-4A71-9800-4517F4544307}" type="presParOf" srcId="{BF057F21-8A16-4522-A44F-E73F2654B0C9}" destId="{1AC4D3FE-4791-4E8B-973A-CE076E331D88}"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AAA0B-5536-49B8-95EE-402173A32EDB}">
      <dsp:nvSpPr>
        <dsp:cNvPr id="0" name=""/>
        <dsp:cNvSpPr/>
      </dsp:nvSpPr>
      <dsp:spPr>
        <a:xfrm>
          <a:off x="40" y="37028"/>
          <a:ext cx="3835184" cy="54720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rtl="0">
            <a:lnSpc>
              <a:spcPct val="90000"/>
            </a:lnSpc>
            <a:spcBef>
              <a:spcPct val="0"/>
            </a:spcBef>
            <a:spcAft>
              <a:spcPct val="35000"/>
            </a:spcAft>
          </a:pPr>
          <a:r>
            <a:rPr lang="es-CO" sz="1900" kern="1200"/>
            <a:t>Ventajas para la empresas</a:t>
          </a:r>
        </a:p>
      </dsp:txBody>
      <dsp:txXfrm>
        <a:off x="40" y="37028"/>
        <a:ext cx="3835184" cy="547200"/>
      </dsp:txXfrm>
    </dsp:sp>
    <dsp:sp modelId="{50685AFD-9740-4C5B-874C-8CF4A6092C93}">
      <dsp:nvSpPr>
        <dsp:cNvPr id="0" name=""/>
        <dsp:cNvSpPr/>
      </dsp:nvSpPr>
      <dsp:spPr>
        <a:xfrm>
          <a:off x="40" y="584228"/>
          <a:ext cx="3835184" cy="4195217"/>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Char char="••"/>
          </a:pPr>
          <a:r>
            <a:rPr lang="es-CO" sz="1900" kern="1200" dirty="0"/>
            <a:t>Acceso al mercado mundial</a:t>
          </a:r>
        </a:p>
        <a:p>
          <a:pPr marL="171450" lvl="1" indent="-171450" algn="l" defTabSz="844550" rtl="0">
            <a:lnSpc>
              <a:spcPct val="90000"/>
            </a:lnSpc>
            <a:spcBef>
              <a:spcPct val="0"/>
            </a:spcBef>
            <a:spcAft>
              <a:spcPct val="15000"/>
            </a:spcAft>
            <a:buChar char="••"/>
          </a:pPr>
          <a:r>
            <a:rPr lang="es-CO" sz="1900" kern="1200"/>
            <a:t>Interacción con los clientes.</a:t>
          </a:r>
        </a:p>
        <a:p>
          <a:pPr marL="171450" lvl="1" indent="-171450" algn="l" defTabSz="844550" rtl="0">
            <a:lnSpc>
              <a:spcPct val="90000"/>
            </a:lnSpc>
            <a:spcBef>
              <a:spcPct val="0"/>
            </a:spcBef>
            <a:spcAft>
              <a:spcPct val="15000"/>
            </a:spcAft>
            <a:buChar char="••"/>
          </a:pPr>
          <a:r>
            <a:rPr lang="es-CO" sz="1900" kern="1200" dirty="0"/>
            <a:t>Presentación multimedia de la oferta comercial</a:t>
          </a:r>
        </a:p>
        <a:p>
          <a:pPr marL="171450" lvl="1" indent="-171450" algn="l" defTabSz="844550" rtl="0">
            <a:lnSpc>
              <a:spcPct val="90000"/>
            </a:lnSpc>
            <a:spcBef>
              <a:spcPct val="0"/>
            </a:spcBef>
            <a:spcAft>
              <a:spcPct val="15000"/>
            </a:spcAft>
            <a:buChar char="••"/>
          </a:pPr>
          <a:r>
            <a:rPr lang="es-CO" sz="1900" kern="1200" dirty="0"/>
            <a:t>Reducción de los costos de comercialización</a:t>
          </a:r>
        </a:p>
        <a:p>
          <a:pPr marL="171450" lvl="1" indent="-171450" algn="l" defTabSz="844550" rtl="0">
            <a:lnSpc>
              <a:spcPct val="90000"/>
            </a:lnSpc>
            <a:spcBef>
              <a:spcPct val="0"/>
            </a:spcBef>
            <a:spcAft>
              <a:spcPct val="15000"/>
            </a:spcAft>
            <a:buChar char="••"/>
          </a:pPr>
          <a:r>
            <a:rPr lang="es-CO" sz="1900" kern="1200" dirty="0"/>
            <a:t>Estrategias de mercadeo dirigidas a clientes específicos / personalización</a:t>
          </a:r>
        </a:p>
        <a:p>
          <a:pPr marL="171450" lvl="1" indent="-171450" algn="l" defTabSz="844550" rtl="0">
            <a:lnSpc>
              <a:spcPct val="90000"/>
            </a:lnSpc>
            <a:spcBef>
              <a:spcPct val="0"/>
            </a:spcBef>
            <a:spcAft>
              <a:spcPct val="15000"/>
            </a:spcAft>
            <a:buChar char="••"/>
          </a:pPr>
          <a:r>
            <a:rPr lang="es-CO" sz="1900" kern="1200" dirty="0"/>
            <a:t>Acceso directo a los clientes potenciales</a:t>
          </a:r>
        </a:p>
      </dsp:txBody>
      <dsp:txXfrm>
        <a:off x="40" y="584228"/>
        <a:ext cx="3835184" cy="4195217"/>
      </dsp:txXfrm>
    </dsp:sp>
    <dsp:sp modelId="{493745AA-021E-4709-A244-77321F8065EE}">
      <dsp:nvSpPr>
        <dsp:cNvPr id="0" name=""/>
        <dsp:cNvSpPr/>
      </dsp:nvSpPr>
      <dsp:spPr>
        <a:xfrm>
          <a:off x="4372150" y="37028"/>
          <a:ext cx="3835184" cy="54720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rtl="0">
            <a:lnSpc>
              <a:spcPct val="90000"/>
            </a:lnSpc>
            <a:spcBef>
              <a:spcPct val="0"/>
            </a:spcBef>
            <a:spcAft>
              <a:spcPct val="35000"/>
            </a:spcAft>
          </a:pPr>
          <a:r>
            <a:rPr lang="es-CO" sz="1900" kern="1200"/>
            <a:t>Ventajas para los clientes</a:t>
          </a:r>
        </a:p>
      </dsp:txBody>
      <dsp:txXfrm>
        <a:off x="4372150" y="37028"/>
        <a:ext cx="3835184" cy="547200"/>
      </dsp:txXfrm>
    </dsp:sp>
    <dsp:sp modelId="{BE6E9FD2-22F1-4D02-9983-73E7FB718A56}">
      <dsp:nvSpPr>
        <dsp:cNvPr id="0" name=""/>
        <dsp:cNvSpPr/>
      </dsp:nvSpPr>
      <dsp:spPr>
        <a:xfrm>
          <a:off x="4372150" y="584228"/>
          <a:ext cx="3835184" cy="4195217"/>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Char char="••"/>
          </a:pPr>
          <a:r>
            <a:rPr lang="es-CO" sz="1900" kern="1200" dirty="0"/>
            <a:t>Interacción.</a:t>
          </a:r>
        </a:p>
        <a:p>
          <a:pPr marL="171450" lvl="1" indent="-171450" algn="l" defTabSz="844550" rtl="0">
            <a:lnSpc>
              <a:spcPct val="90000"/>
            </a:lnSpc>
            <a:spcBef>
              <a:spcPct val="0"/>
            </a:spcBef>
            <a:spcAft>
              <a:spcPct val="15000"/>
            </a:spcAft>
            <a:buChar char="••"/>
          </a:pPr>
          <a:r>
            <a:rPr lang="es-CO" sz="1900" kern="1200"/>
            <a:t>Posibilidad de hacer escuchar su voz y sus opiniones.</a:t>
          </a:r>
        </a:p>
        <a:p>
          <a:pPr marL="171450" lvl="1" indent="-171450" algn="l" defTabSz="844550" rtl="0">
            <a:lnSpc>
              <a:spcPct val="90000"/>
            </a:lnSpc>
            <a:spcBef>
              <a:spcPct val="0"/>
            </a:spcBef>
            <a:spcAft>
              <a:spcPct val="15000"/>
            </a:spcAft>
            <a:buChar char="••"/>
          </a:pPr>
          <a:r>
            <a:rPr lang="es-CO" sz="1900" kern="1200"/>
            <a:t>Acceso a una gran oferta en el mercado (comparación).</a:t>
          </a:r>
        </a:p>
        <a:p>
          <a:pPr marL="171450" lvl="1" indent="-171450" algn="l" defTabSz="844550" rtl="0">
            <a:lnSpc>
              <a:spcPct val="90000"/>
            </a:lnSpc>
            <a:spcBef>
              <a:spcPct val="0"/>
            </a:spcBef>
            <a:spcAft>
              <a:spcPct val="15000"/>
            </a:spcAft>
            <a:buChar char="••"/>
          </a:pPr>
          <a:r>
            <a:rPr lang="es-CO" sz="1900" kern="1200"/>
            <a:t>Control de precios y transparencia.</a:t>
          </a:r>
        </a:p>
        <a:p>
          <a:pPr marL="171450" lvl="1" indent="-171450" algn="l" defTabSz="844550" rtl="0">
            <a:lnSpc>
              <a:spcPct val="90000"/>
            </a:lnSpc>
            <a:spcBef>
              <a:spcPct val="0"/>
            </a:spcBef>
            <a:spcAft>
              <a:spcPct val="15000"/>
            </a:spcAft>
            <a:buChar char="••"/>
          </a:pPr>
          <a:r>
            <a:rPr lang="es-CO" sz="1900" kern="1200" dirty="0"/>
            <a:t>Comodidad.</a:t>
          </a:r>
        </a:p>
        <a:p>
          <a:pPr marL="171450" lvl="1" indent="-171450" algn="l" defTabSz="844550" rtl="0">
            <a:lnSpc>
              <a:spcPct val="90000"/>
            </a:lnSpc>
            <a:spcBef>
              <a:spcPct val="0"/>
            </a:spcBef>
            <a:spcAft>
              <a:spcPct val="15000"/>
            </a:spcAft>
            <a:buChar char="••"/>
          </a:pPr>
          <a:r>
            <a:rPr lang="es-CO" sz="1900" kern="1200" dirty="0"/>
            <a:t>Rompimiento de fronteras </a:t>
          </a:r>
        </a:p>
        <a:p>
          <a:pPr marL="171450" lvl="1" indent="-171450" algn="l" defTabSz="844550" rtl="0">
            <a:lnSpc>
              <a:spcPct val="90000"/>
            </a:lnSpc>
            <a:spcBef>
              <a:spcPct val="0"/>
            </a:spcBef>
            <a:spcAft>
              <a:spcPct val="15000"/>
            </a:spcAft>
            <a:buChar char="••"/>
          </a:pPr>
          <a:r>
            <a:rPr lang="es-CO" sz="1900" kern="1200" dirty="0"/>
            <a:t>24/ 7/ amplia disponibilidad</a:t>
          </a:r>
        </a:p>
        <a:p>
          <a:pPr marL="171450" lvl="1" indent="-171450" algn="l" defTabSz="844550" rtl="0">
            <a:lnSpc>
              <a:spcPct val="90000"/>
            </a:lnSpc>
            <a:spcBef>
              <a:spcPct val="0"/>
            </a:spcBef>
            <a:spcAft>
              <a:spcPct val="15000"/>
            </a:spcAft>
            <a:buChar char="••"/>
          </a:pPr>
          <a:r>
            <a:rPr lang="es-CO" sz="1900" kern="1200" dirty="0"/>
            <a:t>Velocidad, ahorro de tiempo</a:t>
          </a:r>
        </a:p>
        <a:p>
          <a:pPr marL="171450" lvl="1" indent="-171450" algn="l" defTabSz="844550" rtl="0">
            <a:lnSpc>
              <a:spcPct val="90000"/>
            </a:lnSpc>
            <a:spcBef>
              <a:spcPct val="0"/>
            </a:spcBef>
            <a:spcAft>
              <a:spcPct val="15000"/>
            </a:spcAft>
            <a:buChar char="••"/>
          </a:pPr>
          <a:r>
            <a:rPr lang="es-CO" sz="1900" kern="1200" dirty="0"/>
            <a:t>Comodidad</a:t>
          </a:r>
        </a:p>
        <a:p>
          <a:pPr marL="171450" lvl="1" indent="-171450" algn="l" defTabSz="844550" rtl="0">
            <a:lnSpc>
              <a:spcPct val="90000"/>
            </a:lnSpc>
            <a:spcBef>
              <a:spcPct val="0"/>
            </a:spcBef>
            <a:spcAft>
              <a:spcPct val="15000"/>
            </a:spcAft>
            <a:buChar char="••"/>
          </a:pPr>
          <a:r>
            <a:rPr lang="es-CO" sz="1900" kern="1200" dirty="0"/>
            <a:t>Gran cantidad de alternativas y fuerte crecimiento de las mismas</a:t>
          </a:r>
        </a:p>
      </dsp:txBody>
      <dsp:txXfrm>
        <a:off x="4372150" y="584228"/>
        <a:ext cx="3835184" cy="41952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FAD74-DFDC-478E-88B3-47DAE4F983AD}">
      <dsp:nvSpPr>
        <dsp:cNvPr id="0" name=""/>
        <dsp:cNvSpPr/>
      </dsp:nvSpPr>
      <dsp:spPr>
        <a:xfrm>
          <a:off x="1268198" y="597805"/>
          <a:ext cx="2459878" cy="2068933"/>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scene3d>
          <a:camera prst="orthographicFront"/>
          <a:lightRig rig="chilly" dir="t"/>
        </a:scene3d>
        <a:sp3d z="-257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030F3CEE-7EC1-40ED-B6C0-3286AD095241}">
      <dsp:nvSpPr>
        <dsp:cNvPr id="0" name=""/>
        <dsp:cNvSpPr/>
      </dsp:nvSpPr>
      <dsp:spPr>
        <a:xfrm>
          <a:off x="351806" y="1467547"/>
          <a:ext cx="1333166" cy="1333166"/>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s-CO" sz="2100" b="1" kern="1200"/>
            <a:t>Business to Business (B2B)</a:t>
          </a:r>
          <a:endParaRPr lang="es-CO" sz="2100" kern="1200"/>
        </a:p>
      </dsp:txBody>
      <dsp:txXfrm>
        <a:off x="351806" y="1467547"/>
        <a:ext cx="1333166" cy="1333166"/>
      </dsp:txXfrm>
    </dsp:sp>
    <dsp:sp modelId="{DCE5839D-F541-432A-ADF1-155EAC692ED3}">
      <dsp:nvSpPr>
        <dsp:cNvPr id="0" name=""/>
        <dsp:cNvSpPr/>
      </dsp:nvSpPr>
      <dsp:spPr>
        <a:xfrm>
          <a:off x="5076540" y="597805"/>
          <a:ext cx="2459878" cy="2068933"/>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a:effectLst/>
        <a:scene3d>
          <a:camera prst="orthographicFront"/>
          <a:lightRig rig="chilly" dir="t"/>
        </a:scene3d>
        <a:sp3d z="-257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FA12E776-8D56-42E2-B76B-36CF3BAD1F43}">
      <dsp:nvSpPr>
        <dsp:cNvPr id="0" name=""/>
        <dsp:cNvSpPr/>
      </dsp:nvSpPr>
      <dsp:spPr>
        <a:xfrm>
          <a:off x="4160147" y="1467547"/>
          <a:ext cx="1333166" cy="1333166"/>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s-CO" sz="2100" b="1" kern="1200"/>
            <a:t>Business to Consumer (B2C)</a:t>
          </a:r>
          <a:endParaRPr lang="es-CO" sz="2100" kern="1200"/>
        </a:p>
      </dsp:txBody>
      <dsp:txXfrm>
        <a:off x="4160147" y="1467547"/>
        <a:ext cx="1333166" cy="1333166"/>
      </dsp:txXfrm>
    </dsp:sp>
    <dsp:sp modelId="{629B5D24-9DAC-44DE-8C7B-4F045D49D4A6}">
      <dsp:nvSpPr>
        <dsp:cNvPr id="0" name=""/>
        <dsp:cNvSpPr/>
      </dsp:nvSpPr>
      <dsp:spPr>
        <a:xfrm>
          <a:off x="3172369" y="3173365"/>
          <a:ext cx="2459878" cy="2068933"/>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scene3d>
          <a:camera prst="orthographicFront"/>
          <a:lightRig rig="chilly" dir="t"/>
        </a:scene3d>
        <a:sp3d z="-257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3D00BCF1-DDB8-472B-A985-C895DDA0DDAF}">
      <dsp:nvSpPr>
        <dsp:cNvPr id="0" name=""/>
        <dsp:cNvSpPr/>
      </dsp:nvSpPr>
      <dsp:spPr>
        <a:xfrm>
          <a:off x="2255977" y="4043108"/>
          <a:ext cx="1333166" cy="1333166"/>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s-CO" sz="2100" b="1" kern="1200"/>
            <a:t>Consumer to Consumer (C2C)</a:t>
          </a:r>
          <a:endParaRPr lang="es-CO" sz="2100" kern="1200"/>
        </a:p>
      </dsp:txBody>
      <dsp:txXfrm>
        <a:off x="2255977" y="4043108"/>
        <a:ext cx="1333166" cy="13331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84145-394B-44E2-A295-EDB944BE623D}">
      <dsp:nvSpPr>
        <dsp:cNvPr id="0" name=""/>
        <dsp:cNvSpPr/>
      </dsp:nvSpPr>
      <dsp:spPr>
        <a:xfrm>
          <a:off x="89584" y="121386"/>
          <a:ext cx="2049249" cy="2410881"/>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E71002B-C723-4446-B267-540CB68A83BF}">
      <dsp:nvSpPr>
        <dsp:cNvPr id="0" name=""/>
        <dsp:cNvSpPr/>
      </dsp:nvSpPr>
      <dsp:spPr>
        <a:xfrm>
          <a:off x="192047" y="217822"/>
          <a:ext cx="1844324" cy="1567073"/>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C94101-BFBA-40D0-B432-47EC3DCADCAC}">
      <dsp:nvSpPr>
        <dsp:cNvPr id="0" name=""/>
        <dsp:cNvSpPr/>
      </dsp:nvSpPr>
      <dsp:spPr>
        <a:xfrm>
          <a:off x="192047" y="1784895"/>
          <a:ext cx="1844324" cy="650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s-CO" sz="1900" b="1" kern="1200"/>
            <a:t>Marketplaces</a:t>
          </a:r>
          <a:endParaRPr lang="es-CO" sz="1900" kern="1200"/>
        </a:p>
      </dsp:txBody>
      <dsp:txXfrm>
        <a:off x="192047" y="1784895"/>
        <a:ext cx="1844324" cy="650938"/>
      </dsp:txXfrm>
    </dsp:sp>
    <dsp:sp modelId="{FEF47FCB-7387-4FA7-8015-8534BFF9074A}">
      <dsp:nvSpPr>
        <dsp:cNvPr id="0" name=""/>
        <dsp:cNvSpPr/>
      </dsp:nvSpPr>
      <dsp:spPr>
        <a:xfrm>
          <a:off x="2583028" y="121386"/>
          <a:ext cx="2049249" cy="2410881"/>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9C8E0A9-819D-453C-B90A-7CB1A25673E6}">
      <dsp:nvSpPr>
        <dsp:cNvPr id="0" name=""/>
        <dsp:cNvSpPr/>
      </dsp:nvSpPr>
      <dsp:spPr>
        <a:xfrm>
          <a:off x="2685490" y="217822"/>
          <a:ext cx="1844324" cy="1567073"/>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E3F5A6-BA37-49F2-BC20-ECA035BD16A0}">
      <dsp:nvSpPr>
        <dsp:cNvPr id="0" name=""/>
        <dsp:cNvSpPr/>
      </dsp:nvSpPr>
      <dsp:spPr>
        <a:xfrm>
          <a:off x="2685490" y="1784895"/>
          <a:ext cx="1844324" cy="650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s-CO" sz="1900" b="1" kern="1200"/>
            <a:t>Tiendas virtuales</a:t>
          </a:r>
          <a:endParaRPr lang="es-CO" sz="1900" kern="1200"/>
        </a:p>
      </dsp:txBody>
      <dsp:txXfrm>
        <a:off x="2685490" y="1784895"/>
        <a:ext cx="1844324" cy="650938"/>
      </dsp:txXfrm>
    </dsp:sp>
    <dsp:sp modelId="{EE308B0B-6246-4439-964E-3D6DA41D47F1}">
      <dsp:nvSpPr>
        <dsp:cNvPr id="0" name=""/>
        <dsp:cNvSpPr/>
      </dsp:nvSpPr>
      <dsp:spPr>
        <a:xfrm>
          <a:off x="5076472" y="121386"/>
          <a:ext cx="2049249" cy="2410881"/>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3F3F890-44E6-4991-9FB7-1B05A1C8A0CE}">
      <dsp:nvSpPr>
        <dsp:cNvPr id="0" name=""/>
        <dsp:cNvSpPr/>
      </dsp:nvSpPr>
      <dsp:spPr>
        <a:xfrm>
          <a:off x="5178934" y="217822"/>
          <a:ext cx="1844324" cy="1567073"/>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F38509-8174-4FDA-BBBC-7D35E32D92C8}">
      <dsp:nvSpPr>
        <dsp:cNvPr id="0" name=""/>
        <dsp:cNvSpPr/>
      </dsp:nvSpPr>
      <dsp:spPr>
        <a:xfrm>
          <a:off x="5178934" y="1784895"/>
          <a:ext cx="1844324" cy="650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s-CO" sz="1900" b="1" kern="1200" dirty="0"/>
            <a:t>Grandes cadenas </a:t>
          </a:r>
          <a:endParaRPr lang="es-CO" sz="1900" kern="1200" dirty="0"/>
        </a:p>
      </dsp:txBody>
      <dsp:txXfrm>
        <a:off x="5178934" y="1784895"/>
        <a:ext cx="1844324" cy="650938"/>
      </dsp:txXfrm>
    </dsp:sp>
    <dsp:sp modelId="{5CB48096-8E7A-433B-8E1B-3832F2C4CE46}">
      <dsp:nvSpPr>
        <dsp:cNvPr id="0" name=""/>
        <dsp:cNvSpPr/>
      </dsp:nvSpPr>
      <dsp:spPr>
        <a:xfrm>
          <a:off x="7569915" y="121386"/>
          <a:ext cx="2049249" cy="2410881"/>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D4AE346-07D1-4129-A1C5-D19B3DE859F5}">
      <dsp:nvSpPr>
        <dsp:cNvPr id="0" name=""/>
        <dsp:cNvSpPr/>
      </dsp:nvSpPr>
      <dsp:spPr>
        <a:xfrm>
          <a:off x="7672378" y="217822"/>
          <a:ext cx="1844324" cy="1567073"/>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0F3D4C-1E5F-481B-ADC3-36F62DF796E3}">
      <dsp:nvSpPr>
        <dsp:cNvPr id="0" name=""/>
        <dsp:cNvSpPr/>
      </dsp:nvSpPr>
      <dsp:spPr>
        <a:xfrm>
          <a:off x="7672378" y="1784895"/>
          <a:ext cx="1844324" cy="650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s-CO" sz="1900" b="1" kern="1200"/>
            <a:t>Cupones</a:t>
          </a:r>
          <a:endParaRPr lang="es-CO" sz="1900" kern="1200"/>
        </a:p>
      </dsp:txBody>
      <dsp:txXfrm>
        <a:off x="7672378" y="1784895"/>
        <a:ext cx="1844324" cy="650938"/>
      </dsp:txXfrm>
    </dsp:sp>
    <dsp:sp modelId="{7184A26D-DE39-456C-AB2E-932BFB203D5C}">
      <dsp:nvSpPr>
        <dsp:cNvPr id="0" name=""/>
        <dsp:cNvSpPr/>
      </dsp:nvSpPr>
      <dsp:spPr>
        <a:xfrm>
          <a:off x="1336306" y="2737193"/>
          <a:ext cx="2049249" cy="2410881"/>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1786362-CE68-40E3-8824-D3EB44789503}">
      <dsp:nvSpPr>
        <dsp:cNvPr id="0" name=""/>
        <dsp:cNvSpPr/>
      </dsp:nvSpPr>
      <dsp:spPr>
        <a:xfrm>
          <a:off x="1438768" y="2833628"/>
          <a:ext cx="1844324" cy="1567073"/>
        </a:xfrm>
        <a:prstGeom prst="rect">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B1BBB5-95EC-4F2C-B620-864CE6FDC49F}">
      <dsp:nvSpPr>
        <dsp:cNvPr id="0" name=""/>
        <dsp:cNvSpPr/>
      </dsp:nvSpPr>
      <dsp:spPr>
        <a:xfrm>
          <a:off x="1438768" y="4400701"/>
          <a:ext cx="1844324" cy="650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s-CO" sz="1900" b="1" kern="1200" dirty="0"/>
            <a:t>Aplicaciones </a:t>
          </a:r>
          <a:endParaRPr lang="es-CO" sz="1900" kern="1200" dirty="0"/>
        </a:p>
      </dsp:txBody>
      <dsp:txXfrm>
        <a:off x="1438768" y="4400701"/>
        <a:ext cx="1844324" cy="650938"/>
      </dsp:txXfrm>
    </dsp:sp>
    <dsp:sp modelId="{8995B5DC-4E9D-459A-A12F-6A3866DDDFEC}">
      <dsp:nvSpPr>
        <dsp:cNvPr id="0" name=""/>
        <dsp:cNvSpPr/>
      </dsp:nvSpPr>
      <dsp:spPr>
        <a:xfrm>
          <a:off x="3829750" y="2737193"/>
          <a:ext cx="2049249" cy="2410881"/>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18918E5-3E5A-4995-84B6-E1EF50EFE6B3}">
      <dsp:nvSpPr>
        <dsp:cNvPr id="0" name=""/>
        <dsp:cNvSpPr/>
      </dsp:nvSpPr>
      <dsp:spPr>
        <a:xfrm>
          <a:off x="3932212" y="2833628"/>
          <a:ext cx="1844324" cy="1567073"/>
        </a:xfrm>
        <a:prstGeom prst="rect">
          <a:avLst/>
        </a:prstGeom>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8BF955-F5A3-4B68-AF62-DA643DA7CEE7}">
      <dsp:nvSpPr>
        <dsp:cNvPr id="0" name=""/>
        <dsp:cNvSpPr/>
      </dsp:nvSpPr>
      <dsp:spPr>
        <a:xfrm>
          <a:off x="3932212" y="4400701"/>
          <a:ext cx="1844324" cy="650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s-CO" sz="1900" kern="1200" dirty="0"/>
            <a:t>Crowdfunding</a:t>
          </a:r>
        </a:p>
      </dsp:txBody>
      <dsp:txXfrm>
        <a:off x="3932212" y="4400701"/>
        <a:ext cx="1844324" cy="650938"/>
      </dsp:txXfrm>
    </dsp:sp>
    <dsp:sp modelId="{C5D853A4-8498-477B-B61F-4991D09449BD}">
      <dsp:nvSpPr>
        <dsp:cNvPr id="0" name=""/>
        <dsp:cNvSpPr/>
      </dsp:nvSpPr>
      <dsp:spPr>
        <a:xfrm>
          <a:off x="6323194" y="2737193"/>
          <a:ext cx="2049249" cy="2410881"/>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8E1C2EF-D8A1-4C26-8182-B2B0947B5266}">
      <dsp:nvSpPr>
        <dsp:cNvPr id="0" name=""/>
        <dsp:cNvSpPr/>
      </dsp:nvSpPr>
      <dsp:spPr>
        <a:xfrm>
          <a:off x="6425656" y="2833628"/>
          <a:ext cx="1844324" cy="1567073"/>
        </a:xfrm>
        <a:prstGeom prst="rect">
          <a:avLst/>
        </a:prstGeom>
        <a:blipFill>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5927EF-5BA9-4F30-B7F3-691B02858642}">
      <dsp:nvSpPr>
        <dsp:cNvPr id="0" name=""/>
        <dsp:cNvSpPr/>
      </dsp:nvSpPr>
      <dsp:spPr>
        <a:xfrm>
          <a:off x="6425656" y="4400701"/>
          <a:ext cx="1844324" cy="650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s-CO" sz="1900" kern="1200" dirty="0"/>
            <a:t>Redes Sociales</a:t>
          </a:r>
        </a:p>
      </dsp:txBody>
      <dsp:txXfrm>
        <a:off x="6425656" y="4400701"/>
        <a:ext cx="1844324" cy="6509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795B44-FFFE-4E97-BC59-269EB68DA812}">
      <dsp:nvSpPr>
        <dsp:cNvPr id="0" name=""/>
        <dsp:cNvSpPr/>
      </dsp:nvSpPr>
      <dsp:spPr>
        <a:xfrm>
          <a:off x="1370" y="863602"/>
          <a:ext cx="5344790" cy="320687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ES" sz="2000" kern="1200" dirty="0"/>
            <a:t>Inicialmente, comienza con una presencia institucional y a medida que ve resultados agrega nuevas funcionalidades (pública catálogos multimedia de productos, tomar pedidos desde el sitio, atender consultas y reclamos online, etc.) hasta llegar a vender directamente por el sitio. </a:t>
          </a:r>
        </a:p>
      </dsp:txBody>
      <dsp:txXfrm>
        <a:off x="1370" y="863602"/>
        <a:ext cx="5344790" cy="3206874"/>
      </dsp:txXfrm>
    </dsp:sp>
    <dsp:sp modelId="{F3841DF1-0451-481C-A196-54A31B134F37}">
      <dsp:nvSpPr>
        <dsp:cNvPr id="0" name=""/>
        <dsp:cNvSpPr/>
      </dsp:nvSpPr>
      <dsp:spPr>
        <a:xfrm>
          <a:off x="5880639" y="863602"/>
          <a:ext cx="5344790" cy="3206874"/>
        </a:xfrm>
        <a:prstGeom prst="rect">
          <a:avLst/>
        </a:prstGeom>
        <a:gradFill rotWithShape="0">
          <a:gsLst>
            <a:gs pos="0">
              <a:schemeClr val="accent3">
                <a:hueOff val="2710599"/>
                <a:satOff val="100000"/>
                <a:satMod val="103000"/>
                <a:tint val="94000"/>
                <a:alpha val="0"/>
                <a:lumMod val="43000"/>
                <a:lumOff val="57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ES" sz="2000" kern="1200" dirty="0"/>
            <a:t>La mayoría de estos sitios son B2C (Business-to-</a:t>
          </a:r>
          <a:r>
            <a:rPr lang="es-ES" sz="2000" kern="1200" dirty="0" err="1"/>
            <a:t>Consumers</a:t>
          </a:r>
          <a:r>
            <a:rPr lang="es-ES" sz="2000" kern="1200" dirty="0"/>
            <a:t>).</a:t>
          </a:r>
        </a:p>
      </dsp:txBody>
      <dsp:txXfrm>
        <a:off x="5880639" y="863602"/>
        <a:ext cx="5344790" cy="32068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3AF23-E250-4E03-85F4-8066FB37550F}">
      <dsp:nvSpPr>
        <dsp:cNvPr id="0" name=""/>
        <dsp:cNvSpPr/>
      </dsp:nvSpPr>
      <dsp:spPr>
        <a:xfrm>
          <a:off x="1108074" y="1517"/>
          <a:ext cx="2930072" cy="1758043"/>
        </a:xfrm>
        <a:prstGeom prst="rect">
          <a:avLst/>
        </a:prstGeom>
        <a:solidFill>
          <a:srgbClr val="FF99F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l" defTabSz="977900" rtl="0">
            <a:lnSpc>
              <a:spcPct val="90000"/>
            </a:lnSpc>
            <a:spcBef>
              <a:spcPct val="0"/>
            </a:spcBef>
            <a:spcAft>
              <a:spcPct val="35000"/>
            </a:spcAft>
          </a:pPr>
          <a:r>
            <a:rPr lang="es-CO" sz="2200" kern="1200" dirty="0"/>
            <a:t>Márgenes</a:t>
          </a:r>
        </a:p>
        <a:p>
          <a:pPr marL="171450" lvl="1" indent="-171450" algn="l" defTabSz="755650" rtl="0">
            <a:lnSpc>
              <a:spcPct val="90000"/>
            </a:lnSpc>
            <a:spcBef>
              <a:spcPct val="0"/>
            </a:spcBef>
            <a:spcAft>
              <a:spcPct val="15000"/>
            </a:spcAft>
            <a:buChar char="••"/>
          </a:pPr>
          <a:r>
            <a:rPr lang="es-CO" sz="1700" kern="1200" dirty="0"/>
            <a:t>Por  venta de productos, propios o de terceros</a:t>
          </a:r>
        </a:p>
      </dsp:txBody>
      <dsp:txXfrm>
        <a:off x="1108074" y="1517"/>
        <a:ext cx="2930072" cy="1758043"/>
      </dsp:txXfrm>
    </dsp:sp>
    <dsp:sp modelId="{4B33C770-5ABB-44F3-9DB1-A2ABC0E95743}">
      <dsp:nvSpPr>
        <dsp:cNvPr id="0" name=""/>
        <dsp:cNvSpPr/>
      </dsp:nvSpPr>
      <dsp:spPr>
        <a:xfrm>
          <a:off x="4331154" y="1517"/>
          <a:ext cx="2930072" cy="1758043"/>
        </a:xfrm>
        <a:prstGeom prst="rect">
          <a:avLst/>
        </a:prstGeom>
        <a:solidFill>
          <a:srgbClr val="CCCCF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l" defTabSz="977900" rtl="0">
            <a:lnSpc>
              <a:spcPct val="90000"/>
            </a:lnSpc>
            <a:spcBef>
              <a:spcPct val="0"/>
            </a:spcBef>
            <a:spcAft>
              <a:spcPct val="35000"/>
            </a:spcAft>
          </a:pPr>
          <a:r>
            <a:rPr lang="es-CO" sz="2200" kern="1200"/>
            <a:t>Suscripciones</a:t>
          </a:r>
        </a:p>
        <a:p>
          <a:pPr marL="171450" lvl="1" indent="-171450" algn="l" defTabSz="755650" rtl="0">
            <a:lnSpc>
              <a:spcPct val="90000"/>
            </a:lnSpc>
            <a:spcBef>
              <a:spcPct val="0"/>
            </a:spcBef>
            <a:spcAft>
              <a:spcPct val="15000"/>
            </a:spcAft>
            <a:buChar char="••"/>
          </a:pPr>
          <a:r>
            <a:rPr lang="es-CO" sz="1700" kern="1200"/>
            <a:t>Modelo freemium</a:t>
          </a:r>
        </a:p>
      </dsp:txBody>
      <dsp:txXfrm>
        <a:off x="4331154" y="1517"/>
        <a:ext cx="2930072" cy="1758043"/>
      </dsp:txXfrm>
    </dsp:sp>
    <dsp:sp modelId="{22B8FEC2-DC78-4CBA-963E-B486E6C1DD31}">
      <dsp:nvSpPr>
        <dsp:cNvPr id="0" name=""/>
        <dsp:cNvSpPr/>
      </dsp:nvSpPr>
      <dsp:spPr>
        <a:xfrm>
          <a:off x="1108074" y="2052568"/>
          <a:ext cx="2930072" cy="1758043"/>
        </a:xfrm>
        <a:prstGeom prst="rect">
          <a:avLst/>
        </a:prstGeom>
        <a:solidFill>
          <a:srgbClr val="7030A0"/>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l" defTabSz="977900" rtl="0">
            <a:lnSpc>
              <a:spcPct val="90000"/>
            </a:lnSpc>
            <a:spcBef>
              <a:spcPct val="0"/>
            </a:spcBef>
            <a:spcAft>
              <a:spcPct val="35000"/>
            </a:spcAft>
          </a:pPr>
          <a:r>
            <a:rPr lang="es-CO" sz="2200" kern="1200" dirty="0">
              <a:solidFill>
                <a:schemeClr val="bg1"/>
              </a:solidFill>
            </a:rPr>
            <a:t>Comisiones</a:t>
          </a:r>
        </a:p>
        <a:p>
          <a:pPr marL="171450" lvl="1" indent="-171450" algn="l" defTabSz="755650" rtl="0">
            <a:lnSpc>
              <a:spcPct val="90000"/>
            </a:lnSpc>
            <a:spcBef>
              <a:spcPct val="0"/>
            </a:spcBef>
            <a:spcAft>
              <a:spcPct val="15000"/>
            </a:spcAft>
            <a:buChar char="••"/>
          </a:pPr>
          <a:r>
            <a:rPr lang="es-CO" sz="1700" kern="1200" dirty="0">
              <a:solidFill>
                <a:schemeClr val="bg1"/>
              </a:solidFill>
            </a:rPr>
            <a:t>Intermediación</a:t>
          </a:r>
        </a:p>
      </dsp:txBody>
      <dsp:txXfrm>
        <a:off x="1108074" y="2052568"/>
        <a:ext cx="2930072" cy="1758043"/>
      </dsp:txXfrm>
    </dsp:sp>
    <dsp:sp modelId="{1AC4D3FE-4791-4E8B-973A-CE076E331D88}">
      <dsp:nvSpPr>
        <dsp:cNvPr id="0" name=""/>
        <dsp:cNvSpPr/>
      </dsp:nvSpPr>
      <dsp:spPr>
        <a:xfrm>
          <a:off x="4331154" y="2052568"/>
          <a:ext cx="2930072" cy="1758043"/>
        </a:xfrm>
        <a:prstGeom prst="rect">
          <a:avLst/>
        </a:prstGeom>
        <a:solidFill>
          <a:srgbClr val="00B0F0"/>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l" defTabSz="977900" rtl="0">
            <a:lnSpc>
              <a:spcPct val="90000"/>
            </a:lnSpc>
            <a:spcBef>
              <a:spcPct val="0"/>
            </a:spcBef>
            <a:spcAft>
              <a:spcPct val="35000"/>
            </a:spcAft>
          </a:pPr>
          <a:r>
            <a:rPr lang="es-CO" sz="2200" kern="1200" dirty="0">
              <a:solidFill>
                <a:schemeClr val="bg1"/>
              </a:solidFill>
            </a:rPr>
            <a:t>Ingresos por publicidad. </a:t>
          </a:r>
        </a:p>
        <a:p>
          <a:pPr marL="171450" lvl="1" indent="-171450" algn="l" defTabSz="755650" rtl="0">
            <a:lnSpc>
              <a:spcPct val="90000"/>
            </a:lnSpc>
            <a:spcBef>
              <a:spcPct val="0"/>
            </a:spcBef>
            <a:spcAft>
              <a:spcPct val="15000"/>
            </a:spcAft>
            <a:buChar char="••"/>
          </a:pPr>
          <a:r>
            <a:rPr lang="es-CO" sz="1700" kern="1200" dirty="0">
              <a:solidFill>
                <a:schemeClr val="bg1"/>
              </a:solidFill>
            </a:rPr>
            <a:t>Display</a:t>
          </a:r>
        </a:p>
        <a:p>
          <a:pPr marL="171450" lvl="1" indent="-171450" algn="l" defTabSz="755650" rtl="0">
            <a:lnSpc>
              <a:spcPct val="90000"/>
            </a:lnSpc>
            <a:spcBef>
              <a:spcPct val="0"/>
            </a:spcBef>
            <a:spcAft>
              <a:spcPct val="15000"/>
            </a:spcAft>
            <a:buChar char="••"/>
          </a:pPr>
          <a:r>
            <a:rPr lang="es-CO" sz="1700" kern="1200" dirty="0">
              <a:solidFill>
                <a:schemeClr val="bg1"/>
              </a:solidFill>
            </a:rPr>
            <a:t>CPC</a:t>
          </a:r>
        </a:p>
        <a:p>
          <a:pPr marL="171450" lvl="1" indent="-171450" algn="l" defTabSz="755650" rtl="0">
            <a:lnSpc>
              <a:spcPct val="90000"/>
            </a:lnSpc>
            <a:spcBef>
              <a:spcPct val="0"/>
            </a:spcBef>
            <a:spcAft>
              <a:spcPct val="15000"/>
            </a:spcAft>
            <a:buChar char="••"/>
          </a:pPr>
          <a:r>
            <a:rPr lang="es-CO" sz="1700" kern="1200" dirty="0">
              <a:solidFill>
                <a:schemeClr val="bg1"/>
              </a:solidFill>
            </a:rPr>
            <a:t>CPI</a:t>
          </a:r>
        </a:p>
      </dsp:txBody>
      <dsp:txXfrm>
        <a:off x="4331154" y="2052568"/>
        <a:ext cx="2930072" cy="175804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B9FB91-069F-4353-88FA-51600D0F5B04}" type="datetimeFigureOut">
              <a:rPr lang="es-CO" smtClean="0"/>
              <a:t>14/11/2019</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6D6BA8-1F4B-495B-8785-187D6F2316C9}" type="slidenum">
              <a:rPr lang="es-CO" smtClean="0"/>
              <a:t>‹Nº›</a:t>
            </a:fld>
            <a:endParaRPr lang="es-CO"/>
          </a:p>
        </p:txBody>
      </p:sp>
    </p:spTree>
    <p:extLst>
      <p:ext uri="{BB962C8B-B14F-4D97-AF65-F5344CB8AC3E}">
        <p14:creationId xmlns:p14="http://schemas.microsoft.com/office/powerpoint/2010/main" val="741362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856D6BA8-1F4B-495B-8785-187D6F2316C9}" type="slidenum">
              <a:rPr lang="es-CO" smtClean="0"/>
              <a:t>15</a:t>
            </a:fld>
            <a:endParaRPr lang="es-CO"/>
          </a:p>
        </p:txBody>
      </p:sp>
    </p:spTree>
    <p:extLst>
      <p:ext uri="{BB962C8B-B14F-4D97-AF65-F5344CB8AC3E}">
        <p14:creationId xmlns:p14="http://schemas.microsoft.com/office/powerpoint/2010/main" val="2834556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856D6BA8-1F4B-495B-8785-187D6F2316C9}" type="slidenum">
              <a:rPr lang="es-CO" smtClean="0"/>
              <a:t>36</a:t>
            </a:fld>
            <a:endParaRPr lang="es-CO"/>
          </a:p>
        </p:txBody>
      </p:sp>
    </p:spTree>
    <p:extLst>
      <p:ext uri="{BB962C8B-B14F-4D97-AF65-F5344CB8AC3E}">
        <p14:creationId xmlns:p14="http://schemas.microsoft.com/office/powerpoint/2010/main" val="821941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856D6BA8-1F4B-495B-8785-187D6F2316C9}" type="slidenum">
              <a:rPr lang="es-CO" smtClean="0"/>
              <a:t>37</a:t>
            </a:fld>
            <a:endParaRPr lang="es-CO"/>
          </a:p>
        </p:txBody>
      </p:sp>
    </p:spTree>
    <p:extLst>
      <p:ext uri="{BB962C8B-B14F-4D97-AF65-F5344CB8AC3E}">
        <p14:creationId xmlns:p14="http://schemas.microsoft.com/office/powerpoint/2010/main" val="477712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856D6BA8-1F4B-495B-8785-187D6F2316C9}" type="slidenum">
              <a:rPr lang="es-CO" smtClean="0"/>
              <a:t>38</a:t>
            </a:fld>
            <a:endParaRPr lang="es-CO"/>
          </a:p>
        </p:txBody>
      </p:sp>
    </p:spTree>
    <p:extLst>
      <p:ext uri="{BB962C8B-B14F-4D97-AF65-F5344CB8AC3E}">
        <p14:creationId xmlns:p14="http://schemas.microsoft.com/office/powerpoint/2010/main" val="2678398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856D6BA8-1F4B-495B-8785-187D6F2316C9}" type="slidenum">
              <a:rPr lang="es-CO" smtClean="0"/>
              <a:t>56</a:t>
            </a:fld>
            <a:endParaRPr lang="es-CO"/>
          </a:p>
        </p:txBody>
      </p:sp>
    </p:spTree>
    <p:extLst>
      <p:ext uri="{BB962C8B-B14F-4D97-AF65-F5344CB8AC3E}">
        <p14:creationId xmlns:p14="http://schemas.microsoft.com/office/powerpoint/2010/main" val="1870036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856D6BA8-1F4B-495B-8785-187D6F2316C9}" type="slidenum">
              <a:rPr lang="es-CO" smtClean="0"/>
              <a:t>58</a:t>
            </a:fld>
            <a:endParaRPr lang="es-CO"/>
          </a:p>
        </p:txBody>
      </p:sp>
    </p:spTree>
    <p:extLst>
      <p:ext uri="{BB962C8B-B14F-4D97-AF65-F5344CB8AC3E}">
        <p14:creationId xmlns:p14="http://schemas.microsoft.com/office/powerpoint/2010/main" val="4213212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3061F15E-ED6B-4D4A-8D0C-CC5B4DCFAC1D}" type="datetimeFigureOut">
              <a:rPr lang="es-CO" smtClean="0"/>
              <a:t>14/11/2019</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53DE7BB-B678-49CA-B9F3-4A11FB97884F}" type="slidenum">
              <a:rPr lang="es-CO" smtClean="0"/>
              <a:t>‹Nº›</a:t>
            </a:fld>
            <a:endParaRPr lang="es-CO"/>
          </a:p>
        </p:txBody>
      </p:sp>
    </p:spTree>
    <p:extLst>
      <p:ext uri="{BB962C8B-B14F-4D97-AF65-F5344CB8AC3E}">
        <p14:creationId xmlns:p14="http://schemas.microsoft.com/office/powerpoint/2010/main" val="4167636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3061F15E-ED6B-4D4A-8D0C-CC5B4DCFAC1D}" type="datetimeFigureOut">
              <a:rPr lang="es-CO" smtClean="0"/>
              <a:t>14/11/2019</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253DE7BB-B678-49CA-B9F3-4A11FB97884F}" type="slidenum">
              <a:rPr lang="es-CO" smtClean="0"/>
              <a:t>‹Nº›</a:t>
            </a:fld>
            <a:endParaRPr lang="es-CO"/>
          </a:p>
        </p:txBody>
      </p:sp>
    </p:spTree>
    <p:extLst>
      <p:ext uri="{BB962C8B-B14F-4D97-AF65-F5344CB8AC3E}">
        <p14:creationId xmlns:p14="http://schemas.microsoft.com/office/powerpoint/2010/main" val="1617794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3061F15E-ED6B-4D4A-8D0C-CC5B4DCFAC1D}" type="datetimeFigureOut">
              <a:rPr lang="es-CO" smtClean="0"/>
              <a:t>14/11/2019</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253DE7BB-B678-49CA-B9F3-4A11FB97884F}" type="slidenum">
              <a:rPr lang="es-CO" smtClean="0"/>
              <a:t>‹Nº›</a:t>
            </a:fld>
            <a:endParaRPr lang="es-CO"/>
          </a:p>
        </p:txBody>
      </p:sp>
    </p:spTree>
    <p:extLst>
      <p:ext uri="{BB962C8B-B14F-4D97-AF65-F5344CB8AC3E}">
        <p14:creationId xmlns:p14="http://schemas.microsoft.com/office/powerpoint/2010/main" val="2715506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3061F15E-ED6B-4D4A-8D0C-CC5B4DCFAC1D}" type="datetimeFigureOut">
              <a:rPr lang="es-CO" smtClean="0"/>
              <a:t>14/11/2019</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53DE7BB-B678-49CA-B9F3-4A11FB97884F}" type="slidenum">
              <a:rPr lang="es-CO" smtClean="0"/>
              <a:t>‹Nº›</a:t>
            </a:fld>
            <a:endParaRPr lang="es-CO"/>
          </a:p>
        </p:txBody>
      </p:sp>
    </p:spTree>
    <p:extLst>
      <p:ext uri="{BB962C8B-B14F-4D97-AF65-F5344CB8AC3E}">
        <p14:creationId xmlns:p14="http://schemas.microsoft.com/office/powerpoint/2010/main" val="961565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3061F15E-ED6B-4D4A-8D0C-CC5B4DCFAC1D}" type="datetimeFigureOut">
              <a:rPr lang="es-CO" smtClean="0"/>
              <a:t>14/11/2019</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53DE7BB-B678-49CA-B9F3-4A11FB97884F}" type="slidenum">
              <a:rPr lang="es-CO" smtClean="0"/>
              <a:t>‹Nº›</a:t>
            </a:fld>
            <a:endParaRPr lang="es-CO"/>
          </a:p>
        </p:txBody>
      </p:sp>
    </p:spTree>
    <p:extLst>
      <p:ext uri="{BB962C8B-B14F-4D97-AF65-F5344CB8AC3E}">
        <p14:creationId xmlns:p14="http://schemas.microsoft.com/office/powerpoint/2010/main" val="68362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ítulo 1"/>
          <p:cNvSpPr>
            <a:spLocks noGrp="1"/>
          </p:cNvSpPr>
          <p:nvPr>
            <p:ph type="ctrTitle"/>
          </p:nvPr>
        </p:nvSpPr>
        <p:spPr>
          <a:xfrm>
            <a:off x="315685" y="1001713"/>
            <a:ext cx="9144000" cy="2387600"/>
          </a:xfrm>
        </p:spPr>
        <p:txBody>
          <a:bodyPr anchor="b"/>
          <a:lstStyle>
            <a:lvl1pPr algn="ctr">
              <a:defRPr sz="6000" b="1">
                <a:solidFill>
                  <a:schemeClr val="bg1"/>
                </a:solidFill>
              </a:defRPr>
            </a:lvl1pPr>
          </a:lstStyle>
          <a:p>
            <a:r>
              <a:rPr lang="es-ES"/>
              <a:t>Haga clic para modificar el estilo de título del patrón</a:t>
            </a:r>
            <a:endParaRPr lang="es-CO"/>
          </a:p>
        </p:txBody>
      </p:sp>
      <p:sp>
        <p:nvSpPr>
          <p:cNvPr id="3" name="Subtítulo 2"/>
          <p:cNvSpPr>
            <a:spLocks noGrp="1"/>
          </p:cNvSpPr>
          <p:nvPr>
            <p:ph type="subTitle" idx="1"/>
          </p:nvPr>
        </p:nvSpPr>
        <p:spPr>
          <a:xfrm>
            <a:off x="304799" y="3732667"/>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A3DB6F-EE9B-4D71-A8FE-D6612703C150}"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ED179-B9F3-4D18-9A48-CF4238A62725}"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089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9" y="-297"/>
            <a:ext cx="12193057" cy="6858594"/>
          </a:xfrm>
          <a:prstGeom prst="rect">
            <a:avLst/>
          </a:prstGeom>
        </p:spPr>
      </p:pic>
      <p:sp>
        <p:nvSpPr>
          <p:cNvPr id="2" name="Título 1"/>
          <p:cNvSpPr>
            <a:spLocks noGrp="1"/>
          </p:cNvSpPr>
          <p:nvPr>
            <p:ph type="title"/>
          </p:nvPr>
        </p:nvSpPr>
        <p:spPr>
          <a:xfrm>
            <a:off x="838200" y="605902"/>
            <a:ext cx="10134600" cy="538389"/>
          </a:xfrm>
        </p:spPr>
        <p:txBody>
          <a:bodyPr>
            <a:noAutofit/>
          </a:bodyPr>
          <a:lstStyle>
            <a:lvl1pPr>
              <a:defRPr sz="3600" b="1"/>
            </a:lvl1pPr>
          </a:lstStyle>
          <a:p>
            <a:r>
              <a:rPr lang="es-ES"/>
              <a:t>Haga clic para modificar el estilo de título del patrón</a:t>
            </a:r>
            <a:endParaRPr lang="es-CO"/>
          </a:p>
        </p:txBody>
      </p:sp>
      <p:sp>
        <p:nvSpPr>
          <p:cNvPr id="3" name="Marcador de contenido 2"/>
          <p:cNvSpPr>
            <a:spLocks noGrp="1"/>
          </p:cNvSpPr>
          <p:nvPr>
            <p:ph idx="1"/>
          </p:nvPr>
        </p:nvSpPr>
        <p:spPr>
          <a:xfrm>
            <a:off x="620486" y="1466397"/>
            <a:ext cx="10515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A3DB6F-EE9B-4D71-A8FE-D6612703C150}"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ED179-B9F3-4D18-9A48-CF4238A62725}"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969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9" y="-297"/>
            <a:ext cx="12193057" cy="6858594"/>
          </a:xfrm>
          <a:prstGeom prst="rect">
            <a:avLst/>
          </a:prstGeom>
        </p:spPr>
      </p:pic>
      <p:sp>
        <p:nvSpPr>
          <p:cNvPr id="2" name="Título 1"/>
          <p:cNvSpPr>
            <a:spLocks noGrp="1"/>
          </p:cNvSpPr>
          <p:nvPr>
            <p:ph type="title"/>
          </p:nvPr>
        </p:nvSpPr>
        <p:spPr>
          <a:xfrm>
            <a:off x="3352800" y="381681"/>
            <a:ext cx="5627914" cy="538389"/>
          </a:xfrm>
        </p:spPr>
        <p:txBody>
          <a:bodyPr>
            <a:noAutofit/>
          </a:bodyPr>
          <a:lstStyle>
            <a:lvl1pPr>
              <a:defRPr sz="3600" b="1"/>
            </a:lvl1pPr>
          </a:lstStyle>
          <a:p>
            <a:r>
              <a:rPr lang="es-ES"/>
              <a:t>Haga clic para modificar el estilo de título del patrón</a:t>
            </a:r>
            <a:endParaRPr lang="es-CO"/>
          </a:p>
        </p:txBody>
      </p:sp>
      <p:sp>
        <p:nvSpPr>
          <p:cNvPr id="3" name="Marcador de contenido 2"/>
          <p:cNvSpPr>
            <a:spLocks noGrp="1"/>
          </p:cNvSpPr>
          <p:nvPr>
            <p:ph idx="1"/>
          </p:nvPr>
        </p:nvSpPr>
        <p:spPr>
          <a:xfrm>
            <a:off x="3352800" y="1466397"/>
            <a:ext cx="8218714" cy="407443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A3DB6F-EE9B-4D71-A8FE-D6612703C150}"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ED179-B9F3-4D18-9A48-CF4238A62725}"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815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9" y="-297"/>
            <a:ext cx="12193057" cy="6858594"/>
          </a:xfrm>
          <a:prstGeom prst="rect">
            <a:avLst/>
          </a:prstGeom>
        </p:spPr>
      </p:pic>
      <p:sp>
        <p:nvSpPr>
          <p:cNvPr id="2" name="Título 1"/>
          <p:cNvSpPr>
            <a:spLocks noGrp="1"/>
          </p:cNvSpPr>
          <p:nvPr>
            <p:ph type="title"/>
          </p:nvPr>
        </p:nvSpPr>
        <p:spPr>
          <a:xfrm>
            <a:off x="3352800" y="381681"/>
            <a:ext cx="5627914" cy="538389"/>
          </a:xfrm>
        </p:spPr>
        <p:txBody>
          <a:bodyPr>
            <a:noAutofit/>
          </a:bodyPr>
          <a:lstStyle>
            <a:lvl1pPr>
              <a:defRPr sz="3600" b="1">
                <a:solidFill>
                  <a:schemeClr val="bg1"/>
                </a:solidFill>
              </a:defRPr>
            </a:lvl1pPr>
          </a:lstStyle>
          <a:p>
            <a:r>
              <a:rPr lang="es-ES"/>
              <a:t>Haga clic para modificar el estilo de título del patrón</a:t>
            </a:r>
            <a:endParaRPr lang="es-CO"/>
          </a:p>
        </p:txBody>
      </p:sp>
      <p:sp>
        <p:nvSpPr>
          <p:cNvPr id="3" name="Marcador de contenido 2"/>
          <p:cNvSpPr>
            <a:spLocks noGrp="1"/>
          </p:cNvSpPr>
          <p:nvPr>
            <p:ph idx="1"/>
          </p:nvPr>
        </p:nvSpPr>
        <p:spPr>
          <a:xfrm>
            <a:off x="2667000" y="1466397"/>
            <a:ext cx="9209314" cy="4673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A3DB6F-EE9B-4D71-A8FE-D6612703C150}"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ED179-B9F3-4D18-9A48-CF4238A62725}"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326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ítulo y objetos">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ítulo 1"/>
          <p:cNvSpPr>
            <a:spLocks noGrp="1"/>
          </p:cNvSpPr>
          <p:nvPr>
            <p:ph type="title"/>
          </p:nvPr>
        </p:nvSpPr>
        <p:spPr>
          <a:xfrm>
            <a:off x="3352800" y="381681"/>
            <a:ext cx="5627914" cy="538389"/>
          </a:xfrm>
        </p:spPr>
        <p:txBody>
          <a:bodyPr>
            <a:noAutofit/>
          </a:bodyPr>
          <a:lstStyle>
            <a:lvl1pPr>
              <a:defRPr sz="3600" b="1">
                <a:solidFill>
                  <a:schemeClr val="bg1"/>
                </a:solidFill>
              </a:defRPr>
            </a:lvl1pPr>
          </a:lstStyle>
          <a:p>
            <a:r>
              <a:rPr lang="es-ES"/>
              <a:t>Haga clic para modificar el estilo de título del patrón</a:t>
            </a:r>
            <a:endParaRPr lang="es-CO"/>
          </a:p>
        </p:txBody>
      </p:sp>
      <p:sp>
        <p:nvSpPr>
          <p:cNvPr id="3" name="Marcador de contenido 2"/>
          <p:cNvSpPr>
            <a:spLocks noGrp="1"/>
          </p:cNvSpPr>
          <p:nvPr>
            <p:ph idx="1"/>
          </p:nvPr>
        </p:nvSpPr>
        <p:spPr>
          <a:xfrm>
            <a:off x="3352800" y="1466397"/>
            <a:ext cx="8523514" cy="4673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A3DB6F-EE9B-4D71-A8FE-D6612703C150}"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ED179-B9F3-4D18-9A48-CF4238A62725}"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266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9" y="-297"/>
            <a:ext cx="12193057" cy="6858594"/>
          </a:xfrm>
          <a:prstGeom prst="rect">
            <a:avLst/>
          </a:prstGeom>
        </p:spPr>
      </p:pic>
      <p:sp>
        <p:nvSpPr>
          <p:cNvPr id="2" name="Título 1"/>
          <p:cNvSpPr>
            <a:spLocks noGrp="1"/>
          </p:cNvSpPr>
          <p:nvPr>
            <p:ph type="title"/>
          </p:nvPr>
        </p:nvSpPr>
        <p:spPr>
          <a:xfrm>
            <a:off x="3352800" y="381681"/>
            <a:ext cx="7685314" cy="538389"/>
          </a:xfrm>
        </p:spPr>
        <p:txBody>
          <a:bodyPr>
            <a:noAutofit/>
          </a:bodyPr>
          <a:lstStyle>
            <a:lvl1pPr>
              <a:defRPr sz="3600" b="1">
                <a:solidFill>
                  <a:schemeClr val="bg1"/>
                </a:solidFill>
              </a:defRPr>
            </a:lvl1pPr>
          </a:lstStyle>
          <a:p>
            <a:r>
              <a:rPr lang="es-ES"/>
              <a:t>Haga clic para modificar el estilo de título del patrón</a:t>
            </a:r>
            <a:endParaRPr lang="es-CO"/>
          </a:p>
        </p:txBody>
      </p:sp>
      <p:sp>
        <p:nvSpPr>
          <p:cNvPr id="3" name="Marcador de contenido 2"/>
          <p:cNvSpPr>
            <a:spLocks noGrp="1"/>
          </p:cNvSpPr>
          <p:nvPr>
            <p:ph idx="1"/>
          </p:nvPr>
        </p:nvSpPr>
        <p:spPr>
          <a:xfrm>
            <a:off x="272143" y="1683204"/>
            <a:ext cx="7499729" cy="4673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A3DB6F-EE9B-4D71-A8FE-D6612703C150}"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ED179-B9F3-4D18-9A48-CF4238A62725}"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375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ítulo 1"/>
          <p:cNvSpPr>
            <a:spLocks noGrp="1"/>
          </p:cNvSpPr>
          <p:nvPr>
            <p:ph type="title"/>
          </p:nvPr>
        </p:nvSpPr>
        <p:spPr>
          <a:xfrm>
            <a:off x="5889171" y="290241"/>
            <a:ext cx="5965371" cy="779463"/>
          </a:xfrm>
        </p:spPr>
        <p:txBody>
          <a:bodyPr>
            <a:noAutofit/>
          </a:bodyPr>
          <a:lstStyle>
            <a:lvl1pPr>
              <a:defRPr sz="3600" b="1"/>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3791415" y="1359945"/>
            <a:ext cx="8207297" cy="4817018"/>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10"/>
          </p:nvPr>
        </p:nvSpPr>
        <p:spPr/>
        <p:txBody>
          <a:bodyPr/>
          <a:lstStyle/>
          <a:p>
            <a:fld id="{3061F15E-ED6B-4D4A-8D0C-CC5B4DCFAC1D}" type="datetimeFigureOut">
              <a:rPr lang="es-CO" smtClean="0"/>
              <a:t>14/11/2019</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53DE7BB-B678-49CA-B9F3-4A11FB97884F}" type="slidenum">
              <a:rPr lang="es-CO" smtClean="0"/>
              <a:t>‹Nº›</a:t>
            </a:fld>
            <a:endParaRPr lang="es-CO"/>
          </a:p>
        </p:txBody>
      </p:sp>
    </p:spTree>
    <p:extLst>
      <p:ext uri="{BB962C8B-B14F-4D97-AF65-F5344CB8AC3E}">
        <p14:creationId xmlns:p14="http://schemas.microsoft.com/office/powerpoint/2010/main" val="37980867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ítulo y objetos">
    <p:spTree>
      <p:nvGrpSpPr>
        <p:cNvPr id="1" name=""/>
        <p:cNvGrpSpPr/>
        <p:nvPr/>
      </p:nvGrpSpPr>
      <p:grpSpPr>
        <a:xfrm>
          <a:off x="0" y="0"/>
          <a:ext cx="0" cy="0"/>
          <a:chOff x="0" y="0"/>
          <a:chExt cx="0" cy="0"/>
        </a:xfrm>
      </p:grpSpPr>
      <p:pic>
        <p:nvPicPr>
          <p:cNvPr id="9" name="Imagen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ítulo 1"/>
          <p:cNvSpPr>
            <a:spLocks noGrp="1"/>
          </p:cNvSpPr>
          <p:nvPr>
            <p:ph type="title"/>
          </p:nvPr>
        </p:nvSpPr>
        <p:spPr>
          <a:xfrm>
            <a:off x="990600" y="471942"/>
            <a:ext cx="5627914" cy="538389"/>
          </a:xfrm>
        </p:spPr>
        <p:txBody>
          <a:bodyPr>
            <a:noAutofit/>
          </a:bodyPr>
          <a:lstStyle>
            <a:lvl1pPr>
              <a:defRPr sz="3600" b="1">
                <a:solidFill>
                  <a:schemeClr val="bg1"/>
                </a:solidFill>
              </a:defRPr>
            </a:lvl1pPr>
          </a:lstStyle>
          <a:p>
            <a:r>
              <a:rPr lang="es-ES"/>
              <a:t>Haga clic para modificar el estilo de título del patrón</a:t>
            </a:r>
            <a:endParaRPr lang="es-CO"/>
          </a:p>
        </p:txBody>
      </p:sp>
      <p:sp>
        <p:nvSpPr>
          <p:cNvPr id="3" name="Marcador de contenido 2"/>
          <p:cNvSpPr>
            <a:spLocks noGrp="1"/>
          </p:cNvSpPr>
          <p:nvPr>
            <p:ph idx="1"/>
          </p:nvPr>
        </p:nvSpPr>
        <p:spPr>
          <a:xfrm>
            <a:off x="435429" y="1482273"/>
            <a:ext cx="8523514" cy="4673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A3DB6F-EE9B-4D71-A8FE-D6612703C150}"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ED179-B9F3-4D18-9A48-CF4238A62725}"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586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9" y="-297"/>
            <a:ext cx="12193057" cy="6858594"/>
          </a:xfrm>
          <a:prstGeom prst="rect">
            <a:avLst/>
          </a:prstGeom>
        </p:spPr>
      </p:pic>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A3DB6F-EE9B-4D71-A8FE-D6612703C150}"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ED179-B9F3-4D18-9A48-CF4238A62725}"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105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9" y="-297"/>
            <a:ext cx="12193057" cy="6858594"/>
          </a:xfrm>
          <a:prstGeom prst="rect">
            <a:avLst/>
          </a:prstGeom>
        </p:spPr>
      </p:pic>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A3DB6F-EE9B-4D71-A8FE-D6612703C150}"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ED179-B9F3-4D18-9A48-CF4238A62725}"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971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0" name="Imagen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9" y="-297"/>
            <a:ext cx="12193057" cy="6858594"/>
          </a:xfrm>
          <a:prstGeom prst="rect">
            <a:avLst/>
          </a:prstGeom>
        </p:spPr>
      </p:pic>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A3DB6F-EE9B-4D71-A8FE-D6612703C150}"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ED179-B9F3-4D18-9A48-CF4238A62725}"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547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9" y="-297"/>
            <a:ext cx="12193057" cy="6858594"/>
          </a:xfrm>
          <a:prstGeom prst="rect">
            <a:avLst/>
          </a:prstGeom>
        </p:spPr>
      </p:pic>
      <p:sp>
        <p:nvSpPr>
          <p:cNvPr id="2" name="Título 1"/>
          <p:cNvSpPr>
            <a:spLocks noGrp="1"/>
          </p:cNvSpPr>
          <p:nvPr>
            <p:ph type="title"/>
          </p:nvPr>
        </p:nvSpPr>
        <p:spPr>
          <a:xfrm>
            <a:off x="2884714" y="365125"/>
            <a:ext cx="8469086" cy="1325563"/>
          </a:xfrm>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A3DB6F-EE9B-4D71-A8FE-D6612703C150}"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ED179-B9F3-4D18-9A48-CF4238A62725}"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261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A3DB6F-EE9B-4D71-A8FE-D6612703C150}"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ED179-B9F3-4D18-9A48-CF4238A62725}"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557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A3DB6F-EE9B-4D71-A8FE-D6612703C150}"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ED179-B9F3-4D18-9A48-CF4238A62725}"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007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A3DB6F-EE9B-4D71-A8FE-D6612703C150}"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ED179-B9F3-4D18-9A48-CF4238A62725}"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7012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A3DB6F-EE9B-4D71-A8FE-D6612703C150}"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ED179-B9F3-4D18-9A48-CF4238A62725}"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852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A3DB6F-EE9B-4D71-A8FE-D6612703C150}"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ED179-B9F3-4D18-9A48-CF4238A62725}"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258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pic>
        <p:nvPicPr>
          <p:cNvPr id="9" name="Imagen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ítulo 1"/>
          <p:cNvSpPr>
            <a:spLocks noGrp="1"/>
          </p:cNvSpPr>
          <p:nvPr>
            <p:ph type="title"/>
          </p:nvPr>
        </p:nvSpPr>
        <p:spPr>
          <a:xfrm>
            <a:off x="304799" y="314054"/>
            <a:ext cx="5965371" cy="779463"/>
          </a:xfrm>
        </p:spPr>
        <p:txBody>
          <a:bodyPr>
            <a:noAutofit/>
          </a:bodyPr>
          <a:lstStyle>
            <a:lvl1pPr>
              <a:defRPr sz="3600" b="1"/>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177358" y="1407570"/>
            <a:ext cx="8207297" cy="4817018"/>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10"/>
          </p:nvPr>
        </p:nvSpPr>
        <p:spPr/>
        <p:txBody>
          <a:bodyPr/>
          <a:lstStyle/>
          <a:p>
            <a:fld id="{3061F15E-ED6B-4D4A-8D0C-CC5B4DCFAC1D}" type="datetimeFigureOut">
              <a:rPr lang="es-CO" smtClean="0"/>
              <a:t>14/11/2019</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53DE7BB-B678-49CA-B9F3-4A11FB97884F}" type="slidenum">
              <a:rPr lang="es-CO" smtClean="0"/>
              <a:t>‹Nº›</a:t>
            </a:fld>
            <a:endParaRPr lang="es-CO"/>
          </a:p>
        </p:txBody>
      </p:sp>
    </p:spTree>
    <p:extLst>
      <p:ext uri="{BB962C8B-B14F-4D97-AF65-F5344CB8AC3E}">
        <p14:creationId xmlns:p14="http://schemas.microsoft.com/office/powerpoint/2010/main" val="3332635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ítulo y objetos">
    <p:spTree>
      <p:nvGrpSpPr>
        <p:cNvPr id="1" name=""/>
        <p:cNvGrpSpPr/>
        <p:nvPr/>
      </p:nvGrpSpPr>
      <p:grpSpPr>
        <a:xfrm>
          <a:off x="0" y="0"/>
          <a:ext cx="0" cy="0"/>
          <a:chOff x="0" y="0"/>
          <a:chExt cx="0" cy="0"/>
        </a:xfrm>
      </p:grpSpPr>
      <p:graphicFrame>
        <p:nvGraphicFramePr>
          <p:cNvPr id="7" name="Objeto 6"/>
          <p:cNvGraphicFramePr>
            <a:graphicFrameLocks noChangeAspect="1"/>
          </p:cNvGraphicFramePr>
          <p:nvPr userDrawn="1">
            <p:extLst>
              <p:ext uri="{D42A27DB-BD31-4B8C-83A1-F6EECF244321}">
                <p14:modId xmlns:p14="http://schemas.microsoft.com/office/powerpoint/2010/main" val="3328570856"/>
              </p:ext>
            </p:extLst>
          </p:nvPr>
        </p:nvGraphicFramePr>
        <p:xfrm>
          <a:off x="0" y="-1"/>
          <a:ext cx="12404876" cy="6977743"/>
        </p:xfrm>
        <a:graphic>
          <a:graphicData uri="http://schemas.openxmlformats.org/presentationml/2006/ole">
            <mc:AlternateContent xmlns:mc="http://schemas.openxmlformats.org/markup-compatibility/2006">
              <mc:Choice xmlns:v="urn:schemas-microsoft-com:vml" Requires="v">
                <p:oleObj spid="_x0000_s1098" name="Acrobat Document" r:id="rId3" imgW="13716000" imgH="7715250" progId="AcroExch.Document.DC">
                  <p:embed/>
                </p:oleObj>
              </mc:Choice>
              <mc:Fallback>
                <p:oleObj name="Acrobat Document" r:id="rId3" imgW="13716000" imgH="7715250" progId="AcroExch.Document.DC">
                  <p:embed/>
                  <p:pic>
                    <p:nvPicPr>
                      <p:cNvPr id="0" name=""/>
                      <p:cNvPicPr/>
                      <p:nvPr/>
                    </p:nvPicPr>
                    <p:blipFill>
                      <a:blip r:embed="rId4"/>
                      <a:stretch>
                        <a:fillRect/>
                      </a:stretch>
                    </p:blipFill>
                    <p:spPr>
                      <a:xfrm>
                        <a:off x="0" y="-1"/>
                        <a:ext cx="12404876" cy="6977743"/>
                      </a:xfrm>
                      <a:prstGeom prst="rect">
                        <a:avLst/>
                      </a:prstGeom>
                    </p:spPr>
                  </p:pic>
                </p:oleObj>
              </mc:Fallback>
            </mc:AlternateContent>
          </a:graphicData>
        </a:graphic>
      </p:graphicFrame>
      <p:sp>
        <p:nvSpPr>
          <p:cNvPr id="2" name="Título 1"/>
          <p:cNvSpPr>
            <a:spLocks noGrp="1"/>
          </p:cNvSpPr>
          <p:nvPr>
            <p:ph type="title"/>
          </p:nvPr>
        </p:nvSpPr>
        <p:spPr>
          <a:xfrm>
            <a:off x="6326724" y="365902"/>
            <a:ext cx="5965371" cy="779463"/>
          </a:xfrm>
        </p:spPr>
        <p:txBody>
          <a:bodyPr>
            <a:noAutofit/>
          </a:bodyPr>
          <a:lstStyle>
            <a:lvl1pPr>
              <a:defRPr sz="3600" b="1">
                <a:solidFill>
                  <a:schemeClr val="bg1"/>
                </a:solidFill>
              </a:defRPr>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4084798" y="1407572"/>
            <a:ext cx="8207297" cy="48170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10"/>
          </p:nvPr>
        </p:nvSpPr>
        <p:spPr/>
        <p:txBody>
          <a:bodyPr/>
          <a:lstStyle/>
          <a:p>
            <a:fld id="{3061F15E-ED6B-4D4A-8D0C-CC5B4DCFAC1D}" type="datetimeFigureOut">
              <a:rPr lang="es-CO" smtClean="0"/>
              <a:t>14/11/2019</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53DE7BB-B678-49CA-B9F3-4A11FB97884F}" type="slidenum">
              <a:rPr lang="es-CO" smtClean="0"/>
              <a:t>‹Nº›</a:t>
            </a:fld>
            <a:endParaRPr lang="es-CO"/>
          </a:p>
        </p:txBody>
      </p:sp>
    </p:spTree>
    <p:extLst>
      <p:ext uri="{BB962C8B-B14F-4D97-AF65-F5344CB8AC3E}">
        <p14:creationId xmlns:p14="http://schemas.microsoft.com/office/powerpoint/2010/main" val="2979454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3061F15E-ED6B-4D4A-8D0C-CC5B4DCFAC1D}" type="datetimeFigureOut">
              <a:rPr lang="es-CO" smtClean="0"/>
              <a:t>14/11/2019</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53DE7BB-B678-49CA-B9F3-4A11FB97884F}" type="slidenum">
              <a:rPr lang="es-CO" smtClean="0"/>
              <a:t>‹Nº›</a:t>
            </a:fld>
            <a:endParaRPr lang="es-CO"/>
          </a:p>
        </p:txBody>
      </p:sp>
    </p:spTree>
    <p:extLst>
      <p:ext uri="{BB962C8B-B14F-4D97-AF65-F5344CB8AC3E}">
        <p14:creationId xmlns:p14="http://schemas.microsoft.com/office/powerpoint/2010/main" val="1964083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3061F15E-ED6B-4D4A-8D0C-CC5B4DCFAC1D}" type="datetimeFigureOut">
              <a:rPr lang="es-CO" smtClean="0"/>
              <a:t>14/11/2019</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253DE7BB-B678-49CA-B9F3-4A11FB97884F}" type="slidenum">
              <a:rPr lang="es-CO" smtClean="0"/>
              <a:t>‹Nº›</a:t>
            </a:fld>
            <a:endParaRPr lang="es-CO"/>
          </a:p>
        </p:txBody>
      </p:sp>
    </p:spTree>
    <p:extLst>
      <p:ext uri="{BB962C8B-B14F-4D97-AF65-F5344CB8AC3E}">
        <p14:creationId xmlns:p14="http://schemas.microsoft.com/office/powerpoint/2010/main" val="1752819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3061F15E-ED6B-4D4A-8D0C-CC5B4DCFAC1D}" type="datetimeFigureOut">
              <a:rPr lang="es-CO" smtClean="0"/>
              <a:t>14/11/2019</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253DE7BB-B678-49CA-B9F3-4A11FB97884F}" type="slidenum">
              <a:rPr lang="es-CO" smtClean="0"/>
              <a:t>‹Nº›</a:t>
            </a:fld>
            <a:endParaRPr lang="es-CO"/>
          </a:p>
        </p:txBody>
      </p:sp>
    </p:spTree>
    <p:extLst>
      <p:ext uri="{BB962C8B-B14F-4D97-AF65-F5344CB8AC3E}">
        <p14:creationId xmlns:p14="http://schemas.microsoft.com/office/powerpoint/2010/main" val="3364792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3061F15E-ED6B-4D4A-8D0C-CC5B4DCFAC1D}" type="datetimeFigureOut">
              <a:rPr lang="es-CO" smtClean="0"/>
              <a:t>14/11/2019</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253DE7BB-B678-49CA-B9F3-4A11FB97884F}" type="slidenum">
              <a:rPr lang="es-CO" smtClean="0"/>
              <a:t>‹Nº›</a:t>
            </a:fld>
            <a:endParaRPr lang="es-CO"/>
          </a:p>
        </p:txBody>
      </p:sp>
    </p:spTree>
    <p:extLst>
      <p:ext uri="{BB962C8B-B14F-4D97-AF65-F5344CB8AC3E}">
        <p14:creationId xmlns:p14="http://schemas.microsoft.com/office/powerpoint/2010/main" val="2859781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061F15E-ED6B-4D4A-8D0C-CC5B4DCFAC1D}" type="datetimeFigureOut">
              <a:rPr lang="es-CO" smtClean="0"/>
              <a:t>14/11/2019</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253DE7BB-B678-49CA-B9F3-4A11FB97884F}" type="slidenum">
              <a:rPr lang="es-CO" smtClean="0"/>
              <a:t>‹Nº›</a:t>
            </a:fld>
            <a:endParaRPr lang="es-CO"/>
          </a:p>
        </p:txBody>
      </p:sp>
    </p:spTree>
    <p:extLst>
      <p:ext uri="{BB962C8B-B14F-4D97-AF65-F5344CB8AC3E}">
        <p14:creationId xmlns:p14="http://schemas.microsoft.com/office/powerpoint/2010/main" val="2496412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1F15E-ED6B-4D4A-8D0C-CC5B4DCFAC1D}" type="datetimeFigureOut">
              <a:rPr lang="es-CO" smtClean="0"/>
              <a:t>14/11/2019</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3DE7BB-B678-49CA-B9F3-4A11FB97884F}" type="slidenum">
              <a:rPr lang="es-CO" smtClean="0"/>
              <a:t>‹Nº›</a:t>
            </a:fld>
            <a:endParaRPr lang="es-CO"/>
          </a:p>
        </p:txBody>
      </p:sp>
    </p:spTree>
    <p:extLst>
      <p:ext uri="{BB962C8B-B14F-4D97-AF65-F5344CB8AC3E}">
        <p14:creationId xmlns:p14="http://schemas.microsoft.com/office/powerpoint/2010/main" val="97316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A3DB6F-EE9B-4D71-A8FE-D6612703C150}"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14/11/2019</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BFED179-B9F3-4D18-9A48-CF4238A62725}"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48152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10.wdp"/><Relationship Id="rId5" Type="http://schemas.openxmlformats.org/officeDocument/2006/relationships/image" Target="../media/image28.png"/><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43.png"/><Relationship Id="rId4" Type="http://schemas.microsoft.com/office/2007/relationships/hdphoto" Target="../media/hdphoto17.wdp"/></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43.png"/><Relationship Id="rId4" Type="http://schemas.microsoft.com/office/2007/relationships/hdphoto" Target="../media/hdphoto17.wdp"/></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9.wdp"/></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microsoft.com/office/2007/relationships/hdphoto" Target="../media/hdphoto20.wdp"/><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portafolio.co/negocios/las-cuatro-companias-de-moda-colombianas-que-llegan-a-amazon-531594"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28.wdp"/><Relationship Id="rId5" Type="http://schemas.openxmlformats.org/officeDocument/2006/relationships/image" Target="../media/image82.png"/><Relationship Id="rId4" Type="http://schemas.microsoft.com/office/2007/relationships/hdphoto" Target="../media/hdphoto27.wdp"/></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0.wdp"/><Relationship Id="rId5" Type="http://schemas.openxmlformats.org/officeDocument/2006/relationships/image" Target="../media/image86.png"/><Relationship Id="rId4" Type="http://schemas.microsoft.com/office/2007/relationships/hdphoto" Target="../media/hdphoto29.wdp"/></Relationships>
</file>

<file path=ppt/slides/_rels/slide59.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6.wdp"/><Relationship Id="rId7" Type="http://schemas.openxmlformats.org/officeDocument/2006/relationships/diagramColors" Target="../diagrams/colors1.xml"/><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hyperlink" Target="https://www.top10ecommercesitebuilders.com/?utm_source=google&amp;kw=best%20e%20commerce%20platform&amp;c=308318548244&amp;t=search&amp;p=&amp;m=b&amp;adpos=1t2&amp;dev=c&amp;devmod=&amp;mobval=0&amp;network=g&amp;campaignid=98622303&amp;adgroupid=7582345503&amp;targetid=kwd-8037009824&amp;interest=&amp;physical=1003659&amp;feedid=&amp;a=502&amp;ts=int&amp;topic=&amp;gclid=CjwKCAjwg-DpBRBbEiwAEV1_-P6ycr_Bb9DWPjIl3XNtI-blu5IB8QALIG6DOuPV9jR_E_B9RtX0UBoCYAQQAvD_BwE" TargetMode="External"/><Relationship Id="rId2" Type="http://schemas.openxmlformats.org/officeDocument/2006/relationships/hyperlink" Target="https://www.marketinginteli.com/desarrollo-e-commerce/plataformas-de-e-commerce/" TargetMode="Externa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co.godaddy.com/" TargetMode="Externa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www.canva.com/" TargetMode="Externa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7928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Tipos de presencia en la web </a:t>
            </a:r>
          </a:p>
        </p:txBody>
      </p:sp>
      <p:sp>
        <p:nvSpPr>
          <p:cNvPr id="3" name="Marcador de contenido 2"/>
          <p:cNvSpPr>
            <a:spLocks noGrp="1"/>
          </p:cNvSpPr>
          <p:nvPr>
            <p:ph idx="1"/>
          </p:nvPr>
        </p:nvSpPr>
        <p:spPr>
          <a:xfrm>
            <a:off x="177358" y="1407570"/>
            <a:ext cx="5702581" cy="4817018"/>
          </a:xfrm>
        </p:spPr>
        <p:txBody>
          <a:bodyPr>
            <a:normAutofit fontScale="77500" lnSpcReduction="20000"/>
          </a:bodyPr>
          <a:lstStyle/>
          <a:p>
            <a:r>
              <a:rPr lang="es-ES" sz="3500" b="1" dirty="0"/>
              <a:t>3. Presencia comercial </a:t>
            </a:r>
            <a:r>
              <a:rPr lang="es-ES" dirty="0"/>
              <a:t>(etapa del comercio electrónico).</a:t>
            </a:r>
          </a:p>
          <a:p>
            <a:pPr lvl="1"/>
            <a:r>
              <a:rPr lang="es-ES" sz="3000" b="1" dirty="0">
                <a:solidFill>
                  <a:srgbClr val="FF0000"/>
                </a:solidFill>
              </a:rPr>
              <a:t>La empresa comienza a vender sus productos y servicios por Internet</a:t>
            </a:r>
            <a:r>
              <a:rPr lang="es-ES" sz="3000" b="1" dirty="0">
                <a:solidFill>
                  <a:srgbClr val="7030A0"/>
                </a:solidFill>
              </a:rPr>
              <a:t>. </a:t>
            </a:r>
            <a:r>
              <a:rPr lang="es-ES" dirty="0"/>
              <a:t>Se invierten grandes recursos para convertir al sitio web en una sucursal electrónica de la empresa.</a:t>
            </a:r>
          </a:p>
          <a:p>
            <a:pPr lvl="1"/>
            <a:r>
              <a:rPr lang="es-ES" b="1" dirty="0">
                <a:solidFill>
                  <a:srgbClr val="FF0000"/>
                </a:solidFill>
              </a:rPr>
              <a:t>El sitio posee un carrito de compras </a:t>
            </a:r>
            <a:r>
              <a:rPr lang="es-ES" dirty="0"/>
              <a:t>que da la posibilidad de realizar ventas on-line (seleccionar el producto/servicio y pagarlo con tarjeta de crédito u otros medios de pago electrónicos). </a:t>
            </a:r>
          </a:p>
          <a:p>
            <a:pPr lvl="1"/>
            <a:r>
              <a:rPr lang="es-ES" b="1" dirty="0">
                <a:solidFill>
                  <a:srgbClr val="FF0000"/>
                </a:solidFill>
              </a:rPr>
              <a:t>Se presta un servicio 24x7 </a:t>
            </a:r>
            <a:r>
              <a:rPr lang="es-ES" dirty="0"/>
              <a:t>(las 24 horas del día, los 7 días de la semana) y existen recursos humanos dedicados por completo a la gestión comercial y al mantenimiento de la infraestructura tecnológica. </a:t>
            </a:r>
          </a:p>
          <a:p>
            <a:pPr lvl="1"/>
            <a:r>
              <a:rPr lang="es-ES" dirty="0"/>
              <a:t>Algunas empresas más avanzadas empiezan a incursionar en proyectos de </a:t>
            </a:r>
            <a:r>
              <a:rPr lang="es-ES" b="1" dirty="0" err="1">
                <a:solidFill>
                  <a:srgbClr val="FF0000"/>
                </a:solidFill>
              </a:rPr>
              <a:t>Supply</a:t>
            </a:r>
            <a:r>
              <a:rPr lang="es-ES" b="1" dirty="0">
                <a:solidFill>
                  <a:srgbClr val="FF0000"/>
                </a:solidFill>
              </a:rPr>
              <a:t> </a:t>
            </a:r>
            <a:r>
              <a:rPr lang="es-ES" b="1" dirty="0" err="1">
                <a:solidFill>
                  <a:srgbClr val="FF0000"/>
                </a:solidFill>
              </a:rPr>
              <a:t>Chain</a:t>
            </a:r>
            <a:r>
              <a:rPr lang="es-ES" b="1" dirty="0">
                <a:solidFill>
                  <a:srgbClr val="FF0000"/>
                </a:solidFill>
              </a:rPr>
              <a:t> Management (SCM) y </a:t>
            </a:r>
            <a:r>
              <a:rPr lang="es-ES" b="1" dirty="0" err="1">
                <a:solidFill>
                  <a:srgbClr val="FF0000"/>
                </a:solidFill>
              </a:rPr>
              <a:t>Customer</a:t>
            </a:r>
            <a:r>
              <a:rPr lang="es-ES" b="1" dirty="0">
                <a:solidFill>
                  <a:srgbClr val="FF0000"/>
                </a:solidFill>
              </a:rPr>
              <a:t> </a:t>
            </a:r>
            <a:r>
              <a:rPr lang="es-ES" b="1" dirty="0" err="1">
                <a:solidFill>
                  <a:srgbClr val="FF0000"/>
                </a:solidFill>
              </a:rPr>
              <a:t>Relationship</a:t>
            </a:r>
            <a:r>
              <a:rPr lang="es-ES" b="1" dirty="0">
                <a:solidFill>
                  <a:srgbClr val="FF0000"/>
                </a:solidFill>
              </a:rPr>
              <a:t> Management (CRM).</a:t>
            </a:r>
          </a:p>
        </p:txBody>
      </p:sp>
      <p:pic>
        <p:nvPicPr>
          <p:cNvPr id="7170" name="Picture 2" descr="Resultado de imagen para pagina ventas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6429" y="2880328"/>
            <a:ext cx="5546576" cy="3344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2981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784271" y="2481943"/>
            <a:ext cx="7239000" cy="3810000"/>
          </a:xfrm>
          <a:prstGeom prst="rect">
            <a:avLst/>
          </a:prstGeom>
        </p:spPr>
      </p:pic>
      <p:sp>
        <p:nvSpPr>
          <p:cNvPr id="4" name="Título 3"/>
          <p:cNvSpPr>
            <a:spLocks noGrp="1"/>
          </p:cNvSpPr>
          <p:nvPr>
            <p:ph type="title"/>
          </p:nvPr>
        </p:nvSpPr>
        <p:spPr/>
        <p:txBody>
          <a:bodyPr/>
          <a:lstStyle/>
          <a:p>
            <a:r>
              <a:rPr lang="es-CO"/>
              <a:t>SEO</a:t>
            </a:r>
          </a:p>
        </p:txBody>
      </p:sp>
      <p:sp>
        <p:nvSpPr>
          <p:cNvPr id="5" name="Marcador de contenido 4"/>
          <p:cNvSpPr>
            <a:spLocks noGrp="1"/>
          </p:cNvSpPr>
          <p:nvPr>
            <p:ph idx="1"/>
          </p:nvPr>
        </p:nvSpPr>
        <p:spPr>
          <a:xfrm>
            <a:off x="453131" y="1069704"/>
            <a:ext cx="9648812" cy="2036353"/>
          </a:xfrm>
          <a:solidFill>
            <a:schemeClr val="bg1">
              <a:alpha val="38000"/>
            </a:schemeClr>
          </a:solidFill>
        </p:spPr>
        <p:txBody>
          <a:bodyPr/>
          <a:lstStyle/>
          <a:p>
            <a:r>
              <a:rPr lang="es-CO" dirty="0"/>
              <a:t>La optimización de motores de búsqueda (SEO) implica alcanzar la posición más alta en los listados naturales u orgánicos en las páginas de resultados del motor de búsqueda después de una combinación específica de palabras clave (o frase clave) han sido ingresadas (</a:t>
            </a:r>
            <a:r>
              <a:rPr lang="es-CO" dirty="0" err="1"/>
              <a:t>Chaffey</a:t>
            </a:r>
            <a:r>
              <a:rPr lang="es-CO" dirty="0"/>
              <a:t> 2013). </a:t>
            </a:r>
          </a:p>
        </p:txBody>
      </p:sp>
    </p:spTree>
    <p:extLst>
      <p:ext uri="{BB962C8B-B14F-4D97-AF65-F5344CB8AC3E}">
        <p14:creationId xmlns:p14="http://schemas.microsoft.com/office/powerpoint/2010/main" val="18424573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72143" y="455820"/>
            <a:ext cx="6128657" cy="3274351"/>
          </a:xfrm>
        </p:spPr>
        <p:txBody>
          <a:bodyPr>
            <a:normAutofit fontScale="77500" lnSpcReduction="20000"/>
          </a:bodyPr>
          <a:lstStyle/>
          <a:p>
            <a:r>
              <a:rPr lang="es-CO" dirty="0"/>
              <a:t>La posición o clasificación depende de un algoritmo utilizado por cada motor de búsqueda para que coincida con el contenido relevante de la página del sitio con la frase clave ingresada.</a:t>
            </a:r>
          </a:p>
          <a:p>
            <a:r>
              <a:rPr lang="es-CO" dirty="0"/>
              <a:t>Los motores de búsqueda tienen en cuenta </a:t>
            </a:r>
            <a:r>
              <a:rPr lang="es-CO" b="1" dirty="0">
                <a:solidFill>
                  <a:schemeClr val="bg2">
                    <a:lumMod val="10000"/>
                  </a:schemeClr>
                </a:solidFill>
              </a:rPr>
              <a:t>cientos de parámetros a la hora de analizar y posicionar un sitio web.  </a:t>
            </a:r>
          </a:p>
          <a:p>
            <a:r>
              <a:rPr lang="es-CO" dirty="0"/>
              <a:t>Google usa alrededor de 200 factores o señales dentro de su algoritmo de clasificación de búsqueda. Estos incluyen factores de clasificación positivos, que ayudan a impulsar la posición, y factores negativos o filtros. </a:t>
            </a:r>
          </a:p>
        </p:txBody>
      </p:sp>
      <p:pic>
        <p:nvPicPr>
          <p:cNvPr id="4" name="Imagen 3"/>
          <p:cNvPicPr>
            <a:picLocks noChangeAspect="1"/>
          </p:cNvPicPr>
          <p:nvPr/>
        </p:nvPicPr>
        <p:blipFill>
          <a:blip r:embed="rId2"/>
          <a:stretch>
            <a:fillRect/>
          </a:stretch>
        </p:blipFill>
        <p:spPr>
          <a:xfrm>
            <a:off x="6400800" y="1500622"/>
            <a:ext cx="5715000" cy="3657600"/>
          </a:xfrm>
          <a:prstGeom prst="rect">
            <a:avLst/>
          </a:prstGeom>
        </p:spPr>
      </p:pic>
    </p:spTree>
    <p:extLst>
      <p:ext uri="{BB962C8B-B14F-4D97-AF65-F5344CB8AC3E}">
        <p14:creationId xmlns:p14="http://schemas.microsoft.com/office/powerpoint/2010/main" val="10921875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CO" dirty="0"/>
              <a:t>Las redes sociales </a:t>
            </a:r>
          </a:p>
        </p:txBody>
      </p:sp>
      <p:sp>
        <p:nvSpPr>
          <p:cNvPr id="3" name="Marcador de contenido 2"/>
          <p:cNvSpPr>
            <a:spLocks noGrp="1"/>
          </p:cNvSpPr>
          <p:nvPr>
            <p:ph idx="1"/>
          </p:nvPr>
        </p:nvSpPr>
        <p:spPr>
          <a:xfrm>
            <a:off x="4273484" y="1679601"/>
            <a:ext cx="8207297" cy="4817018"/>
          </a:xfrm>
        </p:spPr>
        <p:txBody>
          <a:bodyPr>
            <a:normAutofit/>
          </a:bodyPr>
          <a:lstStyle/>
          <a:p>
            <a:r>
              <a:rPr lang="es-CO" dirty="0"/>
              <a:t>Los medios sociales son el término que comúnmente se da a los canales y herramientas de Internet y móviles que permiten a los usuarios interactuar entre sí y compartir opiniones y contenidos. </a:t>
            </a:r>
          </a:p>
          <a:p>
            <a:r>
              <a:rPr lang="es-CO" dirty="0"/>
              <a:t>Como su nombre lo indica, los medios sociales </a:t>
            </a:r>
            <a:r>
              <a:rPr lang="es-CO" sz="2800" b="1" dirty="0">
                <a:solidFill>
                  <a:srgbClr val="FFFF00"/>
                </a:solidFill>
              </a:rPr>
              <a:t>implican la construcción de comunidades o redes y el fomento de la participación y engagement. </a:t>
            </a:r>
          </a:p>
        </p:txBody>
      </p:sp>
      <p:pic>
        <p:nvPicPr>
          <p:cNvPr id="1026" name="Picture 2" descr="Imagen relacionad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8040" y="1679601"/>
            <a:ext cx="5165725" cy="340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3406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789714" y="1480910"/>
            <a:ext cx="7404100" cy="2046061"/>
          </a:xfrm>
        </p:spPr>
        <p:txBody>
          <a:bodyPr/>
          <a:lstStyle/>
          <a:p>
            <a:pPr marL="0" indent="0">
              <a:buNone/>
            </a:pPr>
            <a:r>
              <a:rPr lang="es-CO" dirty="0"/>
              <a:t>Esta definición muestra que la característica más importante de las redes sociales  como canal es la posibilidad de invitar o de </a:t>
            </a:r>
            <a:r>
              <a:rPr lang="es-CO" b="1" dirty="0">
                <a:solidFill>
                  <a:srgbClr val="FFFF00"/>
                </a:solidFill>
              </a:rPr>
              <a:t>alentar  a  prospectos y clientes a interactuar y crear contenido generado por ellos mismos.</a:t>
            </a:r>
          </a:p>
        </p:txBody>
      </p:sp>
      <p:pic>
        <p:nvPicPr>
          <p:cNvPr id="2050" name="Picture 2" descr="Imagen relacionad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541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4673600" y="4266977"/>
            <a:ext cx="7112000" cy="1569660"/>
          </a:xfrm>
          <a:prstGeom prst="rect">
            <a:avLst/>
          </a:prstGeom>
          <a:solidFill>
            <a:srgbClr val="D0008B"/>
          </a:solidFill>
        </p:spPr>
        <p:txBody>
          <a:bodyPr wrap="square">
            <a:spAutoFit/>
          </a:bodyPr>
          <a:lstStyle/>
          <a:p>
            <a:r>
              <a:rPr lang="es-CO" sz="3200" dirty="0">
                <a:solidFill>
                  <a:schemeClr val="bg1"/>
                </a:solidFill>
              </a:rPr>
              <a:t>las redes sociales son medios digitales que fomentan la participación del público, la interacción y el intercambio. </a:t>
            </a:r>
          </a:p>
        </p:txBody>
      </p:sp>
    </p:spTree>
    <p:extLst>
      <p:ext uri="{BB962C8B-B14F-4D97-AF65-F5344CB8AC3E}">
        <p14:creationId xmlns:p14="http://schemas.microsoft.com/office/powerpoint/2010/main" val="2920760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O" dirty="0"/>
              <a:t>Cobertura, segmentación </a:t>
            </a:r>
          </a:p>
        </p:txBody>
      </p:sp>
      <p:sp>
        <p:nvSpPr>
          <p:cNvPr id="3" name="Marcador de contenido 2"/>
          <p:cNvSpPr>
            <a:spLocks noGrp="1"/>
          </p:cNvSpPr>
          <p:nvPr>
            <p:ph idx="1"/>
          </p:nvPr>
        </p:nvSpPr>
        <p:spPr>
          <a:xfrm>
            <a:off x="1393372" y="1191987"/>
            <a:ext cx="7561942" cy="3336470"/>
          </a:xfrm>
        </p:spPr>
        <p:txBody>
          <a:bodyPr>
            <a:normAutofit/>
          </a:bodyPr>
          <a:lstStyle/>
          <a:p>
            <a:r>
              <a:rPr lang="es-CO" sz="2400" dirty="0"/>
              <a:t>Las redes sociales se han convertido en una poderosa herramienta de marketing, por su </a:t>
            </a:r>
            <a:r>
              <a:rPr lang="es-CO" b="1" dirty="0">
                <a:solidFill>
                  <a:srgbClr val="FF99FF"/>
                </a:solidFill>
              </a:rPr>
              <a:t>amplia cobertura </a:t>
            </a:r>
            <a:r>
              <a:rPr lang="es-CO" sz="2400" dirty="0"/>
              <a:t>llegando a todo tipo de personas, la información que poseen de los usuarios que facilita la </a:t>
            </a:r>
            <a:r>
              <a:rPr lang="es-CO" b="1" dirty="0">
                <a:solidFill>
                  <a:srgbClr val="FF99FF"/>
                </a:solidFill>
              </a:rPr>
              <a:t>micro segmentación</a:t>
            </a:r>
            <a:r>
              <a:rPr lang="es-CO" sz="2400" dirty="0"/>
              <a:t> y por la </a:t>
            </a:r>
            <a:r>
              <a:rPr lang="es-CO" b="1" dirty="0">
                <a:solidFill>
                  <a:srgbClr val="FF99FF"/>
                </a:solidFill>
              </a:rPr>
              <a:t>facilidad de creación campañas </a:t>
            </a:r>
            <a:r>
              <a:rPr lang="es-CO" sz="2400" dirty="0"/>
              <a:t>a todo tipo de empresas sin importar su tamaño. </a:t>
            </a:r>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58029" y="3526116"/>
            <a:ext cx="4524829" cy="2367994"/>
          </a:xfrm>
          <a:prstGeom prst="rect">
            <a:avLst/>
          </a:prstGeom>
        </p:spPr>
      </p:pic>
    </p:spTree>
    <p:extLst>
      <p:ext uri="{BB962C8B-B14F-4D97-AF65-F5344CB8AC3E}">
        <p14:creationId xmlns:p14="http://schemas.microsoft.com/office/powerpoint/2010/main" val="1124875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289628" y="958171"/>
            <a:ext cx="3385458" cy="4673146"/>
          </a:xfrm>
        </p:spPr>
        <p:txBody>
          <a:bodyPr>
            <a:normAutofit/>
          </a:bodyPr>
          <a:lstStyle/>
          <a:p>
            <a:pPr marL="0" indent="0">
              <a:buNone/>
            </a:pPr>
            <a:r>
              <a:rPr lang="es-CO" dirty="0"/>
              <a:t>El marketing en redes sociales hace referencia a todas aquellas actividades realizadas con el fin de promover una marca a través de </a:t>
            </a:r>
            <a:r>
              <a:rPr lang="es-CO" b="1" dirty="0">
                <a:solidFill>
                  <a:srgbClr val="FFFF00"/>
                </a:solidFill>
              </a:rPr>
              <a:t>redes sociales como Facebook, Instagram, Snapchat, Twitter, </a:t>
            </a:r>
            <a:r>
              <a:rPr lang="es-CO" b="1" dirty="0" err="1">
                <a:solidFill>
                  <a:srgbClr val="FFFF00"/>
                </a:solidFill>
              </a:rPr>
              <a:t>Youtube</a:t>
            </a:r>
            <a:r>
              <a:rPr lang="es-CO" b="1" dirty="0">
                <a:solidFill>
                  <a:srgbClr val="FFFF00"/>
                </a:solidFill>
              </a:rPr>
              <a:t>, entre otras.</a:t>
            </a:r>
          </a:p>
        </p:txBody>
      </p:sp>
      <p:pic>
        <p:nvPicPr>
          <p:cNvPr id="3074" name="Picture 2" descr="Imagen relacionad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76437" y="1741714"/>
            <a:ext cx="6415563" cy="367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646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97286" y="139770"/>
            <a:ext cx="5965371" cy="779463"/>
          </a:xfrm>
        </p:spPr>
        <p:txBody>
          <a:bodyPr/>
          <a:lstStyle/>
          <a:p>
            <a:r>
              <a:rPr lang="es-ES" dirty="0"/>
              <a:t>Tipos de presencia en la web </a:t>
            </a:r>
          </a:p>
        </p:txBody>
      </p:sp>
      <p:sp>
        <p:nvSpPr>
          <p:cNvPr id="3" name="Marcador de contenido 2"/>
          <p:cNvSpPr>
            <a:spLocks noGrp="1"/>
          </p:cNvSpPr>
          <p:nvPr>
            <p:ph idx="1"/>
          </p:nvPr>
        </p:nvSpPr>
        <p:spPr>
          <a:xfrm>
            <a:off x="6691086" y="1020948"/>
            <a:ext cx="5162468" cy="3231738"/>
          </a:xfrm>
        </p:spPr>
        <p:txBody>
          <a:bodyPr>
            <a:normAutofit fontScale="92500" lnSpcReduction="20000"/>
          </a:bodyPr>
          <a:lstStyle/>
          <a:p>
            <a:r>
              <a:rPr lang="es-ES" b="1" dirty="0"/>
              <a:t>Negocios electrónicos (e-</a:t>
            </a:r>
            <a:r>
              <a:rPr lang="es-ES" b="1" dirty="0" err="1"/>
              <a:t>business</a:t>
            </a:r>
            <a:r>
              <a:rPr lang="es-ES" b="1" dirty="0"/>
              <a:t>).</a:t>
            </a:r>
          </a:p>
          <a:p>
            <a:pPr lvl="1"/>
            <a:r>
              <a:rPr lang="es-ES" dirty="0"/>
              <a:t>Es el estadio tecnológico más avanzado que existe. La empresa que ha madurado en la etapa de comercio electrónico, necesariamente avanzará a un entorno de e-</a:t>
            </a:r>
            <a:r>
              <a:rPr lang="es-ES" dirty="0" err="1"/>
              <a:t>business</a:t>
            </a:r>
            <a:r>
              <a:rPr lang="es-ES" dirty="0"/>
              <a:t>. </a:t>
            </a:r>
          </a:p>
          <a:p>
            <a:pPr lvl="1"/>
            <a:r>
              <a:rPr lang="es-ES" sz="2200" b="1" dirty="0"/>
              <a:t>En esta etapa se logra una integración electrónica de todos los procesos de gestión empresaria que se inician en los clientes y puede llegar hasta los proveedores. </a:t>
            </a:r>
          </a:p>
          <a:p>
            <a:endParaRPr lang="es-ES" dirty="0"/>
          </a:p>
        </p:txBody>
      </p:sp>
      <p:sp>
        <p:nvSpPr>
          <p:cNvPr id="4" name="Marcador de contenido 2"/>
          <p:cNvSpPr txBox="1">
            <a:spLocks/>
          </p:cNvSpPr>
          <p:nvPr/>
        </p:nvSpPr>
        <p:spPr>
          <a:xfrm>
            <a:off x="6691086" y="4252686"/>
            <a:ext cx="4771571" cy="1409190"/>
          </a:xfrm>
          <a:prstGeom prst="rect">
            <a:avLst/>
          </a:prstGeom>
          <a:solidFill>
            <a:srgbClr val="7030A0"/>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dirty="0">
                <a:solidFill>
                  <a:schemeClr val="bg1"/>
                </a:solidFill>
              </a:rPr>
              <a:t>En esta etapa se logra una integración electrónica de todos los procesos de gestión empresarial que se inician en los clientes y puede llegar hasta los proveedores. </a:t>
            </a:r>
          </a:p>
          <a:p>
            <a:pPr algn="ctr"/>
            <a:endParaRPr lang="es-ES" dirty="0">
              <a:solidFill>
                <a:schemeClr val="bg1"/>
              </a:solidFill>
            </a:endParaRPr>
          </a:p>
        </p:txBody>
      </p:sp>
      <p:pic>
        <p:nvPicPr>
          <p:cNvPr id="8194" name="Picture 2" descr="Resultado de imagen para e busin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71447"/>
            <a:ext cx="5715000" cy="3905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252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Tipos de presencia en la web </a:t>
            </a:r>
          </a:p>
        </p:txBody>
      </p:sp>
      <p:sp>
        <p:nvSpPr>
          <p:cNvPr id="3" name="Marcador de contenido 2"/>
          <p:cNvSpPr>
            <a:spLocks noGrp="1"/>
          </p:cNvSpPr>
          <p:nvPr>
            <p:ph idx="1"/>
          </p:nvPr>
        </p:nvSpPr>
        <p:spPr>
          <a:xfrm>
            <a:off x="5209709" y="1718476"/>
            <a:ext cx="6272377" cy="3703024"/>
          </a:xfrm>
          <a:solidFill>
            <a:srgbClr val="7030A0"/>
          </a:solidFill>
        </p:spPr>
        <p:txBody>
          <a:bodyPr>
            <a:normAutofit/>
          </a:bodyPr>
          <a:lstStyle/>
          <a:p>
            <a:r>
              <a:rPr lang="es-ES" b="1" dirty="0">
                <a:solidFill>
                  <a:schemeClr val="bg1"/>
                </a:solidFill>
              </a:rPr>
              <a:t>Negocios electrónicos (e-</a:t>
            </a:r>
            <a:r>
              <a:rPr lang="es-ES" b="1" dirty="0" err="1">
                <a:solidFill>
                  <a:schemeClr val="bg1"/>
                </a:solidFill>
              </a:rPr>
              <a:t>business</a:t>
            </a:r>
            <a:r>
              <a:rPr lang="es-ES" b="1" dirty="0">
                <a:solidFill>
                  <a:schemeClr val="bg1"/>
                </a:solidFill>
              </a:rPr>
              <a:t>)</a:t>
            </a:r>
          </a:p>
          <a:p>
            <a:endParaRPr lang="es-ES" b="1" dirty="0">
              <a:solidFill>
                <a:schemeClr val="bg1"/>
              </a:solidFill>
            </a:endParaRPr>
          </a:p>
          <a:p>
            <a:pPr lvl="1"/>
            <a:r>
              <a:rPr lang="es-ES" dirty="0">
                <a:solidFill>
                  <a:schemeClr val="bg1"/>
                </a:solidFill>
              </a:rPr>
              <a:t>El Enterprise </a:t>
            </a:r>
            <a:r>
              <a:rPr lang="es-ES" dirty="0" err="1">
                <a:solidFill>
                  <a:schemeClr val="bg1"/>
                </a:solidFill>
              </a:rPr>
              <a:t>Resource</a:t>
            </a:r>
            <a:r>
              <a:rPr lang="es-ES" dirty="0">
                <a:solidFill>
                  <a:schemeClr val="bg1"/>
                </a:solidFill>
              </a:rPr>
              <a:t> </a:t>
            </a:r>
            <a:r>
              <a:rPr lang="es-ES" dirty="0" err="1">
                <a:solidFill>
                  <a:schemeClr val="bg1"/>
                </a:solidFill>
              </a:rPr>
              <a:t>Planning</a:t>
            </a:r>
            <a:r>
              <a:rPr lang="es-ES" dirty="0">
                <a:solidFill>
                  <a:schemeClr val="bg1"/>
                </a:solidFill>
              </a:rPr>
              <a:t> (ERP) está conformado por los sistemas de información gerenciales que ayudan, por medio de la digitalización e integración de todos los procesos administrativos internos, a mejorar el flujo de información entre diferentes áreas dentro y fuera de la empresa.</a:t>
            </a:r>
          </a:p>
          <a:p>
            <a:endParaRPr lang="es-ES" dirty="0">
              <a:solidFill>
                <a:schemeClr val="bg1"/>
              </a:solidFill>
            </a:endParaRPr>
          </a:p>
        </p:txBody>
      </p:sp>
      <p:pic>
        <p:nvPicPr>
          <p:cNvPr id="10242" name="Picture 2" descr="Resultado de imagen para er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8968" y="85005"/>
            <a:ext cx="3666219" cy="3913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75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9649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146157" y="665464"/>
            <a:ext cx="5748383" cy="4817018"/>
          </a:xfrm>
        </p:spPr>
        <p:txBody>
          <a:bodyPr>
            <a:normAutofit fontScale="92500"/>
          </a:bodyPr>
          <a:lstStyle/>
          <a:p>
            <a:r>
              <a:rPr lang="es-CO" b="1" dirty="0">
                <a:solidFill>
                  <a:srgbClr val="7030A0"/>
                </a:solidFill>
              </a:rPr>
              <a:t>Los e-Commerce están revolucionando los sistemas de compra tradicionales y avanza constantemente introduciendo nuevas estrategias, técnicas y modelos </a:t>
            </a:r>
            <a:r>
              <a:rPr lang="es-CO" dirty="0"/>
              <a:t>para optimizar la compra por Internet, y mejorar la experiencia de los clientes</a:t>
            </a:r>
          </a:p>
          <a:p>
            <a:endParaRPr lang="es-CO" dirty="0"/>
          </a:p>
          <a:p>
            <a:r>
              <a:rPr lang="es-CO" dirty="0"/>
              <a:t>Los métodos de pagos o la personalización de los procesos o las Social Commerce son algunas de las </a:t>
            </a:r>
            <a:r>
              <a:rPr lang="es-CO" b="1" dirty="0"/>
              <a:t>tendencias para los e-Commerce este 2019</a:t>
            </a:r>
            <a:endParaRPr lang="es-CO" dirty="0"/>
          </a:p>
          <a:p>
            <a:endParaRPr lang="es-CO" dirty="0"/>
          </a:p>
        </p:txBody>
      </p:sp>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174171" y="434704"/>
            <a:ext cx="5715000" cy="3333750"/>
          </a:xfrm>
          <a:prstGeom prst="rect">
            <a:avLst/>
          </a:prstGeom>
        </p:spPr>
      </p:pic>
    </p:spTree>
    <p:extLst>
      <p:ext uri="{BB962C8B-B14F-4D97-AF65-F5344CB8AC3E}">
        <p14:creationId xmlns:p14="http://schemas.microsoft.com/office/powerpoint/2010/main" val="3756225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O" dirty="0"/>
              <a:t>Nuevas formas de pago </a:t>
            </a:r>
          </a:p>
        </p:txBody>
      </p:sp>
      <p:sp>
        <p:nvSpPr>
          <p:cNvPr id="3" name="Marcador de contenido 2"/>
          <p:cNvSpPr>
            <a:spLocks noGrp="1"/>
          </p:cNvSpPr>
          <p:nvPr>
            <p:ph idx="1"/>
          </p:nvPr>
        </p:nvSpPr>
        <p:spPr>
          <a:xfrm>
            <a:off x="131060" y="1093517"/>
            <a:ext cx="8207297" cy="2585696"/>
          </a:xfrm>
        </p:spPr>
        <p:txBody>
          <a:bodyPr>
            <a:normAutofit fontScale="70000" lnSpcReduction="20000"/>
          </a:bodyPr>
          <a:lstStyle/>
          <a:p>
            <a:r>
              <a:rPr lang="es-CO" dirty="0"/>
              <a:t>En los métodos de pago, sumado a los mecanismos tradicionales como la tarjeta de crédito y lo novedoso del </a:t>
            </a:r>
            <a:r>
              <a:rPr lang="es-CO" dirty="0" err="1"/>
              <a:t>blockchain</a:t>
            </a:r>
            <a:r>
              <a:rPr lang="es-CO" dirty="0"/>
              <a:t>, se observa una tendencia en la financiación y las líneas de crédito (es como una tarjeta de crédito pero sin plástico) como alternativa de pago en muchas más tiendas de comercio electrónico (ej. Media </a:t>
            </a:r>
            <a:r>
              <a:rPr lang="es-CO" dirty="0" err="1"/>
              <a:t>Markt</a:t>
            </a:r>
            <a:r>
              <a:rPr lang="es-CO" dirty="0"/>
              <a:t>, Samsung, etc.). </a:t>
            </a:r>
          </a:p>
          <a:p>
            <a:r>
              <a:rPr lang="es-CO" dirty="0"/>
              <a:t>Desde </a:t>
            </a:r>
            <a:r>
              <a:rPr lang="es-CO" sz="3400" b="1" dirty="0">
                <a:solidFill>
                  <a:srgbClr val="7030A0"/>
                </a:solidFill>
              </a:rPr>
              <a:t>soluciones </a:t>
            </a:r>
            <a:r>
              <a:rPr lang="es-CO" sz="3400" b="1" dirty="0" err="1">
                <a:solidFill>
                  <a:srgbClr val="7030A0"/>
                </a:solidFill>
              </a:rPr>
              <a:t>fintech</a:t>
            </a:r>
            <a:r>
              <a:rPr lang="es-CO" sz="3400" b="1" dirty="0">
                <a:solidFill>
                  <a:srgbClr val="7030A0"/>
                </a:solidFill>
              </a:rPr>
              <a:t> </a:t>
            </a:r>
            <a:r>
              <a:rPr lang="es-CO" dirty="0"/>
              <a:t>hasta las respaldas por la banca tradicional.</a:t>
            </a:r>
          </a:p>
          <a:p>
            <a:r>
              <a:rPr lang="es-CO" dirty="0"/>
              <a:t>Las nuevas </a:t>
            </a:r>
            <a:r>
              <a:rPr lang="es-CO" sz="3400" b="1" dirty="0">
                <a:solidFill>
                  <a:srgbClr val="7030A0"/>
                </a:solidFill>
              </a:rPr>
              <a:t>formas de pago en línea</a:t>
            </a:r>
            <a:r>
              <a:rPr lang="es-CO" dirty="0"/>
              <a:t> disponibles mediante </a:t>
            </a:r>
            <a:r>
              <a:rPr lang="es-CO" dirty="0" err="1"/>
              <a:t>criptomonedas</a:t>
            </a:r>
            <a:r>
              <a:rPr lang="es-CO" dirty="0"/>
              <a:t> están llegado a las </a:t>
            </a:r>
            <a:r>
              <a:rPr lang="es-CO" dirty="0" err="1"/>
              <a:t>eCommerce</a:t>
            </a:r>
            <a:r>
              <a:rPr lang="es-CO" dirty="0"/>
              <a:t>. </a:t>
            </a:r>
          </a:p>
        </p:txBody>
      </p:sp>
      <p:pic>
        <p:nvPicPr>
          <p:cNvPr id="5" name="Imagen 4"/>
          <p:cNvPicPr>
            <a:picLocks noChangeAspect="1"/>
          </p:cNvPicPr>
          <p:nvPr/>
        </p:nvPicPr>
        <p:blipFill>
          <a:blip r:embed="rId3" cstate="email">
            <a:duotone>
              <a:prstClr val="black"/>
              <a:schemeClr val="tx2">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04799" y="3796496"/>
            <a:ext cx="4710019" cy="2403375"/>
          </a:xfrm>
          <a:prstGeom prst="rect">
            <a:avLst/>
          </a:prstGeom>
        </p:spPr>
      </p:pic>
      <p:pic>
        <p:nvPicPr>
          <p:cNvPr id="6" name="Imagen 5"/>
          <p:cNvPicPr>
            <a:picLocks noChangeAspect="1"/>
          </p:cNvPicPr>
          <p:nvPr/>
        </p:nvPicPr>
        <p:blipFill>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5133857" y="3796497"/>
            <a:ext cx="6409000" cy="2403375"/>
          </a:xfrm>
          <a:prstGeom prst="rect">
            <a:avLst/>
          </a:prstGeom>
        </p:spPr>
      </p:pic>
    </p:spTree>
    <p:extLst>
      <p:ext uri="{BB962C8B-B14F-4D97-AF65-F5344CB8AC3E}">
        <p14:creationId xmlns:p14="http://schemas.microsoft.com/office/powerpoint/2010/main" val="847443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O" dirty="0"/>
              <a:t>El e-</a:t>
            </a:r>
            <a:r>
              <a:rPr lang="es-CO" dirty="0" err="1"/>
              <a:t>commerce</a:t>
            </a:r>
            <a:r>
              <a:rPr lang="es-CO" dirty="0"/>
              <a:t> y el servicio al cliente </a:t>
            </a:r>
          </a:p>
        </p:txBody>
      </p:sp>
      <p:sp>
        <p:nvSpPr>
          <p:cNvPr id="3" name="Marcador de contenido 2"/>
          <p:cNvSpPr>
            <a:spLocks noGrp="1"/>
          </p:cNvSpPr>
          <p:nvPr>
            <p:ph idx="1"/>
          </p:nvPr>
        </p:nvSpPr>
        <p:spPr>
          <a:xfrm>
            <a:off x="6037357" y="2136777"/>
            <a:ext cx="5965371" cy="2944509"/>
          </a:xfrm>
        </p:spPr>
        <p:txBody>
          <a:bodyPr>
            <a:normAutofit/>
          </a:bodyPr>
          <a:lstStyle/>
          <a:p>
            <a:r>
              <a:rPr lang="es-CO" dirty="0"/>
              <a:t>Una de las tendencias digitales que más se repite en todas las áreas son </a:t>
            </a:r>
            <a:r>
              <a:rPr lang="es-CO" b="1" dirty="0">
                <a:solidFill>
                  <a:srgbClr val="FF00FF"/>
                </a:solidFill>
              </a:rPr>
              <a:t>los </a:t>
            </a:r>
            <a:r>
              <a:rPr lang="es-CO" b="1" dirty="0" err="1">
                <a:solidFill>
                  <a:srgbClr val="FF00FF"/>
                </a:solidFill>
              </a:rPr>
              <a:t>chatbots</a:t>
            </a:r>
            <a:r>
              <a:rPr lang="es-CO" b="1" dirty="0">
                <a:solidFill>
                  <a:srgbClr val="FF00FF"/>
                </a:solidFill>
              </a:rPr>
              <a:t> que impulsados por un mejora de la Inteligencia Artificial </a:t>
            </a:r>
            <a:r>
              <a:rPr lang="es-CO" dirty="0"/>
              <a:t>(IA) han potenciado su eficacia y son una herramienta realmente útil dentro del área de atención al cliente.</a:t>
            </a:r>
          </a:p>
          <a:p>
            <a:endParaRPr lang="es-CO" dirty="0"/>
          </a:p>
        </p:txBody>
      </p:sp>
      <p:pic>
        <p:nvPicPr>
          <p:cNvPr id="4" name="Imagen 3"/>
          <p:cNvPicPr>
            <a:picLocks noChangeAspect="1"/>
          </p:cNvPicPr>
          <p:nvPr/>
        </p:nvPicPr>
        <p:blipFill>
          <a:blip r:embed="rId2" cstate="email">
            <a:duotone>
              <a:prstClr val="black"/>
              <a:schemeClr val="tx2">
                <a:tint val="45000"/>
                <a:satMod val="400000"/>
              </a:schemeClr>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154329" y="868753"/>
            <a:ext cx="5042802" cy="3367581"/>
          </a:xfrm>
          <a:prstGeom prst="rect">
            <a:avLst/>
          </a:prstGeom>
        </p:spPr>
      </p:pic>
    </p:spTree>
    <p:extLst>
      <p:ext uri="{BB962C8B-B14F-4D97-AF65-F5344CB8AC3E}">
        <p14:creationId xmlns:p14="http://schemas.microsoft.com/office/powerpoint/2010/main" val="1227043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O" dirty="0"/>
              <a:t>El e-</a:t>
            </a:r>
            <a:r>
              <a:rPr lang="es-CO" dirty="0" err="1"/>
              <a:t>commerce</a:t>
            </a:r>
            <a:r>
              <a:rPr lang="es-CO" dirty="0"/>
              <a:t> y el servicio al cliente </a:t>
            </a:r>
          </a:p>
        </p:txBody>
      </p:sp>
      <p:sp>
        <p:nvSpPr>
          <p:cNvPr id="3" name="Marcador de contenido 2"/>
          <p:cNvSpPr>
            <a:spLocks noGrp="1"/>
          </p:cNvSpPr>
          <p:nvPr>
            <p:ph idx="1"/>
          </p:nvPr>
        </p:nvSpPr>
        <p:spPr>
          <a:xfrm>
            <a:off x="6326724" y="1407572"/>
            <a:ext cx="5965371" cy="4817018"/>
          </a:xfrm>
        </p:spPr>
        <p:txBody>
          <a:bodyPr>
            <a:normAutofit/>
          </a:bodyPr>
          <a:lstStyle/>
          <a:p>
            <a:r>
              <a:rPr lang="es-CO" b="1" dirty="0" smtClean="0">
                <a:solidFill>
                  <a:srgbClr val="FF99FF"/>
                </a:solidFill>
              </a:rPr>
              <a:t>Los </a:t>
            </a:r>
            <a:r>
              <a:rPr lang="es-CO" b="1" dirty="0">
                <a:solidFill>
                  <a:srgbClr val="FF99FF"/>
                </a:solidFill>
              </a:rPr>
              <a:t>consumidores demandan cada vez una atención más directa y personalizada. </a:t>
            </a:r>
            <a:endParaRPr lang="es-CO" b="1" dirty="0" smtClean="0">
              <a:solidFill>
                <a:srgbClr val="FF99FF"/>
              </a:solidFill>
            </a:endParaRPr>
          </a:p>
          <a:p>
            <a:r>
              <a:rPr lang="es-CO" dirty="0" smtClean="0"/>
              <a:t>La </a:t>
            </a:r>
            <a:r>
              <a:rPr lang="es-CO" dirty="0"/>
              <a:t>introducción de la figura de los </a:t>
            </a:r>
            <a:r>
              <a:rPr lang="es-CO" dirty="0" err="1"/>
              <a:t>chatbots</a:t>
            </a:r>
            <a:r>
              <a:rPr lang="es-CO" dirty="0"/>
              <a:t> en el sector e-</a:t>
            </a:r>
            <a:r>
              <a:rPr lang="es-CO" dirty="0" err="1"/>
              <a:t>commerce</a:t>
            </a:r>
            <a:r>
              <a:rPr lang="es-CO" dirty="0"/>
              <a:t> permite optimizar el tiempo de los compradores tanto a la hora de elegir sus productos como a la hora de recibir una atención mucho más personalizada. </a:t>
            </a:r>
          </a:p>
          <a:p>
            <a:endParaRPr lang="es-CO" dirty="0"/>
          </a:p>
        </p:txBody>
      </p:sp>
      <p:pic>
        <p:nvPicPr>
          <p:cNvPr id="4" name="Imagen 3"/>
          <p:cNvPicPr>
            <a:picLocks noChangeAspect="1"/>
          </p:cNvPicPr>
          <p:nvPr/>
        </p:nvPicPr>
        <p:blipFill>
          <a:blip r:embed="rId2" cstate="email">
            <a:duotone>
              <a:prstClr val="black"/>
              <a:schemeClr val="tx2">
                <a:tint val="45000"/>
                <a:satMod val="400000"/>
              </a:schemeClr>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154329" y="868753"/>
            <a:ext cx="5042802" cy="3367581"/>
          </a:xfrm>
          <a:prstGeom prst="rect">
            <a:avLst/>
          </a:prstGeom>
        </p:spPr>
      </p:pic>
    </p:spTree>
    <p:extLst>
      <p:ext uri="{BB962C8B-B14F-4D97-AF65-F5344CB8AC3E}">
        <p14:creationId xmlns:p14="http://schemas.microsoft.com/office/powerpoint/2010/main" val="3671303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El social </a:t>
            </a:r>
            <a:r>
              <a:rPr lang="es-CO" dirty="0" err="1"/>
              <a:t>commerce</a:t>
            </a:r>
            <a:r>
              <a:rPr lang="es-CO" dirty="0"/>
              <a:t> </a:t>
            </a:r>
          </a:p>
        </p:txBody>
      </p:sp>
      <p:sp>
        <p:nvSpPr>
          <p:cNvPr id="3" name="Marcador de contenido 2"/>
          <p:cNvSpPr>
            <a:spLocks noGrp="1"/>
          </p:cNvSpPr>
          <p:nvPr>
            <p:ph idx="1"/>
          </p:nvPr>
        </p:nvSpPr>
        <p:spPr>
          <a:xfrm>
            <a:off x="284286" y="1243324"/>
            <a:ext cx="8207297" cy="4817018"/>
          </a:xfrm>
        </p:spPr>
        <p:txBody>
          <a:bodyPr/>
          <a:lstStyle/>
          <a:p>
            <a:r>
              <a:rPr lang="es-CO" dirty="0"/>
              <a:t>El Social Commerce, </a:t>
            </a:r>
            <a:r>
              <a:rPr lang="es-CO" b="1" dirty="0">
                <a:solidFill>
                  <a:srgbClr val="FF00FF"/>
                </a:solidFill>
              </a:rPr>
              <a:t>las comunidades y perfiles sociales a la hora de vender son muy importantes</a:t>
            </a:r>
            <a:r>
              <a:rPr lang="es-CO" dirty="0"/>
              <a:t>. </a:t>
            </a:r>
          </a:p>
        </p:txBody>
      </p:sp>
      <p:pic>
        <p:nvPicPr>
          <p:cNvPr id="4" name="Imagen 3"/>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3901637" y="2128461"/>
            <a:ext cx="7917403" cy="3758261"/>
          </a:xfrm>
          <a:prstGeom prst="rect">
            <a:avLst/>
          </a:prstGeom>
        </p:spPr>
      </p:pic>
    </p:spTree>
    <p:extLst>
      <p:ext uri="{BB962C8B-B14F-4D97-AF65-F5344CB8AC3E}">
        <p14:creationId xmlns:p14="http://schemas.microsoft.com/office/powerpoint/2010/main" val="3297223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O" dirty="0"/>
              <a:t>Experiencia en la compra </a:t>
            </a:r>
          </a:p>
        </p:txBody>
      </p:sp>
      <p:sp>
        <p:nvSpPr>
          <p:cNvPr id="3" name="Marcador de contenido 2"/>
          <p:cNvSpPr>
            <a:spLocks noGrp="1"/>
          </p:cNvSpPr>
          <p:nvPr>
            <p:ph idx="1"/>
          </p:nvPr>
        </p:nvSpPr>
        <p:spPr>
          <a:xfrm>
            <a:off x="177359" y="1407570"/>
            <a:ext cx="5517386" cy="4817018"/>
          </a:xfrm>
        </p:spPr>
        <p:txBody>
          <a:bodyPr>
            <a:normAutofit/>
          </a:bodyPr>
          <a:lstStyle/>
          <a:p>
            <a:r>
              <a:rPr lang="es-CO" dirty="0"/>
              <a:t> La instantaneidad es una necesidad en un mundo dominado por los micro momentos, en el que los usuarios piden </a:t>
            </a:r>
            <a:r>
              <a:rPr lang="es-CO" b="1" dirty="0">
                <a:solidFill>
                  <a:srgbClr val="FF00FF"/>
                </a:solidFill>
              </a:rPr>
              <a:t>rapidez y buena experiencia de navegación</a:t>
            </a:r>
            <a:r>
              <a:rPr lang="es-CO" dirty="0"/>
              <a:t>. </a:t>
            </a:r>
            <a:endParaRPr lang="es-CO" dirty="0" smtClean="0"/>
          </a:p>
          <a:p>
            <a:endParaRPr lang="es-CO" dirty="0"/>
          </a:p>
          <a:p>
            <a:r>
              <a:rPr lang="es-CO" dirty="0"/>
              <a:t>Esto se refleja en el consumidor en la búsqueda de una </a:t>
            </a:r>
            <a:r>
              <a:rPr lang="es-CO" b="1" dirty="0">
                <a:solidFill>
                  <a:srgbClr val="FF00FF"/>
                </a:solidFill>
              </a:rPr>
              <a:t>experiencia de compra instantánea, sin fricciones</a:t>
            </a:r>
            <a:r>
              <a:rPr lang="es-CO" b="1" dirty="0" smtClean="0">
                <a:solidFill>
                  <a:srgbClr val="FF00FF"/>
                </a:solidFill>
              </a:rPr>
              <a:t>.</a:t>
            </a:r>
            <a:endParaRPr lang="es-CO" b="1" dirty="0">
              <a:solidFill>
                <a:srgbClr val="FF00FF"/>
              </a:solidFill>
            </a:endParaRPr>
          </a:p>
        </p:txBody>
      </p:sp>
      <p:pic>
        <p:nvPicPr>
          <p:cNvPr id="4" name="Imagen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3369" y="2042450"/>
            <a:ext cx="2389336" cy="1881367"/>
          </a:xfrm>
          <a:prstGeom prst="rect">
            <a:avLst/>
          </a:prstGeom>
        </p:spPr>
      </p:pic>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53369" y="4097438"/>
            <a:ext cx="4968526" cy="2127150"/>
          </a:xfrm>
          <a:prstGeom prst="rect">
            <a:avLst/>
          </a:prstGeom>
        </p:spPr>
      </p:pic>
    </p:spTree>
    <p:extLst>
      <p:ext uri="{BB962C8B-B14F-4D97-AF65-F5344CB8AC3E}">
        <p14:creationId xmlns:p14="http://schemas.microsoft.com/office/powerpoint/2010/main" val="354178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Objetivos </a:t>
            </a:r>
          </a:p>
        </p:txBody>
      </p:sp>
      <p:sp>
        <p:nvSpPr>
          <p:cNvPr id="3" name="Marcador de contenido 2"/>
          <p:cNvSpPr>
            <a:spLocks noGrp="1"/>
          </p:cNvSpPr>
          <p:nvPr>
            <p:ph idx="1"/>
          </p:nvPr>
        </p:nvSpPr>
        <p:spPr>
          <a:xfrm>
            <a:off x="5081286" y="1407572"/>
            <a:ext cx="6516547" cy="4817018"/>
          </a:xfrm>
        </p:spPr>
        <p:txBody>
          <a:bodyPr>
            <a:normAutofit lnSpcReduction="10000"/>
          </a:bodyPr>
          <a:lstStyle/>
          <a:p>
            <a:r>
              <a:rPr lang="es-CO" dirty="0"/>
              <a:t>Conocer las tendencias del comercio electrónico </a:t>
            </a:r>
          </a:p>
          <a:p>
            <a:r>
              <a:rPr lang="es-CO" dirty="0"/>
              <a:t>Conocer los conceptos de comercio electrónico y su aplicación </a:t>
            </a:r>
          </a:p>
          <a:p>
            <a:r>
              <a:rPr lang="es-CO" dirty="0"/>
              <a:t>Conocer las diferentes formas de hacer negocios a través de las diferentes alternativas de comercio electrónico</a:t>
            </a:r>
          </a:p>
          <a:p>
            <a:r>
              <a:rPr lang="es-CO" dirty="0"/>
              <a:t>Conocer el proceso para el desarrollo de un negocio de comercio electrónico </a:t>
            </a:r>
          </a:p>
          <a:p>
            <a:r>
              <a:rPr lang="es-CO" dirty="0"/>
              <a:t>Conocer las diferentes herramientas disponibles para la estructuración de un negocio de comercio electrónico. </a:t>
            </a:r>
          </a:p>
        </p:txBody>
      </p:sp>
      <p:pic>
        <p:nvPicPr>
          <p:cNvPr id="4" name="Imagen 3"/>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266218" y="755633"/>
            <a:ext cx="4729840" cy="3310888"/>
          </a:xfrm>
          <a:prstGeom prst="rect">
            <a:avLst/>
          </a:prstGeom>
        </p:spPr>
      </p:pic>
    </p:spTree>
    <p:extLst>
      <p:ext uri="{BB962C8B-B14F-4D97-AF65-F5344CB8AC3E}">
        <p14:creationId xmlns:p14="http://schemas.microsoft.com/office/powerpoint/2010/main" val="2174875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O" dirty="0"/>
              <a:t>Experiencia en la compra </a:t>
            </a:r>
          </a:p>
        </p:txBody>
      </p:sp>
      <p:sp>
        <p:nvSpPr>
          <p:cNvPr id="3" name="Marcador de contenido 2"/>
          <p:cNvSpPr>
            <a:spLocks noGrp="1"/>
          </p:cNvSpPr>
          <p:nvPr>
            <p:ph idx="1"/>
          </p:nvPr>
        </p:nvSpPr>
        <p:spPr>
          <a:xfrm>
            <a:off x="177359" y="1407570"/>
            <a:ext cx="5517386" cy="4817018"/>
          </a:xfrm>
        </p:spPr>
        <p:txBody>
          <a:bodyPr>
            <a:normAutofit lnSpcReduction="10000"/>
          </a:bodyPr>
          <a:lstStyle/>
          <a:p>
            <a:r>
              <a:rPr lang="es-CO" dirty="0" smtClean="0"/>
              <a:t>El </a:t>
            </a:r>
            <a:r>
              <a:rPr lang="es-CO" dirty="0"/>
              <a:t>consumidor online espera un servicio cada vez más </a:t>
            </a:r>
            <a:r>
              <a:rPr lang="es-CO" b="1" dirty="0">
                <a:solidFill>
                  <a:srgbClr val="FF00FF"/>
                </a:solidFill>
              </a:rPr>
              <a:t>eficaz y tendente a la sencillez</a:t>
            </a:r>
            <a:r>
              <a:rPr lang="es-CO" dirty="0"/>
              <a:t>, además de que las ofertas se le presenten en el momento adecuado y en el medio correcto. </a:t>
            </a:r>
          </a:p>
          <a:p>
            <a:r>
              <a:rPr lang="es-CO" dirty="0"/>
              <a:t>Una experiencia de cliente poderosa debe estar basada en </a:t>
            </a:r>
            <a:r>
              <a:rPr lang="es-CO" b="1" dirty="0">
                <a:solidFill>
                  <a:srgbClr val="FF00FF"/>
                </a:solidFill>
              </a:rPr>
              <a:t>contenido visual inspirador y atractivo</a:t>
            </a:r>
            <a:r>
              <a:rPr lang="es-CO" dirty="0"/>
              <a:t>, que incite no sólo a convertir, sino que genere un vínculo con el vendedor. </a:t>
            </a:r>
          </a:p>
        </p:txBody>
      </p:sp>
      <p:pic>
        <p:nvPicPr>
          <p:cNvPr id="6" name="Imagen 5"/>
          <p:cNvPicPr>
            <a:picLocks noChangeAspect="1"/>
          </p:cNvPicPr>
          <p:nvPr/>
        </p:nvPicPr>
        <p:blipFill>
          <a:blip r:embed="rId2"/>
          <a:stretch>
            <a:fillRect/>
          </a:stretch>
        </p:blipFill>
        <p:spPr>
          <a:xfrm>
            <a:off x="5694745" y="1649074"/>
            <a:ext cx="5968181" cy="3357102"/>
          </a:xfrm>
          <a:prstGeom prst="rect">
            <a:avLst/>
          </a:prstGeom>
        </p:spPr>
      </p:pic>
    </p:spTree>
    <p:extLst>
      <p:ext uri="{BB962C8B-B14F-4D97-AF65-F5344CB8AC3E}">
        <p14:creationId xmlns:p14="http://schemas.microsoft.com/office/powerpoint/2010/main" val="4245645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10200" y="1296897"/>
            <a:ext cx="4292600" cy="779463"/>
          </a:xfrm>
        </p:spPr>
        <p:txBody>
          <a:bodyPr>
            <a:normAutofit/>
          </a:bodyPr>
          <a:lstStyle/>
          <a:p>
            <a:r>
              <a:rPr lang="es-CO" dirty="0"/>
              <a:t>La IA y el e-</a:t>
            </a:r>
            <a:r>
              <a:rPr lang="es-CO" dirty="0" err="1"/>
              <a:t>commerce</a:t>
            </a:r>
            <a:r>
              <a:rPr lang="es-CO" dirty="0"/>
              <a:t> </a:t>
            </a:r>
          </a:p>
        </p:txBody>
      </p:sp>
      <p:sp>
        <p:nvSpPr>
          <p:cNvPr id="3" name="Marcador de contenido 2"/>
          <p:cNvSpPr>
            <a:spLocks noGrp="1"/>
          </p:cNvSpPr>
          <p:nvPr>
            <p:ph idx="1"/>
          </p:nvPr>
        </p:nvSpPr>
        <p:spPr>
          <a:xfrm>
            <a:off x="3175000" y="4483100"/>
            <a:ext cx="8674100" cy="2032000"/>
          </a:xfrm>
        </p:spPr>
        <p:txBody>
          <a:bodyPr>
            <a:normAutofit lnSpcReduction="10000"/>
          </a:bodyPr>
          <a:lstStyle/>
          <a:p>
            <a:r>
              <a:rPr lang="es-CO" sz="2400" dirty="0"/>
              <a:t>Gracias a la AI, los e-</a:t>
            </a:r>
            <a:r>
              <a:rPr lang="es-CO" sz="2400" dirty="0" err="1"/>
              <a:t>commerce</a:t>
            </a:r>
            <a:r>
              <a:rPr lang="es-CO" sz="2400" dirty="0"/>
              <a:t> son capaces de </a:t>
            </a:r>
            <a:r>
              <a:rPr lang="es-CO" sz="2400" b="1" dirty="0">
                <a:solidFill>
                  <a:srgbClr val="FF00FF"/>
                </a:solidFill>
              </a:rPr>
              <a:t>absorber grandes cantidades de información sobre sus clientes</a:t>
            </a:r>
            <a:r>
              <a:rPr lang="es-CO" sz="2400" dirty="0"/>
              <a:t>, de manera que pueden orientar mejor sus ofertas y comunicaciones comerciales. </a:t>
            </a:r>
            <a:endParaRPr lang="es-CO" sz="2400" dirty="0" smtClean="0"/>
          </a:p>
          <a:p>
            <a:r>
              <a:rPr lang="es-CO" sz="2400" dirty="0" smtClean="0"/>
              <a:t>Por </a:t>
            </a:r>
            <a:r>
              <a:rPr lang="es-CO" sz="2400" dirty="0"/>
              <a:t>ejemplo, las </a:t>
            </a:r>
            <a:r>
              <a:rPr lang="es-CO" sz="2400" b="1" dirty="0">
                <a:solidFill>
                  <a:srgbClr val="FF00FF"/>
                </a:solidFill>
              </a:rPr>
              <a:t>recomendaciones personalizadas en tiempo real </a:t>
            </a:r>
            <a:r>
              <a:rPr lang="es-CO" sz="2400" dirty="0"/>
              <a:t>dan respuestas oportunas e inmediatas a </a:t>
            </a:r>
            <a:r>
              <a:rPr lang="es-CO" sz="2400" b="1" dirty="0">
                <a:solidFill>
                  <a:schemeClr val="accent4">
                    <a:lumMod val="40000"/>
                    <a:lumOff val="60000"/>
                  </a:schemeClr>
                </a:solidFill>
              </a:rPr>
              <a:t>un consumidor que no quiere perder ni un segundo cuando compra por Internet.</a:t>
            </a:r>
            <a:r>
              <a:rPr lang="es-CO" sz="2400" dirty="0">
                <a:solidFill>
                  <a:schemeClr val="accent4">
                    <a:lumMod val="40000"/>
                    <a:lumOff val="60000"/>
                  </a:schemeClr>
                </a:solidFill>
              </a:rPr>
              <a:t> </a:t>
            </a:r>
          </a:p>
        </p:txBody>
      </p:sp>
      <p:pic>
        <p:nvPicPr>
          <p:cNvPr id="4" name="Imagen 3"/>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196771" y="543135"/>
            <a:ext cx="4908630" cy="3066450"/>
          </a:xfrm>
          <a:prstGeom prst="rect">
            <a:avLst/>
          </a:prstGeom>
        </p:spPr>
      </p:pic>
      <p:pic>
        <p:nvPicPr>
          <p:cNvPr id="5" name="Imagen 4"/>
          <p:cNvPicPr>
            <a:picLocks noChangeAspect="1"/>
          </p:cNvPicPr>
          <p:nvPr/>
        </p:nvPicPr>
        <p:blipFill rotWithShape="1">
          <a:blip r:embed="rId4"/>
          <a:srcRect l="15432" r="45802"/>
          <a:stretch/>
        </p:blipFill>
        <p:spPr>
          <a:xfrm>
            <a:off x="9588500" y="152400"/>
            <a:ext cx="2603500" cy="4197522"/>
          </a:xfrm>
          <a:prstGeom prst="rect">
            <a:avLst/>
          </a:prstGeom>
        </p:spPr>
      </p:pic>
    </p:spTree>
    <p:extLst>
      <p:ext uri="{BB962C8B-B14F-4D97-AF65-F5344CB8AC3E}">
        <p14:creationId xmlns:p14="http://schemas.microsoft.com/office/powerpoint/2010/main" val="2501577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7991" y="962940"/>
            <a:ext cx="6418257" cy="3342842"/>
          </a:xfrm>
          <a:prstGeom prst="rect">
            <a:avLst/>
          </a:prstGeom>
        </p:spPr>
      </p:pic>
      <p:sp>
        <p:nvSpPr>
          <p:cNvPr id="2" name="Título 1"/>
          <p:cNvSpPr>
            <a:spLocks noGrp="1"/>
          </p:cNvSpPr>
          <p:nvPr>
            <p:ph type="title"/>
          </p:nvPr>
        </p:nvSpPr>
        <p:spPr/>
        <p:txBody>
          <a:bodyPr/>
          <a:lstStyle/>
          <a:p>
            <a:r>
              <a:rPr lang="es-CO" dirty="0"/>
              <a:t>El visual </a:t>
            </a:r>
            <a:r>
              <a:rPr lang="es-CO" dirty="0" err="1"/>
              <a:t>commerce</a:t>
            </a:r>
            <a:r>
              <a:rPr lang="es-CO" dirty="0"/>
              <a:t>.</a:t>
            </a:r>
          </a:p>
        </p:txBody>
      </p:sp>
      <p:sp>
        <p:nvSpPr>
          <p:cNvPr id="3" name="Marcador de contenido 2"/>
          <p:cNvSpPr>
            <a:spLocks noGrp="1"/>
          </p:cNvSpPr>
          <p:nvPr>
            <p:ph idx="1"/>
          </p:nvPr>
        </p:nvSpPr>
        <p:spPr>
          <a:xfrm>
            <a:off x="6674666" y="1162302"/>
            <a:ext cx="4824988" cy="5099602"/>
          </a:xfrm>
        </p:spPr>
        <p:txBody>
          <a:bodyPr>
            <a:noAutofit/>
          </a:bodyPr>
          <a:lstStyle/>
          <a:p>
            <a:r>
              <a:rPr lang="es-CO" sz="2000" b="1" dirty="0">
                <a:solidFill>
                  <a:srgbClr val="FF00FF"/>
                </a:solidFill>
              </a:rPr>
              <a:t>De un solo vistazo a una imagen somos capaces de procesar la información hasta 60 mil veces más rápido </a:t>
            </a:r>
            <a:r>
              <a:rPr lang="es-CO" sz="2000" dirty="0"/>
              <a:t>que si nos enfrentáramos a un texto escrito. </a:t>
            </a:r>
          </a:p>
          <a:p>
            <a:r>
              <a:rPr lang="es-CO" sz="2000" b="1" dirty="0">
                <a:solidFill>
                  <a:srgbClr val="FF00FF"/>
                </a:solidFill>
              </a:rPr>
              <a:t>Eso no es todo, el contenido visual también se retiene mejor: recordamos el 80% de lo que vemos</a:t>
            </a:r>
            <a:r>
              <a:rPr lang="es-CO" sz="2000" dirty="0"/>
              <a:t>. Se ha demostrado, además, que las imágenes atractivas obtienen un 94% más de visitas. </a:t>
            </a:r>
          </a:p>
          <a:p>
            <a:r>
              <a:rPr lang="es-CO" sz="2000" dirty="0"/>
              <a:t>El poder del vídeo es insuperable. Un vídeo presentando un producto puede suponer un aumento de las ventas del 40% y los usuarios que ven vídeos tienen un 1,8 veces más probabilidades de comprar.</a:t>
            </a:r>
          </a:p>
        </p:txBody>
      </p:sp>
    </p:spTree>
    <p:extLst>
      <p:ext uri="{BB962C8B-B14F-4D97-AF65-F5344CB8AC3E}">
        <p14:creationId xmlns:p14="http://schemas.microsoft.com/office/powerpoint/2010/main" val="1695468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Los </a:t>
            </a:r>
            <a:r>
              <a:rPr lang="es-CO" dirty="0" err="1"/>
              <a:t>influenciadores</a:t>
            </a:r>
            <a:endParaRPr lang="es-CO" dirty="0"/>
          </a:p>
        </p:txBody>
      </p:sp>
      <p:sp>
        <p:nvSpPr>
          <p:cNvPr id="3" name="Marcador de contenido 2"/>
          <p:cNvSpPr>
            <a:spLocks noGrp="1"/>
          </p:cNvSpPr>
          <p:nvPr>
            <p:ph idx="1"/>
          </p:nvPr>
        </p:nvSpPr>
        <p:spPr>
          <a:xfrm>
            <a:off x="304799" y="1395996"/>
            <a:ext cx="4151454" cy="4817018"/>
          </a:xfrm>
          <a:solidFill>
            <a:srgbClr val="7030A0"/>
          </a:solidFill>
        </p:spPr>
        <p:txBody>
          <a:bodyPr>
            <a:normAutofit fontScale="92500" lnSpcReduction="10000"/>
          </a:bodyPr>
          <a:lstStyle/>
          <a:p>
            <a:r>
              <a:rPr lang="es-CO" dirty="0">
                <a:solidFill>
                  <a:schemeClr val="bg1"/>
                </a:solidFill>
              </a:rPr>
              <a:t>Si las recomendaciones y los contenidos generados por los usuarios tienen un gran peso en la toma de decisión de compra, si está </a:t>
            </a:r>
            <a:r>
              <a:rPr lang="es-CO" b="1" dirty="0">
                <a:solidFill>
                  <a:srgbClr val="FF99FF"/>
                </a:solidFill>
              </a:rPr>
              <a:t>promovido o generado por </a:t>
            </a:r>
            <a:r>
              <a:rPr lang="es-CO" b="1" i="1" dirty="0" err="1">
                <a:solidFill>
                  <a:srgbClr val="FF99FF"/>
                </a:solidFill>
              </a:rPr>
              <a:t>influencers</a:t>
            </a:r>
            <a:r>
              <a:rPr lang="es-CO" b="1" dirty="0">
                <a:solidFill>
                  <a:srgbClr val="FF99FF"/>
                </a:solidFill>
              </a:rPr>
              <a:t>, el impacto en las ventas es mucho mayor.</a:t>
            </a:r>
            <a:r>
              <a:rPr lang="es-CO" dirty="0">
                <a:solidFill>
                  <a:srgbClr val="FF99FF"/>
                </a:solidFill>
              </a:rPr>
              <a:t> </a:t>
            </a:r>
          </a:p>
          <a:p>
            <a:r>
              <a:rPr lang="es-CO" dirty="0">
                <a:solidFill>
                  <a:schemeClr val="bg1"/>
                </a:solidFill>
              </a:rPr>
              <a:t>Los líderes de opinión ganan peso y se mantienen como una de las más importantes tendencias </a:t>
            </a:r>
          </a:p>
        </p:txBody>
      </p:sp>
      <p:pic>
        <p:nvPicPr>
          <p:cNvPr id="4" name="Imagen 3"/>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4631563" y="2824223"/>
            <a:ext cx="5202425" cy="3110998"/>
          </a:xfrm>
          <a:prstGeom prst="rect">
            <a:avLst/>
          </a:prstGeom>
        </p:spPr>
      </p:pic>
    </p:spTree>
    <p:extLst>
      <p:ext uri="{BB962C8B-B14F-4D97-AF65-F5344CB8AC3E}">
        <p14:creationId xmlns:p14="http://schemas.microsoft.com/office/powerpoint/2010/main" val="3572612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Social Commerce </a:t>
            </a:r>
          </a:p>
        </p:txBody>
      </p:sp>
      <p:sp>
        <p:nvSpPr>
          <p:cNvPr id="3" name="Marcador de contenido 2"/>
          <p:cNvSpPr>
            <a:spLocks noGrp="1"/>
          </p:cNvSpPr>
          <p:nvPr>
            <p:ph idx="1"/>
          </p:nvPr>
        </p:nvSpPr>
        <p:spPr>
          <a:xfrm>
            <a:off x="6972300" y="1407572"/>
            <a:ext cx="5319795" cy="4817018"/>
          </a:xfrm>
        </p:spPr>
        <p:txBody>
          <a:bodyPr/>
          <a:lstStyle/>
          <a:p>
            <a:r>
              <a:rPr lang="es-CO" dirty="0"/>
              <a:t>las redes sociales están entre las tres principales fuentes de tráfico de la mayoría de los comercios online.</a:t>
            </a:r>
          </a:p>
          <a:p>
            <a:r>
              <a:rPr lang="es-CO" b="1" dirty="0">
                <a:solidFill>
                  <a:schemeClr val="accent4">
                    <a:lumMod val="60000"/>
                    <a:lumOff val="40000"/>
                  </a:schemeClr>
                </a:solidFill>
              </a:rPr>
              <a:t>El </a:t>
            </a:r>
            <a:r>
              <a:rPr lang="es-CO" b="1" i="1" dirty="0">
                <a:solidFill>
                  <a:schemeClr val="accent4">
                    <a:lumMod val="60000"/>
                    <a:lumOff val="40000"/>
                  </a:schemeClr>
                </a:solidFill>
              </a:rPr>
              <a:t>social </a:t>
            </a:r>
            <a:r>
              <a:rPr lang="es-CO" b="1" i="1" dirty="0" err="1">
                <a:solidFill>
                  <a:schemeClr val="accent4">
                    <a:lumMod val="60000"/>
                    <a:lumOff val="40000"/>
                  </a:schemeClr>
                </a:solidFill>
              </a:rPr>
              <a:t>commerce</a:t>
            </a:r>
            <a:r>
              <a:rPr lang="es-CO" dirty="0"/>
              <a:t> tiene la ventaja de realizarse en el seno de una comunidad digital, convirtiendo al usuario en partícipe del proceso de venta y a sus contactos en prescriptores de primer orden.</a:t>
            </a:r>
          </a:p>
        </p:txBody>
      </p:sp>
      <p:pic>
        <p:nvPicPr>
          <p:cNvPr id="4" name="Imagen 3"/>
          <p:cNvPicPr>
            <a:picLocks noChangeAspect="1"/>
          </p:cNvPicPr>
          <p:nvPr/>
        </p:nvPicPr>
        <p:blipFill>
          <a:blip r:embed="rId2"/>
          <a:stretch>
            <a:fillRect/>
          </a:stretch>
        </p:blipFill>
        <p:spPr>
          <a:xfrm>
            <a:off x="473075" y="1725072"/>
            <a:ext cx="5962650" cy="3467100"/>
          </a:xfrm>
          <a:prstGeom prst="rect">
            <a:avLst/>
          </a:prstGeom>
        </p:spPr>
      </p:pic>
    </p:spTree>
    <p:extLst>
      <p:ext uri="{BB962C8B-B14F-4D97-AF65-F5344CB8AC3E}">
        <p14:creationId xmlns:p14="http://schemas.microsoft.com/office/powerpoint/2010/main" val="2071448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91632" y="1093517"/>
            <a:ext cx="6978435" cy="3663678"/>
          </a:xfrm>
          <a:prstGeom prst="rect">
            <a:avLst/>
          </a:prstGeom>
        </p:spPr>
      </p:pic>
      <p:sp>
        <p:nvSpPr>
          <p:cNvPr id="2" name="Título 1"/>
          <p:cNvSpPr>
            <a:spLocks noGrp="1"/>
          </p:cNvSpPr>
          <p:nvPr>
            <p:ph type="title"/>
          </p:nvPr>
        </p:nvSpPr>
        <p:spPr/>
        <p:txBody>
          <a:bodyPr/>
          <a:lstStyle/>
          <a:p>
            <a:r>
              <a:rPr lang="es-CO" dirty="0"/>
              <a:t>Mobile </a:t>
            </a:r>
            <a:r>
              <a:rPr lang="es-CO" dirty="0" err="1"/>
              <a:t>commerce</a:t>
            </a:r>
            <a:endParaRPr lang="es-CO" dirty="0"/>
          </a:p>
        </p:txBody>
      </p:sp>
      <p:sp>
        <p:nvSpPr>
          <p:cNvPr id="3" name="Marcador de contenido 2"/>
          <p:cNvSpPr>
            <a:spLocks noGrp="1"/>
          </p:cNvSpPr>
          <p:nvPr>
            <p:ph idx="1"/>
          </p:nvPr>
        </p:nvSpPr>
        <p:spPr>
          <a:xfrm>
            <a:off x="4178300" y="1447800"/>
            <a:ext cx="5588000" cy="5057172"/>
          </a:xfrm>
          <a:solidFill>
            <a:srgbClr val="7030A0">
              <a:alpha val="85000"/>
            </a:srgbClr>
          </a:solidFill>
        </p:spPr>
        <p:txBody>
          <a:bodyPr>
            <a:noAutofit/>
          </a:bodyPr>
          <a:lstStyle/>
          <a:p>
            <a:pPr marL="0" indent="0">
              <a:buNone/>
            </a:pPr>
            <a:r>
              <a:rPr lang="es-CO" sz="2400" b="1" dirty="0">
                <a:solidFill>
                  <a:schemeClr val="accent4">
                    <a:lumMod val="40000"/>
                    <a:lumOff val="60000"/>
                  </a:schemeClr>
                </a:solidFill>
              </a:rPr>
              <a:t>El móvil es ya el primer dispositivo de acceso a Internet</a:t>
            </a:r>
            <a:r>
              <a:rPr lang="es-CO" sz="2400" dirty="0">
                <a:solidFill>
                  <a:schemeClr val="bg1"/>
                </a:solidFill>
              </a:rPr>
              <a:t>, por lo que no hay opción: las tiendas online deben tener su </a:t>
            </a:r>
            <a:r>
              <a:rPr lang="es-CO" sz="2400" i="1" dirty="0" err="1">
                <a:solidFill>
                  <a:schemeClr val="bg1"/>
                </a:solidFill>
              </a:rPr>
              <a:t>site</a:t>
            </a:r>
            <a:r>
              <a:rPr lang="es-CO" sz="2400" dirty="0">
                <a:solidFill>
                  <a:schemeClr val="bg1"/>
                </a:solidFill>
              </a:rPr>
              <a:t> adaptado a un dispositivo que requiere de mayor simplificación y facilidades de navegación. </a:t>
            </a:r>
          </a:p>
          <a:p>
            <a:pPr marL="0" indent="0">
              <a:buNone/>
            </a:pPr>
            <a:r>
              <a:rPr lang="es-CO" sz="2400" b="1" dirty="0">
                <a:solidFill>
                  <a:srgbClr val="FF99FF"/>
                </a:solidFill>
              </a:rPr>
              <a:t>Las estrategias de marketing deben ser ideadas, en origen, para su adecuación a un canal que invita a la navegación en micro momentos, pantalla reducida y donde la paciencia del usuario es mucho más fina en cuanto a los tiempos de carga.</a:t>
            </a:r>
          </a:p>
          <a:p>
            <a:pPr marL="0" indent="0">
              <a:buNone/>
            </a:pPr>
            <a:r>
              <a:rPr lang="es-CO" sz="2400" dirty="0">
                <a:solidFill>
                  <a:schemeClr val="bg1"/>
                </a:solidFill>
              </a:rPr>
              <a:t>Se dispone de mucho menos tiempo para impactar y persuadir al consumidor</a:t>
            </a:r>
          </a:p>
        </p:txBody>
      </p:sp>
    </p:spTree>
    <p:extLst>
      <p:ext uri="{BB962C8B-B14F-4D97-AF65-F5344CB8AC3E}">
        <p14:creationId xmlns:p14="http://schemas.microsoft.com/office/powerpoint/2010/main" val="2294295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30471" y="290241"/>
            <a:ext cx="5965371" cy="779463"/>
          </a:xfrm>
        </p:spPr>
        <p:txBody>
          <a:bodyPr>
            <a:normAutofit/>
          </a:bodyPr>
          <a:lstStyle/>
          <a:p>
            <a:r>
              <a:rPr lang="es-CO" dirty="0"/>
              <a:t>Estrategias </a:t>
            </a:r>
            <a:r>
              <a:rPr lang="es-CO" dirty="0" err="1"/>
              <a:t>omnichannel</a:t>
            </a:r>
            <a:endParaRPr lang="es-CO" dirty="0"/>
          </a:p>
        </p:txBody>
      </p:sp>
      <p:sp>
        <p:nvSpPr>
          <p:cNvPr id="3" name="Marcador de contenido 2"/>
          <p:cNvSpPr>
            <a:spLocks noGrp="1"/>
          </p:cNvSpPr>
          <p:nvPr>
            <p:ph idx="1"/>
          </p:nvPr>
        </p:nvSpPr>
        <p:spPr>
          <a:xfrm>
            <a:off x="6019800" y="1359945"/>
            <a:ext cx="5978912" cy="4817018"/>
          </a:xfrm>
        </p:spPr>
        <p:txBody>
          <a:bodyPr>
            <a:normAutofit lnSpcReduction="10000"/>
          </a:bodyPr>
          <a:lstStyle/>
          <a:p>
            <a:pPr fontAlgn="base"/>
            <a:r>
              <a:rPr lang="es-CO" b="1" dirty="0"/>
              <a:t>¿Qué es </a:t>
            </a:r>
            <a:r>
              <a:rPr lang="es-CO" b="1" dirty="0" err="1"/>
              <a:t>Omnichanel</a:t>
            </a:r>
            <a:r>
              <a:rPr lang="es-CO" b="1" dirty="0"/>
              <a:t>?</a:t>
            </a:r>
          </a:p>
          <a:p>
            <a:pPr lvl="1" fontAlgn="base"/>
            <a:r>
              <a:rPr lang="es-CO" dirty="0"/>
              <a:t>El concepto de </a:t>
            </a:r>
            <a:r>
              <a:rPr lang="es-CO" dirty="0" err="1"/>
              <a:t>omnichannel</a:t>
            </a:r>
            <a:r>
              <a:rPr lang="es-CO" dirty="0"/>
              <a:t> hacer referencia a la mejora de la experiencia de cliente por medio de la posibilidad de </a:t>
            </a:r>
            <a:r>
              <a:rPr lang="es-CO" b="1" dirty="0"/>
              <a:t>comprar dónde, cuándo y cómo quiera. </a:t>
            </a:r>
            <a:r>
              <a:rPr lang="es-CO" dirty="0"/>
              <a:t>Significa ponérselo fácil a cliente gracias a la conexión de todos los canales</a:t>
            </a:r>
          </a:p>
          <a:p>
            <a:pPr lvl="1"/>
            <a:r>
              <a:rPr lang="es-CO" dirty="0"/>
              <a:t>Con la estrategia </a:t>
            </a:r>
            <a:r>
              <a:rPr lang="es-CO" dirty="0" err="1"/>
              <a:t>omnichannel</a:t>
            </a:r>
            <a:r>
              <a:rPr lang="es-CO" dirty="0"/>
              <a:t> una persona que empieza una compra por un canal (por ejemplo página web desde su portátil) puede continuar la operación hablando con atención al cliente y finalizar en la tienda física. Interactúa ante una empresa con información centralizada.</a:t>
            </a:r>
          </a:p>
        </p:txBody>
      </p:sp>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304800" y="290241"/>
            <a:ext cx="5715000" cy="3657600"/>
          </a:xfrm>
          <a:prstGeom prst="rect">
            <a:avLst/>
          </a:prstGeom>
        </p:spPr>
      </p:pic>
    </p:spTree>
    <p:extLst>
      <p:ext uri="{BB962C8B-B14F-4D97-AF65-F5344CB8AC3E}">
        <p14:creationId xmlns:p14="http://schemas.microsoft.com/office/powerpoint/2010/main" val="3454607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26400" y="428085"/>
            <a:ext cx="3886199" cy="779463"/>
          </a:xfrm>
        </p:spPr>
        <p:txBody>
          <a:bodyPr>
            <a:noAutofit/>
          </a:bodyPr>
          <a:lstStyle/>
          <a:p>
            <a:r>
              <a:rPr lang="es-CO" sz="2800" dirty="0"/>
              <a:t>El posicionamiento en </a:t>
            </a:r>
            <a:r>
              <a:rPr lang="es-CO" sz="2800" i="1" dirty="0" err="1"/>
              <a:t>marketplaces</a:t>
            </a:r>
            <a:r>
              <a:rPr lang="es-CO" sz="2800" dirty="0"/>
              <a:t> como una de las tendencias de marketing</a:t>
            </a:r>
          </a:p>
        </p:txBody>
      </p:sp>
      <p:sp>
        <p:nvSpPr>
          <p:cNvPr id="4" name="Marcador de contenido 3"/>
          <p:cNvSpPr>
            <a:spLocks noGrp="1"/>
          </p:cNvSpPr>
          <p:nvPr>
            <p:ph idx="1"/>
          </p:nvPr>
        </p:nvSpPr>
        <p:spPr>
          <a:xfrm>
            <a:off x="5777671" y="2053159"/>
            <a:ext cx="6248399" cy="3732484"/>
          </a:xfrm>
        </p:spPr>
        <p:txBody>
          <a:bodyPr>
            <a:noAutofit/>
          </a:bodyPr>
          <a:lstStyle/>
          <a:p>
            <a:r>
              <a:rPr lang="es-CO" dirty="0"/>
              <a:t>Los </a:t>
            </a:r>
            <a:r>
              <a:rPr lang="es-CO" dirty="0" err="1"/>
              <a:t>Marketplaces</a:t>
            </a:r>
            <a:r>
              <a:rPr lang="es-CO" dirty="0"/>
              <a:t> son el presente del comercio electrónico. </a:t>
            </a:r>
            <a:endParaRPr lang="es-CO" dirty="0" smtClean="0"/>
          </a:p>
          <a:p>
            <a:r>
              <a:rPr lang="es-CO" b="1" dirty="0" smtClean="0">
                <a:solidFill>
                  <a:srgbClr val="FF99FF"/>
                </a:solidFill>
              </a:rPr>
              <a:t>Entrar </a:t>
            </a:r>
            <a:r>
              <a:rPr lang="es-CO" b="1" dirty="0">
                <a:solidFill>
                  <a:srgbClr val="FF99FF"/>
                </a:solidFill>
              </a:rPr>
              <a:t>en Amazon es formar parte de un escaparate que llega diariamente a millones de personas en todo el mundo, una oportunidad que no pueden dejar escapar ni pymes ni multinacionales con negocios enfocados a las ventas online</a:t>
            </a:r>
            <a:r>
              <a:rPr lang="es-CO" b="1" dirty="0" smtClean="0">
                <a:solidFill>
                  <a:srgbClr val="FF99FF"/>
                </a:solidFill>
              </a:rPr>
              <a:t>.</a:t>
            </a:r>
            <a:endParaRPr lang="es-CO" b="1" dirty="0">
              <a:solidFill>
                <a:srgbClr val="FF99FF"/>
              </a:solidFill>
            </a:endParaRPr>
          </a:p>
        </p:txBody>
      </p:sp>
      <p:pic>
        <p:nvPicPr>
          <p:cNvPr id="5" name="Imagen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2425" y="111902"/>
            <a:ext cx="3478795" cy="1968869"/>
          </a:xfrm>
          <a:prstGeom prst="rect">
            <a:avLst/>
          </a:prstGeom>
        </p:spPr>
      </p:pic>
      <p:pic>
        <p:nvPicPr>
          <p:cNvPr id="6" name="Imagen 5"/>
          <p:cNvPicPr>
            <a:picLocks noChangeAspect="1"/>
          </p:cNvPicPr>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tretch>
            <a:fillRect/>
          </a:stretch>
        </p:blipFill>
        <p:spPr>
          <a:xfrm>
            <a:off x="146049" y="2377954"/>
            <a:ext cx="5631622" cy="2755900"/>
          </a:xfrm>
          <a:prstGeom prst="rect">
            <a:avLst/>
          </a:prstGeom>
        </p:spPr>
      </p:pic>
      <p:pic>
        <p:nvPicPr>
          <p:cNvPr id="8"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70438" y="111902"/>
            <a:ext cx="3451124" cy="1941257"/>
          </a:xfrm>
          <a:prstGeom prst="rect">
            <a:avLst/>
          </a:prstGeom>
        </p:spPr>
      </p:pic>
    </p:spTree>
    <p:extLst>
      <p:ext uri="{BB962C8B-B14F-4D97-AF65-F5344CB8AC3E}">
        <p14:creationId xmlns:p14="http://schemas.microsoft.com/office/powerpoint/2010/main" val="3644074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26400" y="428085"/>
            <a:ext cx="3886199" cy="779463"/>
          </a:xfrm>
        </p:spPr>
        <p:txBody>
          <a:bodyPr>
            <a:noAutofit/>
          </a:bodyPr>
          <a:lstStyle/>
          <a:p>
            <a:r>
              <a:rPr lang="es-CO" sz="2800" dirty="0"/>
              <a:t>El posicionamiento en </a:t>
            </a:r>
            <a:r>
              <a:rPr lang="es-CO" sz="2800" i="1" dirty="0" err="1"/>
              <a:t>marketplaces</a:t>
            </a:r>
            <a:r>
              <a:rPr lang="es-CO" sz="2800" dirty="0"/>
              <a:t> como una de las tendencias de marketing</a:t>
            </a:r>
          </a:p>
        </p:txBody>
      </p:sp>
      <p:sp>
        <p:nvSpPr>
          <p:cNvPr id="4" name="Marcador de contenido 3"/>
          <p:cNvSpPr>
            <a:spLocks noGrp="1"/>
          </p:cNvSpPr>
          <p:nvPr>
            <p:ph idx="1"/>
          </p:nvPr>
        </p:nvSpPr>
        <p:spPr>
          <a:xfrm>
            <a:off x="5777671" y="2256359"/>
            <a:ext cx="6248399" cy="3732484"/>
          </a:xfrm>
        </p:spPr>
        <p:txBody>
          <a:bodyPr>
            <a:noAutofit/>
          </a:bodyPr>
          <a:lstStyle/>
          <a:p>
            <a:r>
              <a:rPr lang="es-CO" dirty="0" smtClean="0"/>
              <a:t>Están </a:t>
            </a:r>
            <a:r>
              <a:rPr lang="es-CO" dirty="0"/>
              <a:t>por encima de las webs corporativas de las tiendas y también, sorprendentemente, del buscador de Google</a:t>
            </a:r>
            <a:r>
              <a:rPr lang="es-CO" dirty="0" smtClean="0"/>
              <a:t>.</a:t>
            </a:r>
          </a:p>
          <a:p>
            <a:endParaRPr lang="es-CO" dirty="0"/>
          </a:p>
          <a:p>
            <a:r>
              <a:rPr lang="es-CO" b="1" dirty="0">
                <a:solidFill>
                  <a:schemeClr val="accent4">
                    <a:lumMod val="60000"/>
                    <a:lumOff val="40000"/>
                  </a:schemeClr>
                </a:solidFill>
              </a:rPr>
              <a:t>Google, como principal motor de búsqueda de Internet, organiza información. Amazon, por poner el </a:t>
            </a:r>
            <a:r>
              <a:rPr lang="es-CO" b="1" dirty="0" err="1">
                <a:solidFill>
                  <a:schemeClr val="accent4">
                    <a:lumMod val="60000"/>
                    <a:lumOff val="40000"/>
                  </a:schemeClr>
                </a:solidFill>
              </a:rPr>
              <a:t>marketplaces</a:t>
            </a:r>
            <a:r>
              <a:rPr lang="es-CO" b="1" dirty="0">
                <a:solidFill>
                  <a:schemeClr val="accent4">
                    <a:lumMod val="60000"/>
                    <a:lumOff val="40000"/>
                  </a:schemeClr>
                </a:solidFill>
              </a:rPr>
              <a:t> más conocido, también organiza, pero en este caso productos.</a:t>
            </a:r>
            <a:r>
              <a:rPr lang="es-CO" dirty="0"/>
              <a:t> </a:t>
            </a:r>
          </a:p>
        </p:txBody>
      </p:sp>
      <p:pic>
        <p:nvPicPr>
          <p:cNvPr id="5" name="Imagen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2425" y="111902"/>
            <a:ext cx="3478795" cy="1968869"/>
          </a:xfrm>
          <a:prstGeom prst="rect">
            <a:avLst/>
          </a:prstGeom>
        </p:spPr>
      </p:pic>
      <p:pic>
        <p:nvPicPr>
          <p:cNvPr id="6" name="Imagen 5"/>
          <p:cNvPicPr>
            <a:picLocks noChangeAspect="1"/>
          </p:cNvPicPr>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tretch>
            <a:fillRect/>
          </a:stretch>
        </p:blipFill>
        <p:spPr>
          <a:xfrm>
            <a:off x="146049" y="2377954"/>
            <a:ext cx="5631622" cy="2755900"/>
          </a:xfrm>
          <a:prstGeom prst="rect">
            <a:avLst/>
          </a:prstGeom>
        </p:spPr>
      </p:pic>
      <p:pic>
        <p:nvPicPr>
          <p:cNvPr id="8"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70438" y="111902"/>
            <a:ext cx="3451124" cy="1941257"/>
          </a:xfrm>
          <a:prstGeom prst="rect">
            <a:avLst/>
          </a:prstGeom>
        </p:spPr>
      </p:pic>
    </p:spTree>
    <p:extLst>
      <p:ext uri="{BB962C8B-B14F-4D97-AF65-F5344CB8AC3E}">
        <p14:creationId xmlns:p14="http://schemas.microsoft.com/office/powerpoint/2010/main" val="2390871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26724" y="389051"/>
            <a:ext cx="5965371" cy="779463"/>
          </a:xfrm>
        </p:spPr>
        <p:txBody>
          <a:bodyPr/>
          <a:lstStyle/>
          <a:p>
            <a:r>
              <a:rPr lang="es-CO" dirty="0"/>
              <a:t>Los </a:t>
            </a:r>
            <a:r>
              <a:rPr lang="es-CO" dirty="0" err="1"/>
              <a:t>marketplaces</a:t>
            </a:r>
            <a:r>
              <a:rPr lang="es-CO" dirty="0"/>
              <a:t> </a:t>
            </a:r>
          </a:p>
        </p:txBody>
      </p:sp>
      <p:sp>
        <p:nvSpPr>
          <p:cNvPr id="3" name="Marcador de contenido 2"/>
          <p:cNvSpPr>
            <a:spLocks noGrp="1"/>
          </p:cNvSpPr>
          <p:nvPr>
            <p:ph idx="1"/>
          </p:nvPr>
        </p:nvSpPr>
        <p:spPr>
          <a:xfrm>
            <a:off x="4062714" y="1527858"/>
            <a:ext cx="8229381" cy="2036679"/>
          </a:xfrm>
        </p:spPr>
        <p:txBody>
          <a:bodyPr/>
          <a:lstStyle/>
          <a:p>
            <a:r>
              <a:rPr lang="es-CO" dirty="0"/>
              <a:t>El algoritmo del Marketplace premia con mejores posiciones dentro de los listados aquellos </a:t>
            </a:r>
            <a:r>
              <a:rPr lang="es-CO" b="1" dirty="0">
                <a:solidFill>
                  <a:srgbClr val="FF00FF"/>
                </a:solidFill>
              </a:rPr>
              <a:t>productos que tengan un histórico de ventas mejor, unos tiempos de entrega cortos y eficaces o unas reseñas favorables.</a:t>
            </a:r>
          </a:p>
        </p:txBody>
      </p:sp>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46329" y="3564537"/>
            <a:ext cx="6413550" cy="3131616"/>
          </a:xfrm>
          <a:prstGeom prst="rect">
            <a:avLst/>
          </a:prstGeom>
        </p:spPr>
      </p:pic>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621" y="1554497"/>
            <a:ext cx="3998664" cy="1836886"/>
          </a:xfrm>
          <a:prstGeom prst="rect">
            <a:avLst/>
          </a:prstGeom>
        </p:spPr>
      </p:pic>
    </p:spTree>
    <p:extLst>
      <p:ext uri="{BB962C8B-B14F-4D97-AF65-F5344CB8AC3E}">
        <p14:creationId xmlns:p14="http://schemas.microsoft.com/office/powerpoint/2010/main" val="1272185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5701425" y="0"/>
            <a:ext cx="5965371" cy="779463"/>
          </a:xfrm>
        </p:spPr>
        <p:txBody>
          <a:bodyPr/>
          <a:lstStyle/>
          <a:p>
            <a:r>
              <a:rPr lang="es-CO" sz="3200" dirty="0"/>
              <a:t>Contenido</a:t>
            </a:r>
          </a:p>
        </p:txBody>
      </p:sp>
      <p:sp>
        <p:nvSpPr>
          <p:cNvPr id="5" name="Marcador de contenido 4"/>
          <p:cNvSpPr>
            <a:spLocks noGrp="1"/>
          </p:cNvSpPr>
          <p:nvPr>
            <p:ph idx="1"/>
          </p:nvPr>
        </p:nvSpPr>
        <p:spPr>
          <a:xfrm>
            <a:off x="5608788" y="668397"/>
            <a:ext cx="6058008" cy="5365820"/>
          </a:xfrm>
        </p:spPr>
        <p:txBody>
          <a:bodyPr>
            <a:noAutofit/>
          </a:bodyPr>
          <a:lstStyle/>
          <a:p>
            <a:r>
              <a:rPr lang="es-CO" sz="1400" b="1" dirty="0"/>
              <a:t>Significado de e-</a:t>
            </a:r>
            <a:r>
              <a:rPr lang="es-CO" sz="1400" b="1" dirty="0" err="1"/>
              <a:t>commerce</a:t>
            </a:r>
            <a:r>
              <a:rPr lang="es-CO" sz="1400" b="1" dirty="0"/>
              <a:t> </a:t>
            </a:r>
          </a:p>
          <a:p>
            <a:r>
              <a:rPr lang="es-CO" sz="1400" b="1" dirty="0"/>
              <a:t>Grandes cambios en el comercio mundial y local</a:t>
            </a:r>
          </a:p>
          <a:p>
            <a:pPr lvl="1"/>
            <a:r>
              <a:rPr lang="es-CO" sz="1200" dirty="0"/>
              <a:t>Panorama global </a:t>
            </a:r>
          </a:p>
          <a:p>
            <a:pPr lvl="1"/>
            <a:r>
              <a:rPr lang="es-CO" sz="1200" dirty="0"/>
              <a:t>Panorama en América latina </a:t>
            </a:r>
          </a:p>
          <a:p>
            <a:pPr lvl="1"/>
            <a:r>
              <a:rPr lang="es-CO" sz="1200" dirty="0"/>
              <a:t>Trabajo en grupo grandes tendencias en comercio electrónico </a:t>
            </a:r>
          </a:p>
          <a:p>
            <a:pPr lvl="1"/>
            <a:r>
              <a:rPr lang="es-CO" sz="1200" dirty="0"/>
              <a:t>Presentaciones de grupos </a:t>
            </a:r>
          </a:p>
          <a:p>
            <a:r>
              <a:rPr lang="es-CO" sz="1400" b="1" dirty="0"/>
              <a:t>Evolución del comercio electrónico</a:t>
            </a:r>
          </a:p>
          <a:p>
            <a:pPr lvl="1"/>
            <a:r>
              <a:rPr lang="es-CO" sz="1200" dirty="0"/>
              <a:t>Grandes cifras del comercio electrónico a nivel global y local </a:t>
            </a:r>
          </a:p>
          <a:p>
            <a:r>
              <a:rPr lang="es-CO" sz="1400" b="1" dirty="0"/>
              <a:t>Tipos de comercio electrónico</a:t>
            </a:r>
          </a:p>
          <a:p>
            <a:pPr lvl="1"/>
            <a:r>
              <a:rPr lang="es-CO" sz="1200" dirty="0"/>
              <a:t>Marketplace</a:t>
            </a:r>
          </a:p>
          <a:p>
            <a:pPr lvl="1"/>
            <a:r>
              <a:rPr lang="es-CO" sz="1200" dirty="0"/>
              <a:t>La tienda virtual </a:t>
            </a:r>
          </a:p>
          <a:p>
            <a:pPr lvl="1"/>
            <a:r>
              <a:rPr lang="es-CO" sz="1200" dirty="0"/>
              <a:t>Otros modelos de comercio electrónico </a:t>
            </a:r>
          </a:p>
          <a:p>
            <a:r>
              <a:rPr lang="es-CO" sz="1400" b="1" dirty="0"/>
              <a:t>Proceso de comercio electrónico </a:t>
            </a:r>
          </a:p>
          <a:p>
            <a:pPr lvl="1"/>
            <a:r>
              <a:rPr lang="es-CO" sz="1200" dirty="0"/>
              <a:t>Objetivos </a:t>
            </a:r>
          </a:p>
          <a:p>
            <a:pPr lvl="1"/>
            <a:r>
              <a:rPr lang="es-CO" sz="1200" dirty="0"/>
              <a:t>Equipo de trabajo </a:t>
            </a:r>
          </a:p>
          <a:p>
            <a:pPr lvl="1"/>
            <a:r>
              <a:rPr lang="es-CO" sz="1200" dirty="0"/>
              <a:t>Plataformas</a:t>
            </a:r>
          </a:p>
          <a:p>
            <a:pPr lvl="1"/>
            <a:r>
              <a:rPr lang="es-CO" sz="1200" dirty="0"/>
              <a:t>Pasarelas de pago</a:t>
            </a:r>
          </a:p>
          <a:p>
            <a:pPr lvl="1"/>
            <a:r>
              <a:rPr lang="es-CO" sz="1200" dirty="0"/>
              <a:t>Logística </a:t>
            </a:r>
          </a:p>
          <a:p>
            <a:pPr lvl="1"/>
            <a:r>
              <a:rPr lang="es-CO" sz="1200" dirty="0"/>
              <a:t>Seguridad</a:t>
            </a:r>
          </a:p>
          <a:p>
            <a:r>
              <a:rPr lang="es-CO" sz="1400" b="1" dirty="0"/>
              <a:t>Marketing y comercio electrónico</a:t>
            </a:r>
          </a:p>
          <a:p>
            <a:pPr lvl="1"/>
            <a:r>
              <a:rPr lang="es-CO" sz="1200" dirty="0"/>
              <a:t>Relación entre el comercio electrónico y el marketing digital</a:t>
            </a:r>
          </a:p>
          <a:p>
            <a:pPr lvl="1"/>
            <a:r>
              <a:rPr lang="es-CO" sz="1200" dirty="0"/>
              <a:t>Cómo llevar tráfico y posicionar el negocio  </a:t>
            </a:r>
          </a:p>
        </p:txBody>
      </p:sp>
      <p:pic>
        <p:nvPicPr>
          <p:cNvPr id="6" name="Imagen 5"/>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484068" y="185194"/>
            <a:ext cx="4865183" cy="3541853"/>
          </a:xfrm>
          <a:prstGeom prst="rect">
            <a:avLst/>
          </a:prstGeom>
        </p:spPr>
      </p:pic>
    </p:spTree>
    <p:extLst>
      <p:ext uri="{BB962C8B-B14F-4D97-AF65-F5344CB8AC3E}">
        <p14:creationId xmlns:p14="http://schemas.microsoft.com/office/powerpoint/2010/main" val="4249588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10755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42528" y="0"/>
            <a:ext cx="5895129" cy="6858000"/>
          </a:xfrm>
          <a:prstGeom prst="rect">
            <a:avLst/>
          </a:prstGeom>
        </p:spPr>
      </p:pic>
      <p:sp>
        <p:nvSpPr>
          <p:cNvPr id="6" name="Marcador de contenido 2"/>
          <p:cNvSpPr>
            <a:spLocks noGrp="1"/>
          </p:cNvSpPr>
          <p:nvPr>
            <p:ph idx="1"/>
          </p:nvPr>
        </p:nvSpPr>
        <p:spPr>
          <a:xfrm>
            <a:off x="651858" y="1165001"/>
            <a:ext cx="3891114" cy="2036679"/>
          </a:xfrm>
        </p:spPr>
        <p:txBody>
          <a:bodyPr/>
          <a:lstStyle/>
          <a:p>
            <a:r>
              <a:rPr lang="es-CO" dirty="0"/>
              <a:t>Las marcas más valiosas del mundo en el 2019 </a:t>
            </a:r>
            <a:endParaRPr lang="es-CO" b="1" dirty="0">
              <a:solidFill>
                <a:srgbClr val="FF00FF"/>
              </a:solidFill>
            </a:endParaRPr>
          </a:p>
        </p:txBody>
      </p:sp>
    </p:spTree>
    <p:extLst>
      <p:ext uri="{BB962C8B-B14F-4D97-AF65-F5344CB8AC3E}">
        <p14:creationId xmlns:p14="http://schemas.microsoft.com/office/powerpoint/2010/main" val="1456782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Ventas minoristas en e-</a:t>
            </a:r>
            <a:r>
              <a:rPr lang="es-CO" dirty="0" err="1"/>
              <a:t>commerce</a:t>
            </a:r>
            <a:endParaRPr lang="es-CO" dirty="0"/>
          </a:p>
        </p:txBody>
      </p:sp>
      <p:sp>
        <p:nvSpPr>
          <p:cNvPr id="3" name="Marcador de contenido 2"/>
          <p:cNvSpPr>
            <a:spLocks noGrp="1"/>
          </p:cNvSpPr>
          <p:nvPr>
            <p:ph idx="1"/>
          </p:nvPr>
        </p:nvSpPr>
        <p:spPr>
          <a:xfrm>
            <a:off x="275771" y="290242"/>
            <a:ext cx="5476847" cy="3471530"/>
          </a:xfrm>
        </p:spPr>
        <p:txBody>
          <a:bodyPr>
            <a:normAutofit fontScale="77500" lnSpcReduction="20000"/>
          </a:bodyPr>
          <a:lstStyle/>
          <a:p>
            <a:r>
              <a:rPr lang="es-CO" dirty="0"/>
              <a:t>Se estima que el comercio electrónico global aumentará 20.7% en 2019 a $ 3,535 billones. </a:t>
            </a:r>
          </a:p>
          <a:p>
            <a:r>
              <a:rPr lang="es-CO" dirty="0"/>
              <a:t>A pesar de su tasa de crecimiento obviamente fuerte, 2019 experimentará una disminución con respecto a los dos años anteriores cuando el comercio electrónico creció 28.0% en 2017 y 22.9% en 2018. </a:t>
            </a:r>
          </a:p>
          <a:p>
            <a:r>
              <a:rPr lang="es-CO" dirty="0"/>
              <a:t>Para 2021, esperamos que el comercio electrónico global se acerque a $ 5 billones, aunque las tasas de crecimiento caerán por debajo de 20 Umbral de% a partir de 2020.</a:t>
            </a:r>
            <a:endParaRPr lang="es-CO" sz="2000" dirty="0"/>
          </a:p>
        </p:txBody>
      </p:sp>
      <p:pic>
        <p:nvPicPr>
          <p:cNvPr id="4" name="Imagen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98556" y="1200289"/>
            <a:ext cx="4546600" cy="4930219"/>
          </a:xfrm>
          <a:prstGeom prst="rect">
            <a:avLst/>
          </a:prstGeom>
        </p:spPr>
      </p:pic>
    </p:spTree>
    <p:extLst>
      <p:ext uri="{BB962C8B-B14F-4D97-AF65-F5344CB8AC3E}">
        <p14:creationId xmlns:p14="http://schemas.microsoft.com/office/powerpoint/2010/main" val="61361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err="1"/>
              <a:t>cATE</a:t>
            </a:r>
            <a:endParaRPr lang="es-CO" dirty="0"/>
          </a:p>
        </p:txBody>
      </p:sp>
      <p:pic>
        <p:nvPicPr>
          <p:cNvPr id="4" name="Imagen 3"/>
          <p:cNvPicPr>
            <a:picLocks noChangeAspect="1"/>
          </p:cNvPicPr>
          <p:nvPr/>
        </p:nvPicPr>
        <p:blipFill>
          <a:blip r:embed="rId2"/>
          <a:stretch>
            <a:fillRect/>
          </a:stretch>
        </p:blipFill>
        <p:spPr>
          <a:xfrm>
            <a:off x="0" y="0"/>
            <a:ext cx="12192000" cy="6415314"/>
          </a:xfrm>
          <a:prstGeom prst="rect">
            <a:avLst/>
          </a:prstGeom>
        </p:spPr>
      </p:pic>
    </p:spTree>
    <p:extLst>
      <p:ext uri="{BB962C8B-B14F-4D97-AF65-F5344CB8AC3E}">
        <p14:creationId xmlns:p14="http://schemas.microsoft.com/office/powerpoint/2010/main" val="1196989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El e-</a:t>
            </a:r>
            <a:r>
              <a:rPr lang="es-CO" dirty="0" err="1"/>
              <a:t>commerce</a:t>
            </a:r>
            <a:r>
              <a:rPr lang="es-CO" dirty="0"/>
              <a:t> a nivel global </a:t>
            </a:r>
          </a:p>
        </p:txBody>
      </p:sp>
      <p:pic>
        <p:nvPicPr>
          <p:cNvPr id="5" name="Imagen 4"/>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0" y="0"/>
            <a:ext cx="12192000" cy="6415314"/>
          </a:xfrm>
          <a:prstGeom prst="rect">
            <a:avLst/>
          </a:prstGeom>
        </p:spPr>
      </p:pic>
    </p:spTree>
    <p:extLst>
      <p:ext uri="{BB962C8B-B14F-4D97-AF65-F5344CB8AC3E}">
        <p14:creationId xmlns:p14="http://schemas.microsoft.com/office/powerpoint/2010/main" val="1427380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Comercio electrónico por región </a:t>
            </a:r>
          </a:p>
        </p:txBody>
      </p:sp>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799" y="1581149"/>
            <a:ext cx="4811445" cy="4067175"/>
          </a:xfrm>
          <a:prstGeom prst="rect">
            <a:avLst/>
          </a:prstGeom>
        </p:spPr>
      </p:pic>
      <p:sp>
        <p:nvSpPr>
          <p:cNvPr id="5" name="Rectángulo 4"/>
          <p:cNvSpPr/>
          <p:nvPr/>
        </p:nvSpPr>
        <p:spPr>
          <a:xfrm>
            <a:off x="5295900" y="3614736"/>
            <a:ext cx="6096000" cy="1754326"/>
          </a:xfrm>
          <a:prstGeom prst="rect">
            <a:avLst/>
          </a:prstGeom>
        </p:spPr>
        <p:txBody>
          <a:bodyPr>
            <a:spAutoFit/>
          </a:bodyPr>
          <a:lstStyle/>
          <a:p>
            <a:r>
              <a:rPr lang="es-CO" dirty="0"/>
              <a:t>El comercio electrónico minorista aún se encuentra en las primeras etapas de la adopción por parte de los consumidores, representando el 4.2% de la industria minorista de América Latina este año. Sin embargo, a medida que más usuarios se conectan, estimamos que más de un tercio (35.0%) de la población de la región realizará una compra digital en 2019.</a:t>
            </a:r>
          </a:p>
        </p:txBody>
      </p:sp>
    </p:spTree>
    <p:extLst>
      <p:ext uri="{BB962C8B-B14F-4D97-AF65-F5344CB8AC3E}">
        <p14:creationId xmlns:p14="http://schemas.microsoft.com/office/powerpoint/2010/main" val="3573007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799" y="314054"/>
            <a:ext cx="6925057" cy="779463"/>
          </a:xfrm>
        </p:spPr>
        <p:txBody>
          <a:bodyPr/>
          <a:lstStyle/>
          <a:p>
            <a:r>
              <a:rPr lang="es-CO" dirty="0"/>
              <a:t>Algunas tendencias del Comercio electrónico en Colombia </a:t>
            </a:r>
          </a:p>
        </p:txBody>
      </p:sp>
      <p:sp>
        <p:nvSpPr>
          <p:cNvPr id="3" name="Marcador de contenido 2"/>
          <p:cNvSpPr>
            <a:spLocks noGrp="1"/>
          </p:cNvSpPr>
          <p:nvPr>
            <p:ph idx="1"/>
          </p:nvPr>
        </p:nvSpPr>
        <p:spPr>
          <a:xfrm>
            <a:off x="0" y="1531014"/>
            <a:ext cx="5833297" cy="3764886"/>
          </a:xfrm>
        </p:spPr>
        <p:txBody>
          <a:bodyPr>
            <a:noAutofit/>
          </a:bodyPr>
          <a:lstStyle/>
          <a:p>
            <a:r>
              <a:rPr lang="es-CO" sz="2400" dirty="0"/>
              <a:t>Mientras </a:t>
            </a:r>
            <a:r>
              <a:rPr lang="es-CO" sz="2400" b="1" dirty="0">
                <a:solidFill>
                  <a:srgbClr val="7030A0"/>
                </a:solidFill>
              </a:rPr>
              <a:t>crecen los rumores de un eventual desembarco de Amazon</a:t>
            </a:r>
            <a:r>
              <a:rPr lang="es-CO" sz="2400" dirty="0"/>
              <a:t>, la mayor compañía de comercio electrónico de Estados Unidos, </a:t>
            </a:r>
            <a:r>
              <a:rPr lang="es-CO" sz="2400" b="1" dirty="0"/>
              <a:t>la mayoría de empresas de </a:t>
            </a:r>
            <a:r>
              <a:rPr lang="es-CO" sz="2400" b="1" dirty="0" err="1"/>
              <a:t>retail</a:t>
            </a:r>
            <a:r>
              <a:rPr lang="es-CO" sz="2400" b="1" dirty="0"/>
              <a:t> en el país se preparan para competir en este negocio.</a:t>
            </a:r>
          </a:p>
          <a:p>
            <a:r>
              <a:rPr lang="es-CO" sz="2400" b="1" dirty="0">
                <a:solidFill>
                  <a:srgbClr val="7030A0"/>
                </a:solidFill>
              </a:rPr>
              <a:t>El Grupo Éxito acaba de lanzarse al mundo de las aplicaciones </a:t>
            </a:r>
            <a:r>
              <a:rPr lang="es-CO" sz="2400" dirty="0"/>
              <a:t>digitales para que sus clientes compren el mercado en las cadenas Éxito y Carulla a través del teléfono celular.</a:t>
            </a:r>
          </a:p>
        </p:txBody>
      </p:sp>
      <p:pic>
        <p:nvPicPr>
          <p:cNvPr id="4" name="Imagen 3"/>
          <p:cNvPicPr>
            <a:picLocks noChangeAspect="1"/>
          </p:cNvPicPr>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tretch>
            <a:fillRect/>
          </a:stretch>
        </p:blipFill>
        <p:spPr>
          <a:xfrm>
            <a:off x="6115351" y="3040400"/>
            <a:ext cx="6076649" cy="2653264"/>
          </a:xfrm>
          <a:prstGeom prst="rect">
            <a:avLst/>
          </a:prstGeom>
        </p:spPr>
      </p:pic>
    </p:spTree>
    <p:extLst>
      <p:ext uri="{BB962C8B-B14F-4D97-AF65-F5344CB8AC3E}">
        <p14:creationId xmlns:p14="http://schemas.microsoft.com/office/powerpoint/2010/main" val="3149400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799" y="314054"/>
            <a:ext cx="6925057" cy="779463"/>
          </a:xfrm>
        </p:spPr>
        <p:txBody>
          <a:bodyPr/>
          <a:lstStyle/>
          <a:p>
            <a:r>
              <a:rPr lang="es-CO" dirty="0"/>
              <a:t>Algunas tendencias del Comercio electrónico en Colombia </a:t>
            </a:r>
          </a:p>
        </p:txBody>
      </p:sp>
      <p:sp>
        <p:nvSpPr>
          <p:cNvPr id="3" name="Marcador de contenido 2"/>
          <p:cNvSpPr>
            <a:spLocks noGrp="1"/>
          </p:cNvSpPr>
          <p:nvPr>
            <p:ph idx="1"/>
          </p:nvPr>
        </p:nvSpPr>
        <p:spPr>
          <a:xfrm>
            <a:off x="92015" y="1188114"/>
            <a:ext cx="4822885" cy="4883502"/>
          </a:xfrm>
        </p:spPr>
        <p:txBody>
          <a:bodyPr>
            <a:noAutofit/>
          </a:bodyPr>
          <a:lstStyle/>
          <a:p>
            <a:r>
              <a:rPr lang="es-CO" sz="2400" dirty="0"/>
              <a:t>La cadena de comercio </a:t>
            </a:r>
            <a:r>
              <a:rPr lang="es-CO" sz="2400" dirty="0" err="1"/>
              <a:t>Alkosto</a:t>
            </a:r>
            <a:r>
              <a:rPr lang="es-CO" sz="2400" dirty="0"/>
              <a:t> decidió aumentar su apuesta por el negocio digital y acaba de participar en una inyección de capital por US$1,5 millones para la billetera móvil </a:t>
            </a:r>
            <a:r>
              <a:rPr lang="es-CO" sz="2400" dirty="0" err="1"/>
              <a:t>Tpaga</a:t>
            </a:r>
            <a:r>
              <a:rPr lang="es-CO" sz="2400" dirty="0"/>
              <a:t>.</a:t>
            </a:r>
          </a:p>
          <a:p>
            <a:r>
              <a:rPr lang="es-CO" sz="2400" dirty="0"/>
              <a:t>Falabella, el año pasado compró el portal de comercio electrónico Linio, sigue buscando ampliar su participación en este mercado, luego de que su casa matriz en Chile registrara ventas online en la región por US$988 millones. De esta cifra, US$126 millones corresponden a las ventas de Linio.com</a:t>
            </a:r>
          </a:p>
        </p:txBody>
      </p:sp>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39586" y="3498212"/>
            <a:ext cx="4085463" cy="2723642"/>
          </a:xfrm>
          <a:prstGeom prst="rect">
            <a:avLst/>
          </a:prstGeom>
        </p:spPr>
      </p:pic>
      <p:pic>
        <p:nvPicPr>
          <p:cNvPr id="3074" name="Picture 2" descr="Resultado de imagen para tpaga"/>
          <p:cNvPicPr>
            <a:picLocks noChangeAspect="1" noChangeArrowheads="1"/>
          </p:cNvPicPr>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5584825" y="703784"/>
            <a:ext cx="3063875" cy="2794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6049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69922" y="626270"/>
            <a:ext cx="5467350" cy="779463"/>
          </a:xfrm>
        </p:spPr>
        <p:txBody>
          <a:bodyPr/>
          <a:lstStyle/>
          <a:p>
            <a:r>
              <a:rPr lang="es-CO" dirty="0"/>
              <a:t>Algunas tendencias del Comercio electrónico en Colombia </a:t>
            </a:r>
          </a:p>
        </p:txBody>
      </p:sp>
      <p:sp>
        <p:nvSpPr>
          <p:cNvPr id="3" name="Marcador de contenido 2"/>
          <p:cNvSpPr>
            <a:spLocks noGrp="1"/>
          </p:cNvSpPr>
          <p:nvPr>
            <p:ph idx="1"/>
          </p:nvPr>
        </p:nvSpPr>
        <p:spPr>
          <a:xfrm>
            <a:off x="6515099" y="2152650"/>
            <a:ext cx="5776995" cy="4705350"/>
          </a:xfrm>
        </p:spPr>
        <p:txBody>
          <a:bodyPr>
            <a:noAutofit/>
          </a:bodyPr>
          <a:lstStyle/>
          <a:p>
            <a:r>
              <a:rPr lang="es-CO" sz="2400" dirty="0"/>
              <a:t>Mercadolibre.com, la compañía argentina considerada como uno de los mayores </a:t>
            </a:r>
            <a:r>
              <a:rPr lang="es-CO" sz="2400" dirty="0" err="1"/>
              <a:t>marketplace</a:t>
            </a:r>
            <a:r>
              <a:rPr lang="es-CO" sz="2400" dirty="0"/>
              <a:t> de la región, también ha decidido aumentar su apuesta. </a:t>
            </a:r>
          </a:p>
          <a:p>
            <a:r>
              <a:rPr lang="es-CO" sz="2400" dirty="0"/>
              <a:t>Tras registrar un aumento en sus ingresos de 23,9% en 2018, que le reportó US$12.504 millones, para este año planea continuar expandiéndose.</a:t>
            </a:r>
          </a:p>
          <a:p>
            <a:r>
              <a:rPr lang="es-CO" sz="2400" dirty="0"/>
              <a:t> la facturación de su firma creció 60% en el país el año pasado.</a:t>
            </a:r>
          </a:p>
        </p:txBody>
      </p:sp>
      <p:pic>
        <p:nvPicPr>
          <p:cNvPr id="5" name="Imagen 4"/>
          <p:cNvPicPr>
            <a:picLocks noChangeAspect="1"/>
          </p:cNvPicPr>
          <p:nvPr/>
        </p:nvPicPr>
        <p:blipFill>
          <a:blip r:embed="rId3"/>
          <a:stretch>
            <a:fillRect/>
          </a:stretch>
        </p:blipFill>
        <p:spPr>
          <a:xfrm>
            <a:off x="162990" y="626270"/>
            <a:ext cx="6163734" cy="3467100"/>
          </a:xfrm>
          <a:prstGeom prst="rect">
            <a:avLst/>
          </a:prstGeom>
        </p:spPr>
      </p:pic>
    </p:spTree>
    <p:extLst>
      <p:ext uri="{BB962C8B-B14F-4D97-AF65-F5344CB8AC3E}">
        <p14:creationId xmlns:p14="http://schemas.microsoft.com/office/powerpoint/2010/main" val="4209181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Tree>
    <p:extLst>
      <p:ext uri="{BB962C8B-B14F-4D97-AF65-F5344CB8AC3E}">
        <p14:creationId xmlns:p14="http://schemas.microsoft.com/office/powerpoint/2010/main" val="1167210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Qué es el comercio electrónico </a:t>
            </a:r>
          </a:p>
        </p:txBody>
      </p:sp>
      <p:sp>
        <p:nvSpPr>
          <p:cNvPr id="3" name="Marcador de contenido 2"/>
          <p:cNvSpPr>
            <a:spLocks noGrp="1"/>
          </p:cNvSpPr>
          <p:nvPr>
            <p:ph idx="1"/>
          </p:nvPr>
        </p:nvSpPr>
        <p:spPr>
          <a:xfrm>
            <a:off x="177358" y="1407570"/>
            <a:ext cx="8433242" cy="2620420"/>
          </a:xfrm>
        </p:spPr>
        <p:txBody>
          <a:bodyPr>
            <a:normAutofit fontScale="70000" lnSpcReduction="20000"/>
          </a:bodyPr>
          <a:lstStyle/>
          <a:p>
            <a:r>
              <a:rPr lang="es-CO" dirty="0"/>
              <a:t>Se suele definir el comercio electrónico como </a:t>
            </a:r>
            <a:r>
              <a:rPr lang="es-CO" b="1" dirty="0"/>
              <a:t>el proceso de compra y venta de productos por medios electrónicos.</a:t>
            </a:r>
            <a:r>
              <a:rPr lang="es-CO" dirty="0"/>
              <a:t> </a:t>
            </a:r>
          </a:p>
          <a:p>
            <a:r>
              <a:rPr lang="es-CO" dirty="0"/>
              <a:t>Ejemplo de ello son las aplicaciones móviles o Internet. </a:t>
            </a:r>
          </a:p>
          <a:p>
            <a:r>
              <a:rPr lang="es-CO" dirty="0"/>
              <a:t>El comercio electrónico habla tanto de los minoristas en línea como de transacciones electrónicas.</a:t>
            </a:r>
          </a:p>
          <a:p>
            <a:r>
              <a:rPr lang="es-CO" dirty="0"/>
              <a:t>El comercio electrónico ha experimentado una notable evolución, pasando de ser un simple catálogo de productos o servicios, construido a partir de una página estática</a:t>
            </a:r>
            <a:r>
              <a:rPr lang="es-CO" sz="4100" b="1" dirty="0">
                <a:solidFill>
                  <a:srgbClr val="FF00FF"/>
                </a:solidFill>
              </a:rPr>
              <a:t>, a convertirse en un medio eficaz para realizar negocios</a:t>
            </a:r>
            <a:r>
              <a:rPr lang="es-CO" dirty="0"/>
              <a:t>. </a:t>
            </a:r>
          </a:p>
          <a:p>
            <a:endParaRPr lang="es-CO" dirty="0"/>
          </a:p>
        </p:txBody>
      </p:sp>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496659" y="4195762"/>
            <a:ext cx="2619375" cy="1743075"/>
          </a:xfrm>
          <a:prstGeom prst="rect">
            <a:avLst/>
          </a:prstGeom>
        </p:spPr>
      </p:pic>
      <p:pic>
        <p:nvPicPr>
          <p:cNvPr id="5" name="Imagen 4"/>
          <p:cNvPicPr>
            <a:picLocks noChangeAspect="1"/>
          </p:cNvPicPr>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tretch>
            <a:fillRect/>
          </a:stretch>
        </p:blipFill>
        <p:spPr>
          <a:xfrm>
            <a:off x="3466158" y="4195762"/>
            <a:ext cx="2381250" cy="1785938"/>
          </a:xfrm>
          <a:prstGeom prst="rect">
            <a:avLst/>
          </a:prstGeom>
        </p:spPr>
      </p:pic>
      <p:pic>
        <p:nvPicPr>
          <p:cNvPr id="6" name="Imagen 5"/>
          <p:cNvPicPr>
            <a:picLocks noChangeAspect="1"/>
          </p:cNvPicPr>
          <p:nvPr/>
        </p:nvPicPr>
        <p:blipFill>
          <a:blip r:embed="rId6" cstate="email">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tretch>
            <a:fillRect/>
          </a:stretch>
        </p:blipFill>
        <p:spPr>
          <a:xfrm>
            <a:off x="6002410" y="4195762"/>
            <a:ext cx="2382245" cy="1785938"/>
          </a:xfrm>
          <a:prstGeom prst="rect">
            <a:avLst/>
          </a:prstGeom>
        </p:spPr>
      </p:pic>
    </p:spTree>
    <p:extLst>
      <p:ext uri="{BB962C8B-B14F-4D97-AF65-F5344CB8AC3E}">
        <p14:creationId xmlns:p14="http://schemas.microsoft.com/office/powerpoint/2010/main" val="881037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213508" cy="7143750"/>
          </a:xfrm>
          <a:prstGeom prst="rect">
            <a:avLst/>
          </a:prstGeom>
        </p:spPr>
      </p:pic>
    </p:spTree>
    <p:extLst>
      <p:ext uri="{BB962C8B-B14F-4D97-AF65-F5344CB8AC3E}">
        <p14:creationId xmlns:p14="http://schemas.microsoft.com/office/powerpoint/2010/main" val="37104719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Comportamiento en las compras en Colombia </a:t>
            </a:r>
          </a:p>
        </p:txBody>
      </p:sp>
      <p:pic>
        <p:nvPicPr>
          <p:cNvPr id="4" name="Imagen 3"/>
          <p:cNvPicPr>
            <a:picLocks noChangeAspect="1"/>
          </p:cNvPicPr>
          <p:nvPr/>
        </p:nvPicPr>
        <p:blipFill>
          <a:blip r:embed="rId2"/>
          <a:stretch>
            <a:fillRect/>
          </a:stretch>
        </p:blipFill>
        <p:spPr>
          <a:xfrm>
            <a:off x="304799" y="1238250"/>
            <a:ext cx="3543301" cy="2562079"/>
          </a:xfrm>
          <a:prstGeom prst="rect">
            <a:avLst/>
          </a:prstGeom>
        </p:spPr>
      </p:pic>
      <p:pic>
        <p:nvPicPr>
          <p:cNvPr id="5" name="Imagen 4"/>
          <p:cNvPicPr>
            <a:picLocks noChangeAspect="1"/>
          </p:cNvPicPr>
          <p:nvPr/>
        </p:nvPicPr>
        <p:blipFill>
          <a:blip r:embed="rId3"/>
          <a:stretch>
            <a:fillRect/>
          </a:stretch>
        </p:blipFill>
        <p:spPr>
          <a:xfrm>
            <a:off x="4473643" y="1238250"/>
            <a:ext cx="4311513" cy="3449210"/>
          </a:xfrm>
          <a:prstGeom prst="rect">
            <a:avLst/>
          </a:prstGeom>
        </p:spPr>
      </p:pic>
      <p:pic>
        <p:nvPicPr>
          <p:cNvPr id="6" name="Imagen 5"/>
          <p:cNvPicPr>
            <a:picLocks noChangeAspect="1"/>
          </p:cNvPicPr>
          <p:nvPr/>
        </p:nvPicPr>
        <p:blipFill>
          <a:blip r:embed="rId4"/>
          <a:stretch>
            <a:fillRect/>
          </a:stretch>
        </p:blipFill>
        <p:spPr>
          <a:xfrm>
            <a:off x="304799" y="3945061"/>
            <a:ext cx="3543301" cy="2834641"/>
          </a:xfrm>
          <a:prstGeom prst="rect">
            <a:avLst/>
          </a:prstGeom>
        </p:spPr>
      </p:pic>
      <p:sp>
        <p:nvSpPr>
          <p:cNvPr id="7" name="Rectángulo 6"/>
          <p:cNvSpPr/>
          <p:nvPr/>
        </p:nvSpPr>
        <p:spPr>
          <a:xfrm>
            <a:off x="4473643" y="5022693"/>
            <a:ext cx="7165907" cy="1200329"/>
          </a:xfrm>
          <a:prstGeom prst="rect">
            <a:avLst/>
          </a:prstGeom>
        </p:spPr>
        <p:txBody>
          <a:bodyPr wrap="square">
            <a:spAutoFit/>
          </a:bodyPr>
          <a:lstStyle/>
          <a:p>
            <a:r>
              <a:rPr lang="es-CO" dirty="0"/>
              <a:t>La Cámara Colombiana de Comercio Electrónico (CCCE), ha declarado que el </a:t>
            </a:r>
            <a:r>
              <a:rPr lang="es-CO" dirty="0" err="1"/>
              <a:t>eCommerce</a:t>
            </a:r>
            <a:r>
              <a:rPr lang="es-CO" dirty="0"/>
              <a:t> hoy en día representa el 1.5% del PIB nacional. De acuerdo con proyecciones de </a:t>
            </a:r>
            <a:r>
              <a:rPr lang="es-CO" dirty="0" err="1"/>
              <a:t>eMarketer</a:t>
            </a:r>
            <a:r>
              <a:rPr lang="es-CO" dirty="0"/>
              <a:t>, se espera que el </a:t>
            </a:r>
            <a:r>
              <a:rPr lang="es-CO" dirty="0" err="1"/>
              <a:t>eCommerce</a:t>
            </a:r>
            <a:r>
              <a:rPr lang="es-CO" dirty="0"/>
              <a:t> crezca en Colombia a más del 20% en 2019</a:t>
            </a:r>
          </a:p>
        </p:txBody>
      </p:sp>
    </p:spTree>
    <p:extLst>
      <p:ext uri="{BB962C8B-B14F-4D97-AF65-F5344CB8AC3E}">
        <p14:creationId xmlns:p14="http://schemas.microsoft.com/office/powerpoint/2010/main" val="424731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43499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Tipos de comercio electrónico </a:t>
            </a:r>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4110051312"/>
              </p:ext>
            </p:extLst>
          </p:nvPr>
        </p:nvGraphicFramePr>
        <p:xfrm>
          <a:off x="3474720" y="548640"/>
          <a:ext cx="7888225" cy="5974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p:cNvSpPr/>
          <p:nvPr/>
        </p:nvSpPr>
        <p:spPr>
          <a:xfrm>
            <a:off x="635018" y="1176246"/>
            <a:ext cx="2839702" cy="1815882"/>
          </a:xfrm>
          <a:prstGeom prst="rect">
            <a:avLst/>
          </a:prstGeom>
        </p:spPr>
        <p:txBody>
          <a:bodyPr wrap="square">
            <a:spAutoFit/>
          </a:bodyPr>
          <a:lstStyle/>
          <a:p>
            <a:r>
              <a:rPr lang="es-CO" sz="2800" b="1" dirty="0"/>
              <a:t>Existen tres tipos principales de comercio electrónico: </a:t>
            </a:r>
          </a:p>
        </p:txBody>
      </p:sp>
    </p:spTree>
    <p:extLst>
      <p:ext uri="{BB962C8B-B14F-4D97-AF65-F5344CB8AC3E}">
        <p14:creationId xmlns:p14="http://schemas.microsoft.com/office/powerpoint/2010/main" val="3080936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76979" y="105574"/>
            <a:ext cx="5965371" cy="779463"/>
          </a:xfrm>
        </p:spPr>
        <p:txBody>
          <a:bodyPr/>
          <a:lstStyle/>
          <a:p>
            <a:r>
              <a:rPr lang="es-CO" dirty="0"/>
              <a:t>Tipos de comercio electrónico </a:t>
            </a:r>
          </a:p>
        </p:txBody>
      </p:sp>
      <p:graphicFrame>
        <p:nvGraphicFramePr>
          <p:cNvPr id="7" name="Diagrama 6"/>
          <p:cNvGraphicFramePr/>
          <p:nvPr>
            <p:extLst>
              <p:ext uri="{D42A27DB-BD31-4B8C-83A1-F6EECF244321}">
                <p14:modId xmlns:p14="http://schemas.microsoft.com/office/powerpoint/2010/main" val="2642692935"/>
              </p:ext>
            </p:extLst>
          </p:nvPr>
        </p:nvGraphicFramePr>
        <p:xfrm>
          <a:off x="2133600" y="864638"/>
          <a:ext cx="9708750" cy="5269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p:cNvSpPr/>
          <p:nvPr/>
        </p:nvSpPr>
        <p:spPr>
          <a:xfrm>
            <a:off x="438098" y="33641"/>
            <a:ext cx="4832402" cy="830997"/>
          </a:xfrm>
          <a:prstGeom prst="rect">
            <a:avLst/>
          </a:prstGeom>
        </p:spPr>
        <p:txBody>
          <a:bodyPr wrap="square">
            <a:spAutoFit/>
          </a:bodyPr>
          <a:lstStyle/>
          <a:p>
            <a:r>
              <a:rPr lang="es-CO" sz="2400" b="1" dirty="0"/>
              <a:t>Alternativas de comercio electrónico: </a:t>
            </a:r>
          </a:p>
        </p:txBody>
      </p:sp>
    </p:spTree>
    <p:extLst>
      <p:ext uri="{BB962C8B-B14F-4D97-AF65-F5344CB8AC3E}">
        <p14:creationId xmlns:p14="http://schemas.microsoft.com/office/powerpoint/2010/main" val="26894653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Los </a:t>
            </a:r>
            <a:r>
              <a:rPr lang="es-CO" dirty="0" err="1"/>
              <a:t>marketplaces</a:t>
            </a:r>
            <a:r>
              <a:rPr lang="es-CO" dirty="0"/>
              <a:t> </a:t>
            </a:r>
          </a:p>
        </p:txBody>
      </p:sp>
      <p:sp>
        <p:nvSpPr>
          <p:cNvPr id="3" name="Marcador de contenido 2"/>
          <p:cNvSpPr>
            <a:spLocks noGrp="1"/>
          </p:cNvSpPr>
          <p:nvPr>
            <p:ph idx="1"/>
          </p:nvPr>
        </p:nvSpPr>
        <p:spPr>
          <a:xfrm>
            <a:off x="177358" y="1407570"/>
            <a:ext cx="5711377" cy="4817018"/>
          </a:xfrm>
        </p:spPr>
        <p:txBody>
          <a:bodyPr>
            <a:normAutofit/>
          </a:bodyPr>
          <a:lstStyle/>
          <a:p>
            <a:r>
              <a:rPr lang="es-CO" dirty="0"/>
              <a:t>Los </a:t>
            </a:r>
            <a:r>
              <a:rPr lang="es-CO" b="1" dirty="0" err="1"/>
              <a:t>marketplaces</a:t>
            </a:r>
            <a:r>
              <a:rPr lang="es-CO" b="1" dirty="0"/>
              <a:t> son plataformas en las que se venden productos de diferentes negocios, marcas, empresas</a:t>
            </a:r>
            <a:r>
              <a:rPr lang="es-CO" dirty="0"/>
              <a:t> e, incluso, de usuarios.</a:t>
            </a:r>
          </a:p>
          <a:p>
            <a:r>
              <a:rPr lang="es-CO" b="1" i="1" dirty="0">
                <a:solidFill>
                  <a:srgbClr val="7030A0"/>
                </a:solidFill>
              </a:rPr>
              <a:t>Los clientes navegan por la plataforma buscando cuáles son los productos idóneos</a:t>
            </a:r>
            <a:r>
              <a:rPr lang="es-CO" dirty="0"/>
              <a:t>, cuáles son los mejores precios, cuáles son las mejores condiciones, las mejores ofertas o promociones.</a:t>
            </a:r>
          </a:p>
          <a:p>
            <a:endParaRPr lang="es-CO" dirty="0"/>
          </a:p>
        </p:txBody>
      </p:sp>
      <p:pic>
        <p:nvPicPr>
          <p:cNvPr id="4" name="Imagen 3"/>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6071617" y="2793341"/>
            <a:ext cx="5191697" cy="3431247"/>
          </a:xfrm>
          <a:prstGeom prst="rect">
            <a:avLst/>
          </a:prstGeom>
        </p:spPr>
      </p:pic>
    </p:spTree>
    <p:extLst>
      <p:ext uri="{BB962C8B-B14F-4D97-AF65-F5344CB8AC3E}">
        <p14:creationId xmlns:p14="http://schemas.microsoft.com/office/powerpoint/2010/main" val="4166463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Los </a:t>
            </a:r>
            <a:r>
              <a:rPr lang="es-CO" dirty="0" err="1"/>
              <a:t>marketplaces</a:t>
            </a:r>
            <a:r>
              <a:rPr lang="es-CO" dirty="0"/>
              <a:t> </a:t>
            </a:r>
          </a:p>
        </p:txBody>
      </p:sp>
      <p:sp>
        <p:nvSpPr>
          <p:cNvPr id="3" name="Marcador de contenido 2"/>
          <p:cNvSpPr>
            <a:spLocks noGrp="1"/>
          </p:cNvSpPr>
          <p:nvPr>
            <p:ph idx="1"/>
          </p:nvPr>
        </p:nvSpPr>
        <p:spPr>
          <a:xfrm>
            <a:off x="177358" y="1407570"/>
            <a:ext cx="5711377" cy="2897730"/>
          </a:xfrm>
        </p:spPr>
        <p:txBody>
          <a:bodyPr>
            <a:normAutofit/>
          </a:bodyPr>
          <a:lstStyle/>
          <a:p>
            <a:r>
              <a:rPr lang="es-CO" b="1" dirty="0" smtClean="0"/>
              <a:t>El </a:t>
            </a:r>
            <a:r>
              <a:rPr lang="es-CO" b="1" dirty="0" err="1"/>
              <a:t>marketplace</a:t>
            </a:r>
            <a:r>
              <a:rPr lang="es-CO" b="1" dirty="0"/>
              <a:t> actúa como intermediario</a:t>
            </a:r>
            <a:r>
              <a:rPr lang="es-CO" dirty="0"/>
              <a:t>, ofreciendo a los compradores toda la gama de productos que albergan, facilitando el trabajo de los vendedores y garantizando la seguridad de la transacción económica.</a:t>
            </a:r>
          </a:p>
          <a:p>
            <a:endParaRPr lang="es-CO" dirty="0"/>
          </a:p>
        </p:txBody>
      </p:sp>
      <p:pic>
        <p:nvPicPr>
          <p:cNvPr id="4" name="Imagen 3"/>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6071617" y="2793341"/>
            <a:ext cx="5191697" cy="3431247"/>
          </a:xfrm>
          <a:prstGeom prst="rect">
            <a:avLst/>
          </a:prstGeom>
        </p:spPr>
      </p:pic>
    </p:spTree>
    <p:extLst>
      <p:ext uri="{BB962C8B-B14F-4D97-AF65-F5344CB8AC3E}">
        <p14:creationId xmlns:p14="http://schemas.microsoft.com/office/powerpoint/2010/main" val="560367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r>
              <a:rPr lang="es-CO" dirty="0" err="1"/>
              <a:t>Marketplaces</a:t>
            </a:r>
            <a:r>
              <a:rPr lang="es-CO" dirty="0"/>
              <a:t> </a:t>
            </a:r>
          </a:p>
        </p:txBody>
      </p:sp>
      <p:sp>
        <p:nvSpPr>
          <p:cNvPr id="5" name="Marcador de contenido 4"/>
          <p:cNvSpPr>
            <a:spLocks noGrp="1"/>
          </p:cNvSpPr>
          <p:nvPr>
            <p:ph idx="1"/>
          </p:nvPr>
        </p:nvSpPr>
        <p:spPr>
          <a:xfrm>
            <a:off x="6326724" y="1407572"/>
            <a:ext cx="5965371" cy="2969356"/>
          </a:xfrm>
          <a:solidFill>
            <a:srgbClr val="FF00FF"/>
          </a:solidFill>
        </p:spPr>
        <p:txBody>
          <a:bodyPr>
            <a:normAutofit/>
          </a:bodyPr>
          <a:lstStyle/>
          <a:p>
            <a:r>
              <a:rPr lang="es-CO" b="1" dirty="0"/>
              <a:t>Los </a:t>
            </a:r>
            <a:r>
              <a:rPr lang="es-CO" b="1" dirty="0" err="1"/>
              <a:t>marketplaces</a:t>
            </a:r>
            <a:r>
              <a:rPr lang="es-CO" b="1" dirty="0"/>
              <a:t> funcionan de forma sencilla, efectiva, rápida y económica</a:t>
            </a:r>
            <a:r>
              <a:rPr lang="es-CO" dirty="0"/>
              <a:t>, tanto para clientes como para vendedores. Estas plataformas aportan ventajas competitivas para aquellos dispuestos a vender sus productos en ellas. </a:t>
            </a:r>
          </a:p>
          <a:p>
            <a:endParaRPr lang="es-CO" dirty="0"/>
          </a:p>
        </p:txBody>
      </p:sp>
      <p:pic>
        <p:nvPicPr>
          <p:cNvPr id="7" name="Imagen 6"/>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203626" y="268366"/>
            <a:ext cx="6034451" cy="4108562"/>
          </a:xfrm>
          <a:prstGeom prst="rect">
            <a:avLst/>
          </a:prstGeom>
        </p:spPr>
      </p:pic>
    </p:spTree>
    <p:extLst>
      <p:ext uri="{BB962C8B-B14F-4D97-AF65-F5344CB8AC3E}">
        <p14:creationId xmlns:p14="http://schemas.microsoft.com/office/powerpoint/2010/main" val="5396121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5001827" y="1069704"/>
            <a:ext cx="7121230" cy="4848496"/>
          </a:xfrm>
          <a:prstGeom prst="rect">
            <a:avLst/>
          </a:prstGeom>
        </p:spPr>
      </p:pic>
      <p:sp>
        <p:nvSpPr>
          <p:cNvPr id="6" name="Título 5"/>
          <p:cNvSpPr>
            <a:spLocks noGrp="1"/>
          </p:cNvSpPr>
          <p:nvPr>
            <p:ph type="title"/>
          </p:nvPr>
        </p:nvSpPr>
        <p:spPr/>
        <p:txBody>
          <a:bodyPr/>
          <a:lstStyle/>
          <a:p>
            <a:r>
              <a:rPr lang="es-CO" dirty="0" err="1"/>
              <a:t>Marketplaces</a:t>
            </a:r>
            <a:r>
              <a:rPr lang="es-CO" dirty="0"/>
              <a:t> </a:t>
            </a:r>
          </a:p>
        </p:txBody>
      </p:sp>
      <p:sp>
        <p:nvSpPr>
          <p:cNvPr id="5" name="Marcador de contenido 4"/>
          <p:cNvSpPr>
            <a:spLocks noGrp="1"/>
          </p:cNvSpPr>
          <p:nvPr>
            <p:ph idx="1"/>
          </p:nvPr>
        </p:nvSpPr>
        <p:spPr>
          <a:xfrm>
            <a:off x="567871" y="1207545"/>
            <a:ext cx="6109541" cy="2183355"/>
          </a:xfrm>
          <a:solidFill>
            <a:srgbClr val="FF00FF"/>
          </a:solidFill>
        </p:spPr>
        <p:txBody>
          <a:bodyPr>
            <a:normAutofit fontScale="92500" lnSpcReduction="10000"/>
          </a:bodyPr>
          <a:lstStyle/>
          <a:p>
            <a:r>
              <a:rPr lang="es-CO" dirty="0" smtClean="0">
                <a:solidFill>
                  <a:schemeClr val="bg1"/>
                </a:solidFill>
              </a:rPr>
              <a:t>Es </a:t>
            </a:r>
            <a:r>
              <a:rPr lang="es-CO" dirty="0">
                <a:solidFill>
                  <a:schemeClr val="bg1"/>
                </a:solidFill>
              </a:rPr>
              <a:t>fácil trabajar con ellos: </a:t>
            </a:r>
            <a:r>
              <a:rPr lang="es-CO" b="1" dirty="0">
                <a:solidFill>
                  <a:schemeClr val="bg1"/>
                </a:solidFill>
              </a:rPr>
              <a:t>conllevan una gran cantidad de tráfico</a:t>
            </a:r>
            <a:r>
              <a:rPr lang="es-CO" dirty="0">
                <a:solidFill>
                  <a:schemeClr val="bg1"/>
                </a:solidFill>
              </a:rPr>
              <a:t>, incomparable con el que puede tener un negocio online más pequeño e incluso, en algunos casos, permiten que se pueda vender sin contar con una plataforma online previa.</a:t>
            </a:r>
          </a:p>
          <a:p>
            <a:endParaRPr lang="es-CO" dirty="0"/>
          </a:p>
        </p:txBody>
      </p:sp>
    </p:spTree>
    <p:extLst>
      <p:ext uri="{BB962C8B-B14F-4D97-AF65-F5344CB8AC3E}">
        <p14:creationId xmlns:p14="http://schemas.microsoft.com/office/powerpoint/2010/main" val="115999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r>
              <a:rPr lang="es-CO" dirty="0" err="1"/>
              <a:t>Marketplaces</a:t>
            </a:r>
            <a:r>
              <a:rPr lang="es-CO" dirty="0"/>
              <a:t> </a:t>
            </a:r>
          </a:p>
        </p:txBody>
      </p:sp>
      <p:sp>
        <p:nvSpPr>
          <p:cNvPr id="5" name="Marcador de contenido 4"/>
          <p:cNvSpPr>
            <a:spLocks noGrp="1"/>
          </p:cNvSpPr>
          <p:nvPr>
            <p:ph idx="1"/>
          </p:nvPr>
        </p:nvSpPr>
        <p:spPr>
          <a:xfrm>
            <a:off x="6326724" y="2131472"/>
            <a:ext cx="5965371" cy="3304128"/>
          </a:xfrm>
        </p:spPr>
        <p:txBody>
          <a:bodyPr>
            <a:normAutofit/>
          </a:bodyPr>
          <a:lstStyle/>
          <a:p>
            <a:r>
              <a:rPr lang="es-CO" dirty="0" smtClean="0"/>
              <a:t>Para </a:t>
            </a:r>
            <a:r>
              <a:rPr lang="es-CO" dirty="0"/>
              <a:t>los clientes también aporta ventajas como la </a:t>
            </a:r>
            <a:r>
              <a:rPr lang="es-CO" b="1" dirty="0">
                <a:solidFill>
                  <a:srgbClr val="FF99FF"/>
                </a:solidFill>
              </a:rPr>
              <a:t>existencia de una gran competencia entre marcas</a:t>
            </a:r>
            <a:r>
              <a:rPr lang="es-CO" dirty="0">
                <a:solidFill>
                  <a:srgbClr val="FF99FF"/>
                </a:solidFill>
              </a:rPr>
              <a:t>, </a:t>
            </a:r>
            <a:r>
              <a:rPr lang="es-CO" dirty="0"/>
              <a:t>que fomenta que los precios bajen y que se ofrezcan promociones y ofertas, </a:t>
            </a:r>
            <a:r>
              <a:rPr lang="es-CO" b="1" dirty="0">
                <a:solidFill>
                  <a:srgbClr val="FF99FF"/>
                </a:solidFill>
              </a:rPr>
              <a:t>o la garantía de que el pago se va a realizar de forma segura</a:t>
            </a:r>
            <a:r>
              <a:rPr lang="es-CO" dirty="0"/>
              <a:t>, sin poner en peligro los datos del usuario.</a:t>
            </a:r>
          </a:p>
          <a:p>
            <a:endParaRPr lang="es-CO" dirty="0"/>
          </a:p>
        </p:txBody>
      </p:sp>
      <p:pic>
        <p:nvPicPr>
          <p:cNvPr id="7" name="Imagen 6"/>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203626" y="268366"/>
            <a:ext cx="6034451" cy="4108562"/>
          </a:xfrm>
          <a:prstGeom prst="rect">
            <a:avLst/>
          </a:prstGeom>
        </p:spPr>
      </p:pic>
    </p:spTree>
    <p:extLst>
      <p:ext uri="{BB962C8B-B14F-4D97-AF65-F5344CB8AC3E}">
        <p14:creationId xmlns:p14="http://schemas.microsoft.com/office/powerpoint/2010/main" val="728883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Ejercicio </a:t>
            </a:r>
          </a:p>
        </p:txBody>
      </p:sp>
      <p:sp>
        <p:nvSpPr>
          <p:cNvPr id="3" name="Marcador de contenido 2"/>
          <p:cNvSpPr>
            <a:spLocks noGrp="1"/>
          </p:cNvSpPr>
          <p:nvPr>
            <p:ph idx="1"/>
          </p:nvPr>
        </p:nvSpPr>
        <p:spPr>
          <a:xfrm>
            <a:off x="177358" y="1407570"/>
            <a:ext cx="8040667" cy="1740744"/>
          </a:xfrm>
        </p:spPr>
        <p:txBody>
          <a:bodyPr/>
          <a:lstStyle/>
          <a:p>
            <a:r>
              <a:rPr lang="es-CO" dirty="0"/>
              <a:t>Cuales son para ustedes las mayores ventajas y desventajas del comercio electrónico: </a:t>
            </a:r>
          </a:p>
          <a:p>
            <a:pPr lvl="1"/>
            <a:r>
              <a:rPr lang="es-CO" dirty="0"/>
              <a:t>Como empresarios</a:t>
            </a:r>
          </a:p>
          <a:p>
            <a:pPr lvl="1"/>
            <a:r>
              <a:rPr lang="es-CO" dirty="0"/>
              <a:t>Cómo usuarios </a:t>
            </a:r>
          </a:p>
        </p:txBody>
      </p:sp>
      <p:pic>
        <p:nvPicPr>
          <p:cNvPr id="2050" name="Picture 2" descr="Resultado de imagen para ventajas y desventajas 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08928"/>
            <a:ext cx="11561755" cy="522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5637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err="1"/>
              <a:t>Pincipales</a:t>
            </a:r>
            <a:r>
              <a:rPr lang="es-CO" dirty="0"/>
              <a:t> </a:t>
            </a:r>
            <a:r>
              <a:rPr lang="es-CO" dirty="0" err="1"/>
              <a:t>Marketplaces</a:t>
            </a:r>
            <a:r>
              <a:rPr lang="es-CO" dirty="0"/>
              <a:t> </a:t>
            </a:r>
          </a:p>
        </p:txBody>
      </p:sp>
      <p:sp>
        <p:nvSpPr>
          <p:cNvPr id="3" name="Marcador de contenido 2"/>
          <p:cNvSpPr>
            <a:spLocks noGrp="1"/>
          </p:cNvSpPr>
          <p:nvPr>
            <p:ph idx="1"/>
          </p:nvPr>
        </p:nvSpPr>
        <p:spPr>
          <a:xfrm>
            <a:off x="5889171" y="981993"/>
            <a:ext cx="5693229" cy="4528791"/>
          </a:xfrm>
        </p:spPr>
        <p:txBody>
          <a:bodyPr>
            <a:normAutofit fontScale="92500"/>
          </a:bodyPr>
          <a:lstStyle/>
          <a:p>
            <a:r>
              <a:rPr lang="es-CO" b="1" dirty="0"/>
              <a:t>1. Amazon: </a:t>
            </a:r>
            <a:r>
              <a:rPr lang="es-CO" dirty="0"/>
              <a:t>Es un </a:t>
            </a:r>
            <a:r>
              <a:rPr lang="es-CO" dirty="0" err="1"/>
              <a:t>marketplace</a:t>
            </a:r>
            <a:r>
              <a:rPr lang="es-CO" dirty="0"/>
              <a:t> en el que se venden productos de la propia marca además de productos de otras empresas o negocios. Es una empresa que surgió en 1994 en Estados Unidos y que se ha convertido en uno de los </a:t>
            </a:r>
            <a:r>
              <a:rPr lang="es-CO" b="1" dirty="0" err="1"/>
              <a:t>eCommerce</a:t>
            </a:r>
            <a:r>
              <a:rPr lang="es-CO" b="1" dirty="0"/>
              <a:t> más de todo el mundo</a:t>
            </a:r>
            <a:r>
              <a:rPr lang="es-CO" dirty="0"/>
              <a:t>.</a:t>
            </a:r>
          </a:p>
          <a:p>
            <a:r>
              <a:rPr lang="es-CO" dirty="0"/>
              <a:t>Un gran catálogo y una buena experiencia de cliente, con la logística como piedra angular, explican el modelo de negocio de la compañía.</a:t>
            </a:r>
          </a:p>
          <a:p>
            <a:endParaRPr lang="es-CO" dirty="0"/>
          </a:p>
          <a:p>
            <a:endParaRPr lang="es-CO" dirty="0"/>
          </a:p>
          <a:p>
            <a:endParaRPr lang="es-CO" dirty="0"/>
          </a:p>
          <a:p>
            <a:endParaRPr lang="es-CO" dirty="0"/>
          </a:p>
          <a:p>
            <a:endParaRPr lang="es-CO" dirty="0"/>
          </a:p>
        </p:txBody>
      </p:sp>
      <p:pic>
        <p:nvPicPr>
          <p:cNvPr id="4" name="Imagen 3"/>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440971" y="290241"/>
            <a:ext cx="5297978" cy="3490104"/>
          </a:xfrm>
          <a:prstGeom prst="rect">
            <a:avLst/>
          </a:prstGeom>
        </p:spPr>
      </p:pic>
    </p:spTree>
    <p:extLst>
      <p:ext uri="{BB962C8B-B14F-4D97-AF65-F5344CB8AC3E}">
        <p14:creationId xmlns:p14="http://schemas.microsoft.com/office/powerpoint/2010/main" val="2740501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6601" y="290241"/>
            <a:ext cx="11117942" cy="779463"/>
          </a:xfrm>
        </p:spPr>
        <p:txBody>
          <a:bodyPr/>
          <a:lstStyle/>
          <a:p>
            <a:r>
              <a:rPr lang="es-CO" dirty="0"/>
              <a:t>Ejemplos de uso de Amazon / </a:t>
            </a:r>
            <a:r>
              <a:rPr lang="es-CO" dirty="0">
                <a:solidFill>
                  <a:srgbClr val="FF00FF"/>
                </a:solidFill>
              </a:rPr>
              <a:t>cómo atreverse a vender con Amazon </a:t>
            </a:r>
          </a:p>
        </p:txBody>
      </p:sp>
      <p:sp>
        <p:nvSpPr>
          <p:cNvPr id="3" name="Marcador de contenido 2"/>
          <p:cNvSpPr>
            <a:spLocks noGrp="1"/>
          </p:cNvSpPr>
          <p:nvPr>
            <p:ph idx="1"/>
          </p:nvPr>
        </p:nvSpPr>
        <p:spPr>
          <a:xfrm>
            <a:off x="508000" y="1359945"/>
            <a:ext cx="11490713" cy="4817018"/>
          </a:xfrm>
        </p:spPr>
        <p:txBody>
          <a:bodyPr>
            <a:normAutofit/>
          </a:bodyPr>
          <a:lstStyle/>
          <a:p>
            <a:r>
              <a:rPr lang="es-CO" sz="2400" dirty="0"/>
              <a:t>El sector de la moda en Colombia busca aumentar sus ventas con la llegada de las compañías </a:t>
            </a:r>
            <a:r>
              <a:rPr lang="es-CO" sz="2400" b="1" dirty="0">
                <a:solidFill>
                  <a:srgbClr val="7030A0"/>
                </a:solidFill>
              </a:rPr>
              <a:t>Agua Bendita, Color Siete, </a:t>
            </a:r>
            <a:r>
              <a:rPr lang="es-CO" sz="2400" b="1" dirty="0" err="1">
                <a:solidFill>
                  <a:srgbClr val="7030A0"/>
                </a:solidFill>
              </a:rPr>
              <a:t>Entreaguas</a:t>
            </a:r>
            <a:r>
              <a:rPr lang="es-CO" sz="2400" b="1" dirty="0">
                <a:solidFill>
                  <a:srgbClr val="7030A0"/>
                </a:solidFill>
              </a:rPr>
              <a:t> y Forma Tu Cuerpo</a:t>
            </a:r>
            <a:r>
              <a:rPr lang="es-CO" sz="2400" dirty="0"/>
              <a:t> a la plataforma digital de Amazon, donde comercian sus productos principalmente con clientes de México y Estados Unidos. </a:t>
            </a:r>
          </a:p>
          <a:p>
            <a:r>
              <a:rPr lang="es-CO" sz="1200" dirty="0"/>
              <a:t>Tomado de Portafolio.com</a:t>
            </a:r>
          </a:p>
        </p:txBody>
      </p:sp>
      <p:pic>
        <p:nvPicPr>
          <p:cNvPr id="4" name="Imagen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23835" y="3327820"/>
            <a:ext cx="4145642" cy="2849143"/>
          </a:xfrm>
          <a:prstGeom prst="rect">
            <a:avLst/>
          </a:prstGeom>
        </p:spPr>
      </p:pic>
      <p:sp>
        <p:nvSpPr>
          <p:cNvPr id="5" name="Rectángulo 4"/>
          <p:cNvSpPr/>
          <p:nvPr/>
        </p:nvSpPr>
        <p:spPr>
          <a:xfrm>
            <a:off x="3927475" y="5345966"/>
            <a:ext cx="3667125" cy="830997"/>
          </a:xfrm>
          <a:prstGeom prst="rect">
            <a:avLst/>
          </a:prstGeom>
        </p:spPr>
        <p:txBody>
          <a:bodyPr wrap="square">
            <a:spAutoFit/>
          </a:bodyPr>
          <a:lstStyle/>
          <a:p>
            <a:r>
              <a:rPr lang="es-CO" sz="1600" dirty="0">
                <a:hlinkClick r:id="rId3"/>
              </a:rPr>
              <a:t>https://www.portafolio.co/negocios/las-cuatro-companias-de-moda-colombianas-que-llegan-a-amazon-531594</a:t>
            </a:r>
            <a:r>
              <a:rPr lang="es-CO" sz="1600" dirty="0"/>
              <a:t>.</a:t>
            </a:r>
          </a:p>
        </p:txBody>
      </p:sp>
      <p:sp>
        <p:nvSpPr>
          <p:cNvPr id="6" name="Rectángulo 5"/>
          <p:cNvSpPr/>
          <p:nvPr/>
        </p:nvSpPr>
        <p:spPr>
          <a:xfrm>
            <a:off x="3352799" y="3244338"/>
            <a:ext cx="4241801" cy="2031325"/>
          </a:xfrm>
          <a:prstGeom prst="rect">
            <a:avLst/>
          </a:prstGeom>
          <a:solidFill>
            <a:srgbClr val="7030A0"/>
          </a:solidFill>
        </p:spPr>
        <p:txBody>
          <a:bodyPr wrap="square">
            <a:spAutoFit/>
          </a:bodyPr>
          <a:lstStyle/>
          <a:p>
            <a:r>
              <a:rPr lang="es-CO" dirty="0">
                <a:solidFill>
                  <a:schemeClr val="bg1"/>
                </a:solidFill>
              </a:rPr>
              <a:t>El plan piloto de "Colombia a un clic" con Amazon incluyó además "sesiones de formación, consultoría en cierre de brechas, apoyo para ser vendedor en la plataforma, diseño de la estrategia digital para generar tráfico, y seguimiento a los negocios". </a:t>
            </a:r>
          </a:p>
        </p:txBody>
      </p:sp>
      <p:sp>
        <p:nvSpPr>
          <p:cNvPr id="7" name="Rectángulo 6"/>
          <p:cNvSpPr/>
          <p:nvPr/>
        </p:nvSpPr>
        <p:spPr>
          <a:xfrm>
            <a:off x="4353865" y="2452886"/>
            <a:ext cx="7515612" cy="646331"/>
          </a:xfrm>
          <a:prstGeom prst="rect">
            <a:avLst/>
          </a:prstGeom>
        </p:spPr>
        <p:txBody>
          <a:bodyPr wrap="square">
            <a:spAutoFit/>
          </a:bodyPr>
          <a:lstStyle/>
          <a:p>
            <a:r>
              <a:rPr lang="es-CO" sz="1200" dirty="0"/>
              <a:t>Entre los productos 'hechos en Colombia' que ya hacen parte del catálogo de Amazon hay vestidos de baño, ropa de playa, prendas para hombre y ropa de control, que son prendas que incluyen valores agregados como bandas para la corrección de postura, bandas abdominales para elevar la temperatura corporal o textiles con propiedades especiales. </a:t>
            </a:r>
          </a:p>
        </p:txBody>
      </p:sp>
    </p:spTree>
    <p:extLst>
      <p:ext uri="{BB962C8B-B14F-4D97-AF65-F5344CB8AC3E}">
        <p14:creationId xmlns:p14="http://schemas.microsoft.com/office/powerpoint/2010/main" val="613880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err="1"/>
              <a:t>Pincipales</a:t>
            </a:r>
            <a:r>
              <a:rPr lang="es-CO" dirty="0"/>
              <a:t> </a:t>
            </a:r>
            <a:r>
              <a:rPr lang="es-CO" dirty="0" err="1"/>
              <a:t>Marketplaces</a:t>
            </a:r>
            <a:r>
              <a:rPr lang="es-CO" dirty="0"/>
              <a:t> </a:t>
            </a:r>
          </a:p>
        </p:txBody>
      </p:sp>
      <p:sp>
        <p:nvSpPr>
          <p:cNvPr id="3" name="Marcador de contenido 2"/>
          <p:cNvSpPr>
            <a:spLocks noGrp="1"/>
          </p:cNvSpPr>
          <p:nvPr>
            <p:ph idx="1"/>
          </p:nvPr>
        </p:nvSpPr>
        <p:spPr/>
        <p:txBody>
          <a:bodyPr>
            <a:normAutofit/>
          </a:bodyPr>
          <a:lstStyle/>
          <a:p>
            <a:r>
              <a:rPr lang="es-CO" b="1" dirty="0"/>
              <a:t>2. eBay: </a:t>
            </a:r>
            <a:r>
              <a:rPr lang="es-CO" dirty="0"/>
              <a:t>Fue fundada en 1995, también en Estados Unidos. </a:t>
            </a:r>
            <a:r>
              <a:rPr lang="es-CO" b="1" dirty="0"/>
              <a:t>La peculiaridad de eBay es se pueden vender los productos, además de a través de la compra-venta normal, mediante su sistema de subastas</a:t>
            </a:r>
            <a:r>
              <a:rPr lang="es-CO" dirty="0"/>
              <a:t>.</a:t>
            </a:r>
          </a:p>
          <a:p>
            <a:endParaRPr lang="es-CO" dirty="0"/>
          </a:p>
          <a:p>
            <a:endParaRPr lang="es-CO" dirty="0"/>
          </a:p>
          <a:p>
            <a:endParaRPr lang="es-CO" dirty="0"/>
          </a:p>
          <a:p>
            <a:endParaRPr lang="es-CO" dirty="0"/>
          </a:p>
          <a:p>
            <a:endParaRPr lang="es-CO" dirty="0"/>
          </a:p>
        </p:txBody>
      </p:sp>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3050655" y="3108324"/>
            <a:ext cx="5334000" cy="3000375"/>
          </a:xfrm>
          <a:prstGeom prst="rect">
            <a:avLst/>
          </a:prstGeom>
        </p:spPr>
      </p:pic>
    </p:spTree>
    <p:extLst>
      <p:ext uri="{BB962C8B-B14F-4D97-AF65-F5344CB8AC3E}">
        <p14:creationId xmlns:p14="http://schemas.microsoft.com/office/powerpoint/2010/main" val="15568802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Principales </a:t>
            </a:r>
            <a:r>
              <a:rPr lang="es-CO" dirty="0" err="1"/>
              <a:t>marketplaces</a:t>
            </a:r>
            <a:endParaRPr lang="es-CO" dirty="0"/>
          </a:p>
        </p:txBody>
      </p:sp>
      <p:sp>
        <p:nvSpPr>
          <p:cNvPr id="3" name="Marcador de contenido 2"/>
          <p:cNvSpPr>
            <a:spLocks noGrp="1"/>
          </p:cNvSpPr>
          <p:nvPr>
            <p:ph idx="1"/>
          </p:nvPr>
        </p:nvSpPr>
        <p:spPr>
          <a:xfrm>
            <a:off x="5981700" y="1359945"/>
            <a:ext cx="6017012" cy="4817018"/>
          </a:xfrm>
        </p:spPr>
        <p:txBody>
          <a:bodyPr>
            <a:normAutofit fontScale="92500" lnSpcReduction="20000"/>
          </a:bodyPr>
          <a:lstStyle/>
          <a:p>
            <a:r>
              <a:rPr lang="es-CO" dirty="0" err="1"/>
              <a:t>Alibaba</a:t>
            </a:r>
            <a:r>
              <a:rPr lang="es-CO" dirty="0"/>
              <a:t>: Es una plataforma (</a:t>
            </a:r>
            <a:r>
              <a:rPr lang="es-CO" dirty="0" err="1"/>
              <a:t>marketplaces</a:t>
            </a:r>
            <a:r>
              <a:rPr lang="es-CO" dirty="0"/>
              <a:t>) que conecta a empresas exportadoras con empresas importadoras (B2B).  </a:t>
            </a:r>
          </a:p>
          <a:p>
            <a:r>
              <a:rPr lang="es-CO" dirty="0"/>
              <a:t>Es una plataforma internacional con lo que las empresas pueden exportar sus productos encontrando empresas importadoras de más de 190 países que los quieran comprar sus productos para distribuirlos.  </a:t>
            </a:r>
          </a:p>
          <a:p>
            <a:r>
              <a:rPr lang="es-CO" dirty="0"/>
              <a:t>Se centra en negocios  B2B  logrando ser las más grande del mundo con más de 96 millones de empresas importadoras (compradores) registradas y más de 4 millones de empresas exportadoras (vendedores). </a:t>
            </a:r>
          </a:p>
        </p:txBody>
      </p:sp>
      <p:pic>
        <p:nvPicPr>
          <p:cNvPr id="4" name="Imagen 3"/>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174171" y="171972"/>
            <a:ext cx="5715000" cy="3214688"/>
          </a:xfrm>
          <a:prstGeom prst="rect">
            <a:avLst/>
          </a:prstGeom>
        </p:spPr>
      </p:pic>
    </p:spTree>
    <p:extLst>
      <p:ext uri="{BB962C8B-B14F-4D97-AF65-F5344CB8AC3E}">
        <p14:creationId xmlns:p14="http://schemas.microsoft.com/office/powerpoint/2010/main" val="14979102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err="1"/>
              <a:t>Marketplaces</a:t>
            </a:r>
            <a:r>
              <a:rPr lang="es-CO" dirty="0"/>
              <a:t> </a:t>
            </a:r>
          </a:p>
        </p:txBody>
      </p:sp>
      <p:sp>
        <p:nvSpPr>
          <p:cNvPr id="3" name="Marcador de contenido 2"/>
          <p:cNvSpPr>
            <a:spLocks noGrp="1"/>
          </p:cNvSpPr>
          <p:nvPr>
            <p:ph idx="1"/>
          </p:nvPr>
        </p:nvSpPr>
        <p:spPr>
          <a:xfrm>
            <a:off x="1727201" y="1359945"/>
            <a:ext cx="10127342" cy="2399255"/>
          </a:xfrm>
        </p:spPr>
        <p:txBody>
          <a:bodyPr>
            <a:normAutofit/>
          </a:bodyPr>
          <a:lstStyle/>
          <a:p>
            <a:r>
              <a:rPr lang="es-CO" b="1" dirty="0" err="1"/>
              <a:t>Banggood</a:t>
            </a:r>
            <a:r>
              <a:rPr lang="es-CO" dirty="0"/>
              <a:t> es una tienda de gadgets online con sede en </a:t>
            </a:r>
            <a:r>
              <a:rPr lang="es-CO" dirty="0" err="1"/>
              <a:t>Guangzhou</a:t>
            </a:r>
            <a:r>
              <a:rPr lang="es-CO" dirty="0"/>
              <a:t> (China). La posibilidad de comprar sin registrarse y el hecho de que cuenta con un almacén en Inglaterra, han hecho que esta página gane muchos puntos.</a:t>
            </a:r>
          </a:p>
        </p:txBody>
      </p:sp>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1487" y="100400"/>
            <a:ext cx="3681413" cy="1004022"/>
          </a:xfrm>
          <a:prstGeom prst="rect">
            <a:avLst/>
          </a:prstGeom>
        </p:spPr>
      </p:pic>
      <p:pic>
        <p:nvPicPr>
          <p:cNvPr id="5" name="Imagen 4"/>
          <p:cNvPicPr>
            <a:picLocks noChangeAspect="1"/>
          </p:cNvPicPr>
          <p:nvPr/>
        </p:nvPicPr>
        <p:blipFill>
          <a:blip r:embed="rId3"/>
          <a:stretch>
            <a:fillRect/>
          </a:stretch>
        </p:blipFill>
        <p:spPr>
          <a:xfrm>
            <a:off x="5385479" y="2734358"/>
            <a:ext cx="6469063" cy="3163996"/>
          </a:xfrm>
          <a:prstGeom prst="rect">
            <a:avLst/>
          </a:prstGeom>
        </p:spPr>
      </p:pic>
    </p:spTree>
    <p:extLst>
      <p:ext uri="{BB962C8B-B14F-4D97-AF65-F5344CB8AC3E}">
        <p14:creationId xmlns:p14="http://schemas.microsoft.com/office/powerpoint/2010/main" val="12292227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err="1"/>
              <a:t>Pincipales</a:t>
            </a:r>
            <a:r>
              <a:rPr lang="es-CO" dirty="0"/>
              <a:t> </a:t>
            </a:r>
            <a:r>
              <a:rPr lang="es-CO" dirty="0" err="1"/>
              <a:t>Marketplaces</a:t>
            </a:r>
            <a:r>
              <a:rPr lang="es-CO" dirty="0"/>
              <a:t> </a:t>
            </a:r>
          </a:p>
        </p:txBody>
      </p:sp>
      <p:sp>
        <p:nvSpPr>
          <p:cNvPr id="3" name="Marcador de contenido 2"/>
          <p:cNvSpPr>
            <a:spLocks noGrp="1"/>
          </p:cNvSpPr>
          <p:nvPr>
            <p:ph idx="1"/>
          </p:nvPr>
        </p:nvSpPr>
        <p:spPr>
          <a:xfrm>
            <a:off x="701287" y="1069704"/>
            <a:ext cx="9645656" cy="870531"/>
          </a:xfrm>
        </p:spPr>
        <p:txBody>
          <a:bodyPr>
            <a:normAutofit fontScale="85000" lnSpcReduction="20000"/>
          </a:bodyPr>
          <a:lstStyle/>
          <a:p>
            <a:r>
              <a:rPr lang="es-CO" b="1" dirty="0"/>
              <a:t>3. </a:t>
            </a:r>
            <a:r>
              <a:rPr lang="es-CO" b="1" dirty="0" err="1"/>
              <a:t>AliExpress</a:t>
            </a:r>
            <a:r>
              <a:rPr lang="es-CO" b="1" dirty="0"/>
              <a:t>: </a:t>
            </a:r>
            <a:r>
              <a:rPr lang="es-CO" dirty="0"/>
              <a:t>Marketplace creado por el gigante chino </a:t>
            </a:r>
            <a:r>
              <a:rPr lang="es-CO" dirty="0" err="1"/>
              <a:t>Alibaba</a:t>
            </a:r>
            <a:r>
              <a:rPr lang="es-CO" dirty="0"/>
              <a:t>, dedicado a la venta de productos ajenos. Opera con productos producidos en China, pero permite realizar la compra desde cualquier parte del mundo.</a:t>
            </a:r>
          </a:p>
          <a:p>
            <a:pPr marL="0" indent="0">
              <a:buNone/>
            </a:pPr>
            <a:endParaRPr lang="es-CO" dirty="0"/>
          </a:p>
          <a:p>
            <a:endParaRPr lang="es-CO" dirty="0"/>
          </a:p>
          <a:p>
            <a:endParaRPr lang="es-CO" dirty="0"/>
          </a:p>
          <a:p>
            <a:endParaRPr lang="es-CO" dirty="0"/>
          </a:p>
          <a:p>
            <a:endParaRPr lang="es-CO" dirty="0"/>
          </a:p>
          <a:p>
            <a:endParaRPr lang="es-CO" dirty="0"/>
          </a:p>
        </p:txBody>
      </p:sp>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4140416" y="2054534"/>
            <a:ext cx="7595162" cy="3977965"/>
          </a:xfrm>
          <a:prstGeom prst="rect">
            <a:avLst/>
          </a:prstGeom>
        </p:spPr>
      </p:pic>
    </p:spTree>
    <p:extLst>
      <p:ext uri="{BB962C8B-B14F-4D97-AF65-F5344CB8AC3E}">
        <p14:creationId xmlns:p14="http://schemas.microsoft.com/office/powerpoint/2010/main" val="25562429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err="1"/>
              <a:t>Pincipales</a:t>
            </a:r>
            <a:r>
              <a:rPr lang="es-CO" dirty="0"/>
              <a:t> </a:t>
            </a:r>
            <a:r>
              <a:rPr lang="es-CO" dirty="0" err="1"/>
              <a:t>Marketplaces</a:t>
            </a:r>
            <a:r>
              <a:rPr lang="es-CO" dirty="0"/>
              <a:t> </a:t>
            </a:r>
          </a:p>
        </p:txBody>
      </p:sp>
      <p:sp>
        <p:nvSpPr>
          <p:cNvPr id="3" name="Marcador de contenido 2"/>
          <p:cNvSpPr>
            <a:spLocks noGrp="1"/>
          </p:cNvSpPr>
          <p:nvPr>
            <p:ph idx="1"/>
          </p:nvPr>
        </p:nvSpPr>
        <p:spPr>
          <a:xfrm>
            <a:off x="60402" y="1093517"/>
            <a:ext cx="8207297" cy="1252809"/>
          </a:xfrm>
        </p:spPr>
        <p:txBody>
          <a:bodyPr>
            <a:normAutofit fontScale="92500"/>
          </a:bodyPr>
          <a:lstStyle/>
          <a:p>
            <a:r>
              <a:rPr lang="es-CO" b="1" dirty="0" err="1"/>
              <a:t>Rakuten</a:t>
            </a:r>
            <a:r>
              <a:rPr lang="es-CO" b="1" dirty="0"/>
              <a:t>: </a:t>
            </a:r>
            <a:r>
              <a:rPr lang="es-CO" dirty="0"/>
              <a:t>Es un </a:t>
            </a:r>
            <a:r>
              <a:rPr lang="es-CO" dirty="0" err="1"/>
              <a:t>marketplace</a:t>
            </a:r>
            <a:r>
              <a:rPr lang="es-CO" dirty="0"/>
              <a:t> creado en Japón en 1997. No se dedican a la venta, sino que </a:t>
            </a:r>
            <a:r>
              <a:rPr lang="es-CO" b="1" dirty="0"/>
              <a:t>solo son intermediarios que ponen en contacto a compradores con vendedores</a:t>
            </a:r>
            <a:r>
              <a:rPr lang="es-CO" dirty="0"/>
              <a:t>.</a:t>
            </a:r>
          </a:p>
          <a:p>
            <a:endParaRPr lang="es-CO" dirty="0"/>
          </a:p>
          <a:p>
            <a:endParaRPr lang="es-CO" dirty="0"/>
          </a:p>
          <a:p>
            <a:endParaRPr lang="es-CO" dirty="0"/>
          </a:p>
          <a:p>
            <a:endParaRPr lang="es-CO" dirty="0"/>
          </a:p>
          <a:p>
            <a:endParaRPr lang="es-CO" dirty="0"/>
          </a:p>
        </p:txBody>
      </p:sp>
      <p:pic>
        <p:nvPicPr>
          <p:cNvPr id="4" name="Imagen 3"/>
          <p:cNvPicPr>
            <a:picLocks noChangeAspect="1"/>
          </p:cNvPicPr>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tretch>
            <a:fillRect/>
          </a:stretch>
        </p:blipFill>
        <p:spPr>
          <a:xfrm>
            <a:off x="7683499" y="4008104"/>
            <a:ext cx="3632201" cy="1852716"/>
          </a:xfrm>
          <a:prstGeom prst="rect">
            <a:avLst/>
          </a:prstGeom>
        </p:spPr>
      </p:pic>
      <p:pic>
        <p:nvPicPr>
          <p:cNvPr id="5" name="Imagen 4"/>
          <p:cNvPicPr>
            <a:picLocks noChangeAspect="1"/>
          </p:cNvPicPr>
          <p:nvPr/>
        </p:nvPicPr>
        <p:blipFill>
          <a:blip r:embed="rId5" cstate="email">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tretch>
            <a:fillRect/>
          </a:stretch>
        </p:blipFill>
        <p:spPr>
          <a:xfrm>
            <a:off x="533399" y="2346326"/>
            <a:ext cx="6489702" cy="3950253"/>
          </a:xfrm>
          <a:prstGeom prst="rect">
            <a:avLst/>
          </a:prstGeom>
        </p:spPr>
      </p:pic>
    </p:spTree>
    <p:extLst>
      <p:ext uri="{BB962C8B-B14F-4D97-AF65-F5344CB8AC3E}">
        <p14:creationId xmlns:p14="http://schemas.microsoft.com/office/powerpoint/2010/main" val="9255248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err="1"/>
              <a:t>Market</a:t>
            </a:r>
            <a:r>
              <a:rPr lang="es-CO" dirty="0"/>
              <a:t> places </a:t>
            </a:r>
          </a:p>
        </p:txBody>
      </p:sp>
      <p:sp>
        <p:nvSpPr>
          <p:cNvPr id="3" name="Marcador de contenido 2"/>
          <p:cNvSpPr>
            <a:spLocks noGrp="1"/>
          </p:cNvSpPr>
          <p:nvPr>
            <p:ph idx="1"/>
          </p:nvPr>
        </p:nvSpPr>
        <p:spPr>
          <a:xfrm>
            <a:off x="304798" y="3260058"/>
            <a:ext cx="5765801" cy="2620041"/>
          </a:xfrm>
        </p:spPr>
        <p:txBody>
          <a:bodyPr>
            <a:normAutofit fontScale="92500" lnSpcReduction="20000"/>
          </a:bodyPr>
          <a:lstStyle/>
          <a:p>
            <a:r>
              <a:rPr lang="es-CO" b="1" i="1" dirty="0" err="1"/>
              <a:t>ösom</a:t>
            </a:r>
            <a:r>
              <a:rPr lang="es-CO" b="1" dirty="0"/>
              <a:t> (DAFITI)</a:t>
            </a:r>
            <a:r>
              <a:rPr lang="es-CO" dirty="0"/>
              <a:t> es una empresa Brasileña fundada en 2011, es quizá la distribuidora de moda (calzado, ropa, accesorios) mas grande que trabaja en </a:t>
            </a:r>
            <a:r>
              <a:rPr lang="es-CO" dirty="0" err="1"/>
              <a:t>latinoamérica</a:t>
            </a:r>
            <a:r>
              <a:rPr lang="es-CO" dirty="0"/>
              <a:t> y así es como desde el 2012 se puede comprar en internet en </a:t>
            </a:r>
            <a:r>
              <a:rPr lang="es-CO" i="1" dirty="0" err="1"/>
              <a:t>ösom</a:t>
            </a:r>
            <a:r>
              <a:rPr lang="es-CO" dirty="0"/>
              <a:t> México, </a:t>
            </a:r>
            <a:r>
              <a:rPr lang="es-CO" dirty="0" err="1"/>
              <a:t>Dafiti</a:t>
            </a:r>
            <a:r>
              <a:rPr lang="es-CO" dirty="0"/>
              <a:t> Colombia, </a:t>
            </a:r>
            <a:r>
              <a:rPr lang="es-CO" dirty="0" err="1"/>
              <a:t>Dafiti</a:t>
            </a:r>
            <a:r>
              <a:rPr lang="es-CO" dirty="0"/>
              <a:t> Chile, </a:t>
            </a:r>
            <a:r>
              <a:rPr lang="es-CO" dirty="0" err="1"/>
              <a:t>Dafiti</a:t>
            </a:r>
            <a:r>
              <a:rPr lang="es-CO" dirty="0"/>
              <a:t> Argentina y </a:t>
            </a:r>
            <a:r>
              <a:rPr lang="es-CO" dirty="0" err="1"/>
              <a:t>Dafiti</a:t>
            </a:r>
            <a:r>
              <a:rPr lang="es-CO" dirty="0"/>
              <a:t> Brasil.</a:t>
            </a:r>
          </a:p>
        </p:txBody>
      </p:sp>
      <p:sp>
        <p:nvSpPr>
          <p:cNvPr id="4" name="Rectángulo 3"/>
          <p:cNvSpPr/>
          <p:nvPr/>
        </p:nvSpPr>
        <p:spPr>
          <a:xfrm>
            <a:off x="1016000" y="1640979"/>
            <a:ext cx="6096000" cy="1200329"/>
          </a:xfrm>
          <a:prstGeom prst="rect">
            <a:avLst/>
          </a:prstGeom>
          <a:solidFill>
            <a:srgbClr val="7030A0"/>
          </a:solidFill>
        </p:spPr>
        <p:txBody>
          <a:bodyPr>
            <a:spAutoFit/>
          </a:bodyPr>
          <a:lstStyle/>
          <a:p>
            <a:r>
              <a:rPr lang="es-CO" sz="2400" dirty="0">
                <a:solidFill>
                  <a:schemeClr val="bg1"/>
                </a:solidFill>
              </a:rPr>
              <a:t>Dafiti.com.co Es un sitio de moda online, donde encontrarás las mejores marcas de zapatos, vestuario, deportes y accesorios.</a:t>
            </a:r>
          </a:p>
        </p:txBody>
      </p:sp>
      <p:pic>
        <p:nvPicPr>
          <p:cNvPr id="2050" name="Picture 2" descr="Dafit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38206" y="354780"/>
            <a:ext cx="2147495" cy="73873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27370" y="2942908"/>
            <a:ext cx="4575630" cy="3321569"/>
          </a:xfrm>
          <a:prstGeom prst="rect">
            <a:avLst/>
          </a:prstGeom>
        </p:spPr>
      </p:pic>
    </p:spTree>
    <p:extLst>
      <p:ext uri="{BB962C8B-B14F-4D97-AF65-F5344CB8AC3E}">
        <p14:creationId xmlns:p14="http://schemas.microsoft.com/office/powerpoint/2010/main" val="465003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err="1"/>
              <a:t>Pincipales</a:t>
            </a:r>
            <a:r>
              <a:rPr lang="es-CO" dirty="0"/>
              <a:t> </a:t>
            </a:r>
            <a:r>
              <a:rPr lang="es-CO" dirty="0" err="1"/>
              <a:t>Marketplaces</a:t>
            </a:r>
            <a:r>
              <a:rPr lang="es-CO" dirty="0"/>
              <a:t> </a:t>
            </a:r>
          </a:p>
        </p:txBody>
      </p:sp>
      <p:sp>
        <p:nvSpPr>
          <p:cNvPr id="3" name="Marcador de contenido 2"/>
          <p:cNvSpPr>
            <a:spLocks noGrp="1"/>
          </p:cNvSpPr>
          <p:nvPr>
            <p:ph idx="1"/>
          </p:nvPr>
        </p:nvSpPr>
        <p:spPr>
          <a:xfrm>
            <a:off x="3647245" y="1195774"/>
            <a:ext cx="8207297" cy="2126205"/>
          </a:xfrm>
        </p:spPr>
        <p:txBody>
          <a:bodyPr>
            <a:normAutofit fontScale="77500" lnSpcReduction="20000"/>
          </a:bodyPr>
          <a:lstStyle/>
          <a:p>
            <a:r>
              <a:rPr lang="es-CO" b="1" dirty="0"/>
              <a:t>Google Shopping: </a:t>
            </a:r>
            <a:r>
              <a:rPr lang="es-CO" dirty="0"/>
              <a:t>El gigante de Internet también está decidido a explotar el fenómeno de los </a:t>
            </a:r>
            <a:r>
              <a:rPr lang="es-CO" dirty="0" err="1"/>
              <a:t>marketplaces</a:t>
            </a:r>
            <a:r>
              <a:rPr lang="es-CO" dirty="0"/>
              <a:t>. </a:t>
            </a:r>
          </a:p>
          <a:p>
            <a:r>
              <a:rPr lang="es-CO" dirty="0"/>
              <a:t>Google Shopping no vende, ni interfiere en la transacción económica. </a:t>
            </a:r>
          </a:p>
          <a:p>
            <a:r>
              <a:rPr lang="es-CO" dirty="0"/>
              <a:t>Simplemente </a:t>
            </a:r>
            <a:r>
              <a:rPr lang="es-CO" b="1" dirty="0"/>
              <a:t>pone a disposición del cliente un enorme catálogo de productos y le ayuda a compararlos según precios, condiciones e intereses, para después llevarlos hasta la web del </a:t>
            </a:r>
            <a:r>
              <a:rPr lang="es-CO" b="1" dirty="0" err="1"/>
              <a:t>eCommerce</a:t>
            </a:r>
            <a:r>
              <a:rPr lang="es-CO" dirty="0"/>
              <a:t>.</a:t>
            </a:r>
          </a:p>
          <a:p>
            <a:endParaRPr lang="es-CO" dirty="0"/>
          </a:p>
          <a:p>
            <a:endParaRPr lang="es-CO" dirty="0"/>
          </a:p>
          <a:p>
            <a:endParaRPr lang="es-CO" dirty="0"/>
          </a:p>
          <a:p>
            <a:endParaRPr lang="es-CO" dirty="0"/>
          </a:p>
          <a:p>
            <a:endParaRPr lang="es-CO" dirty="0"/>
          </a:p>
        </p:txBody>
      </p:sp>
      <p:pic>
        <p:nvPicPr>
          <p:cNvPr id="2050" name="Picture 2" descr="Entropy dashboard home"/>
          <p:cNvPicPr>
            <a:picLocks noChangeAspect="1" noChangeArrowheads="1"/>
          </p:cNvPicPr>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410634" y="470224"/>
            <a:ext cx="2757023" cy="379992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5" cstate="email">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tretch>
            <a:fillRect/>
          </a:stretch>
        </p:blipFill>
        <p:spPr>
          <a:xfrm>
            <a:off x="4399620" y="3321979"/>
            <a:ext cx="6990885" cy="2878838"/>
          </a:xfrm>
          <a:prstGeom prst="rect">
            <a:avLst/>
          </a:prstGeom>
        </p:spPr>
      </p:pic>
    </p:spTree>
    <p:extLst>
      <p:ext uri="{BB962C8B-B14F-4D97-AF65-F5344CB8AC3E}">
        <p14:creationId xmlns:p14="http://schemas.microsoft.com/office/powerpoint/2010/main" val="31127409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Un mundo de oportunidades </a:t>
            </a:r>
          </a:p>
        </p:txBody>
      </p:sp>
      <p:sp>
        <p:nvSpPr>
          <p:cNvPr id="3" name="Marcador de contenido 2"/>
          <p:cNvSpPr>
            <a:spLocks noGrp="1"/>
          </p:cNvSpPr>
          <p:nvPr>
            <p:ph idx="1"/>
          </p:nvPr>
        </p:nvSpPr>
        <p:spPr>
          <a:xfrm>
            <a:off x="228599" y="1029096"/>
            <a:ext cx="7226301" cy="3025008"/>
          </a:xfrm>
        </p:spPr>
        <p:txBody>
          <a:bodyPr>
            <a:normAutofit fontScale="70000" lnSpcReduction="20000"/>
          </a:bodyPr>
          <a:lstStyle/>
          <a:p>
            <a:r>
              <a:rPr lang="es-CO" dirty="0" err="1"/>
              <a:t>Procolombia</a:t>
            </a:r>
            <a:r>
              <a:rPr lang="es-CO" dirty="0"/>
              <a:t> también cuenta con alianzas para promover las ventas de las compañías del país en </a:t>
            </a:r>
            <a:r>
              <a:rPr lang="es-CO" dirty="0" err="1"/>
              <a:t>Dafiti</a:t>
            </a:r>
            <a:r>
              <a:rPr lang="es-CO" dirty="0"/>
              <a:t>, Linio y Mercado Libre, mientras que está en conversaciones con </a:t>
            </a:r>
            <a:r>
              <a:rPr lang="es-CO" dirty="0" err="1"/>
              <a:t>Alibaba</a:t>
            </a:r>
            <a:r>
              <a:rPr lang="es-CO" dirty="0"/>
              <a:t> para hacer lo mismo. </a:t>
            </a:r>
          </a:p>
          <a:p>
            <a:r>
              <a:rPr lang="es-CO" dirty="0"/>
              <a:t>“Entre 2019 y 2021 se espera que la facturación global pase de 3 billones de dólares a 5 billones de dólares, lo cual genera un espacio de participación para que los empresarios colombianos puedan ofrecer sus productos o servicios al mundo”</a:t>
            </a:r>
          </a:p>
          <a:p>
            <a:r>
              <a:rPr lang="es-CO" dirty="0"/>
              <a:t>“Este canal de venta, más que una tendencia, se ha convertido en una necesidad para aquel empresario que proyecte mayores exportaciones en la próxima década"</a:t>
            </a:r>
          </a:p>
        </p:txBody>
      </p:sp>
      <p:sp>
        <p:nvSpPr>
          <p:cNvPr id="4" name="CuadroTexto 3"/>
          <p:cNvSpPr txBox="1"/>
          <p:nvPr/>
        </p:nvSpPr>
        <p:spPr>
          <a:xfrm>
            <a:off x="5257800" y="5657334"/>
            <a:ext cx="6102825" cy="369332"/>
          </a:xfrm>
          <a:prstGeom prst="rect">
            <a:avLst/>
          </a:prstGeom>
          <a:solidFill>
            <a:srgbClr val="7030A0"/>
          </a:solidFill>
        </p:spPr>
        <p:txBody>
          <a:bodyPr wrap="none" rtlCol="0">
            <a:spAutoFit/>
          </a:bodyPr>
          <a:lstStyle/>
          <a:p>
            <a:r>
              <a:rPr lang="es-CO" dirty="0">
                <a:solidFill>
                  <a:schemeClr val="bg1"/>
                </a:solidFill>
              </a:rPr>
              <a:t>Laura Santoro Presidente de </a:t>
            </a:r>
            <a:r>
              <a:rPr lang="es-CO" dirty="0" err="1">
                <a:solidFill>
                  <a:schemeClr val="bg1"/>
                </a:solidFill>
              </a:rPr>
              <a:t>Procolombia</a:t>
            </a:r>
            <a:r>
              <a:rPr lang="es-CO" dirty="0">
                <a:solidFill>
                  <a:schemeClr val="bg1"/>
                </a:solidFill>
              </a:rPr>
              <a:t>/ entrevista Portafolio</a:t>
            </a:r>
          </a:p>
        </p:txBody>
      </p:sp>
      <p:pic>
        <p:nvPicPr>
          <p:cNvPr id="5" name="Imagen 4"/>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7454899" y="2334167"/>
            <a:ext cx="4347349" cy="2898233"/>
          </a:xfrm>
          <a:prstGeom prst="rect">
            <a:avLst/>
          </a:prstGeom>
        </p:spPr>
      </p:pic>
    </p:spTree>
    <p:extLst>
      <p:ext uri="{BB962C8B-B14F-4D97-AF65-F5344CB8AC3E}">
        <p14:creationId xmlns:p14="http://schemas.microsoft.com/office/powerpoint/2010/main" val="1539606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196850" y="641333"/>
            <a:ext cx="4777723" cy="2686067"/>
          </a:xfrm>
          <a:prstGeom prst="rect">
            <a:avLst/>
          </a:prstGeom>
        </p:spPr>
      </p:pic>
      <p:sp>
        <p:nvSpPr>
          <p:cNvPr id="2" name="Título 1"/>
          <p:cNvSpPr>
            <a:spLocks noGrp="1"/>
          </p:cNvSpPr>
          <p:nvPr>
            <p:ph type="title"/>
          </p:nvPr>
        </p:nvSpPr>
        <p:spPr/>
        <p:txBody>
          <a:bodyPr/>
          <a:lstStyle/>
          <a:p>
            <a:r>
              <a:rPr lang="es-CO" dirty="0"/>
              <a:t>Ventajas </a:t>
            </a:r>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2457995492"/>
              </p:ext>
            </p:extLst>
          </p:nvPr>
        </p:nvGraphicFramePr>
        <p:xfrm>
          <a:off x="4084638" y="1408113"/>
          <a:ext cx="8207375" cy="4816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847411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21224" y="1244600"/>
            <a:ext cx="4392076" cy="1450165"/>
          </a:xfrm>
        </p:spPr>
        <p:txBody>
          <a:bodyPr/>
          <a:lstStyle/>
          <a:p>
            <a:r>
              <a:rPr lang="es-CO" dirty="0"/>
              <a:t>Fuentes de Ingresos</a:t>
            </a:r>
          </a:p>
        </p:txBody>
      </p:sp>
      <p:pic>
        <p:nvPicPr>
          <p:cNvPr id="6" name="Imagen 5"/>
          <p:cNvPicPr>
            <a:picLocks noChangeAspect="1"/>
          </p:cNvPicPr>
          <p:nvPr/>
        </p:nvPicPr>
        <p:blipFill>
          <a:blip r:embed="rId2"/>
          <a:stretch>
            <a:fillRect/>
          </a:stretch>
        </p:blipFill>
        <p:spPr>
          <a:xfrm>
            <a:off x="4333875" y="911225"/>
            <a:ext cx="7858125" cy="4857750"/>
          </a:xfrm>
          <a:prstGeom prst="rect">
            <a:avLst/>
          </a:prstGeom>
        </p:spPr>
      </p:pic>
    </p:spTree>
    <p:extLst>
      <p:ext uri="{BB962C8B-B14F-4D97-AF65-F5344CB8AC3E}">
        <p14:creationId xmlns:p14="http://schemas.microsoft.com/office/powerpoint/2010/main" val="3584660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Fuentes de Ingresos </a:t>
            </a:r>
          </a:p>
        </p:txBody>
      </p:sp>
      <p:pic>
        <p:nvPicPr>
          <p:cNvPr id="4" name="Imagen 3"/>
          <p:cNvPicPr>
            <a:picLocks noChangeAspect="1"/>
          </p:cNvPicPr>
          <p:nvPr/>
        </p:nvPicPr>
        <p:blipFill>
          <a:blip r:embed="rId2"/>
          <a:stretch>
            <a:fillRect/>
          </a:stretch>
        </p:blipFill>
        <p:spPr>
          <a:xfrm>
            <a:off x="5419104" y="1399069"/>
            <a:ext cx="6447265" cy="3435018"/>
          </a:xfrm>
          <a:prstGeom prst="rect">
            <a:avLst/>
          </a:prstGeom>
        </p:spPr>
      </p:pic>
      <p:sp>
        <p:nvSpPr>
          <p:cNvPr id="3" name="Marcador de contenido 2"/>
          <p:cNvSpPr>
            <a:spLocks noGrp="1"/>
          </p:cNvSpPr>
          <p:nvPr>
            <p:ph idx="1"/>
          </p:nvPr>
        </p:nvSpPr>
        <p:spPr>
          <a:xfrm>
            <a:off x="415150" y="201712"/>
            <a:ext cx="4626428" cy="4364662"/>
          </a:xfrm>
          <a:solidFill>
            <a:schemeClr val="bg1"/>
          </a:solidFill>
        </p:spPr>
        <p:txBody>
          <a:bodyPr>
            <a:normAutofit fontScale="85000" lnSpcReduction="20000"/>
          </a:bodyPr>
          <a:lstStyle/>
          <a:p>
            <a:pPr marL="0" indent="0">
              <a:buNone/>
            </a:pPr>
            <a:r>
              <a:rPr lang="es-ES" sz="4800" b="1" dirty="0">
                <a:solidFill>
                  <a:schemeClr val="tx1">
                    <a:lumMod val="65000"/>
                    <a:lumOff val="35000"/>
                  </a:schemeClr>
                </a:solidFill>
              </a:rPr>
              <a:t>Venta tradicional de productos y servicios </a:t>
            </a:r>
            <a:r>
              <a:rPr lang="es-ES" dirty="0">
                <a:solidFill>
                  <a:schemeClr val="tx1">
                    <a:lumMod val="65000"/>
                    <a:lumOff val="35000"/>
                  </a:schemeClr>
                </a:solidFill>
              </a:rPr>
              <a:t>Existen algunas variantes de acuerdo con el tipo de vendedor y su ubicación en la cadena de abastecimiento.</a:t>
            </a:r>
          </a:p>
          <a:p>
            <a:pPr lvl="1"/>
            <a:r>
              <a:rPr lang="es-ES" dirty="0">
                <a:solidFill>
                  <a:schemeClr val="tx1">
                    <a:lumMod val="65000"/>
                    <a:lumOff val="35000"/>
                  </a:schemeClr>
                </a:solidFill>
              </a:rPr>
              <a:t>En el caso de un fabricante, su ingreso proviene del margen aplicado sobre el costo de fabricación del producto o servicio. </a:t>
            </a:r>
          </a:p>
          <a:p>
            <a:pPr lvl="1"/>
            <a:r>
              <a:rPr lang="es-ES" dirty="0">
                <a:solidFill>
                  <a:schemeClr val="tx1">
                    <a:lumMod val="65000"/>
                    <a:lumOff val="35000"/>
                  </a:schemeClr>
                </a:solidFill>
              </a:rPr>
              <a:t>Los mayoristas y minoristas aplicarán un porcentaje fijo (por ejemplo, 10 %) o un monto fijo de dinero (por ejemplo, $10,000) sobre el costo de adquisición</a:t>
            </a:r>
          </a:p>
        </p:txBody>
      </p:sp>
    </p:spTree>
    <p:extLst>
      <p:ext uri="{BB962C8B-B14F-4D97-AF65-F5344CB8AC3E}">
        <p14:creationId xmlns:p14="http://schemas.microsoft.com/office/powerpoint/2010/main" val="17895158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Fuentes de Ingresos </a:t>
            </a:r>
          </a:p>
        </p:txBody>
      </p:sp>
      <p:sp>
        <p:nvSpPr>
          <p:cNvPr id="3" name="Marcador de contenido 2"/>
          <p:cNvSpPr>
            <a:spLocks noGrp="1"/>
          </p:cNvSpPr>
          <p:nvPr>
            <p:ph idx="1"/>
          </p:nvPr>
        </p:nvSpPr>
        <p:spPr>
          <a:xfrm>
            <a:off x="377371" y="150451"/>
            <a:ext cx="5074305" cy="4050791"/>
          </a:xfrm>
        </p:spPr>
        <p:txBody>
          <a:bodyPr>
            <a:noAutofit/>
          </a:bodyPr>
          <a:lstStyle/>
          <a:p>
            <a:r>
              <a:rPr lang="es-ES" sz="4000" b="1" dirty="0">
                <a:solidFill>
                  <a:srgbClr val="C00000"/>
                </a:solidFill>
              </a:rPr>
              <a:t>Comisiones por venta o intermediación </a:t>
            </a:r>
            <a:r>
              <a:rPr lang="es-ES" sz="2400" dirty="0"/>
              <a:t>En el caso de los intermediarios electrónicos del tipo e-</a:t>
            </a:r>
            <a:r>
              <a:rPr lang="es-ES" sz="2400" dirty="0" err="1"/>
              <a:t>marketplace</a:t>
            </a:r>
            <a:r>
              <a:rPr lang="es-ES" sz="2400" dirty="0"/>
              <a:t> (mercados electrónicos), lo habitual es que al vendedor o al comprador se le aplique un porcentaje sobre el monto de la operación negociada en concepto de comisión. </a:t>
            </a:r>
          </a:p>
        </p:txBody>
      </p:sp>
      <p:pic>
        <p:nvPicPr>
          <p:cNvPr id="5" name="Imagen 4"/>
          <p:cNvPicPr>
            <a:picLocks noChangeAspect="1"/>
          </p:cNvPicPr>
          <p:nvPr/>
        </p:nvPicPr>
        <p:blipFill rotWithShape="1">
          <a:blip r:embed="rId2"/>
          <a:srcRect l="19749" t="10222" r="20251" b="4445"/>
          <a:stretch/>
        </p:blipFill>
        <p:spPr>
          <a:xfrm>
            <a:off x="5676899" y="544667"/>
            <a:ext cx="6218597" cy="4974877"/>
          </a:xfrm>
          <a:prstGeom prst="rect">
            <a:avLst/>
          </a:prstGeom>
        </p:spPr>
      </p:pic>
    </p:spTree>
    <p:extLst>
      <p:ext uri="{BB962C8B-B14F-4D97-AF65-F5344CB8AC3E}">
        <p14:creationId xmlns:p14="http://schemas.microsoft.com/office/powerpoint/2010/main" val="1141503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Fuentes de Ingresos </a:t>
            </a:r>
          </a:p>
        </p:txBody>
      </p:sp>
      <p:sp>
        <p:nvSpPr>
          <p:cNvPr id="3" name="Marcador de contenido 2"/>
          <p:cNvSpPr>
            <a:spLocks noGrp="1"/>
          </p:cNvSpPr>
          <p:nvPr>
            <p:ph idx="1"/>
          </p:nvPr>
        </p:nvSpPr>
        <p:spPr>
          <a:xfrm>
            <a:off x="377371" y="1319494"/>
            <a:ext cx="4571999" cy="4050791"/>
          </a:xfrm>
        </p:spPr>
        <p:txBody>
          <a:bodyPr>
            <a:normAutofit/>
          </a:bodyPr>
          <a:lstStyle/>
          <a:p>
            <a:pPr marL="0" indent="0">
              <a:buNone/>
            </a:pPr>
            <a:endParaRPr lang="es-ES" sz="1800" dirty="0"/>
          </a:p>
          <a:p>
            <a:r>
              <a:rPr lang="es-ES" sz="1800" dirty="0"/>
              <a:t>También en plataformas de </a:t>
            </a:r>
            <a:r>
              <a:rPr lang="es-ES" sz="3200" b="1" dirty="0">
                <a:solidFill>
                  <a:schemeClr val="tx1">
                    <a:lumMod val="65000"/>
                    <a:lumOff val="35000"/>
                  </a:schemeClr>
                </a:solidFill>
              </a:rPr>
              <a:t>financiación colectiva (</a:t>
            </a:r>
            <a:r>
              <a:rPr lang="es-ES" sz="3200" b="1" dirty="0" err="1">
                <a:solidFill>
                  <a:schemeClr val="tx1">
                    <a:lumMod val="65000"/>
                    <a:lumOff val="35000"/>
                  </a:schemeClr>
                </a:solidFill>
              </a:rPr>
              <a:t>crowdfunding</a:t>
            </a:r>
            <a:r>
              <a:rPr lang="es-ES" sz="3200" b="1" dirty="0"/>
              <a:t>) </a:t>
            </a:r>
            <a:r>
              <a:rPr lang="es-ES" sz="1800" dirty="0"/>
              <a:t>se aplica dicho porcentaje sobre el monto total de dinero recaudado. </a:t>
            </a:r>
          </a:p>
        </p:txBody>
      </p:sp>
      <p:pic>
        <p:nvPicPr>
          <p:cNvPr id="4" name="Imagen 3"/>
          <p:cNvPicPr>
            <a:picLocks noChangeAspect="1"/>
          </p:cNvPicPr>
          <p:nvPr/>
        </p:nvPicPr>
        <p:blipFill rotWithShape="1">
          <a:blip r:embed="rId2"/>
          <a:srcRect l="19500" t="10889" r="20125" b="4445"/>
          <a:stretch/>
        </p:blipFill>
        <p:spPr>
          <a:xfrm>
            <a:off x="4949370" y="290241"/>
            <a:ext cx="6417506" cy="5062256"/>
          </a:xfrm>
          <a:prstGeom prst="rect">
            <a:avLst/>
          </a:prstGeom>
        </p:spPr>
      </p:pic>
    </p:spTree>
    <p:extLst>
      <p:ext uri="{BB962C8B-B14F-4D97-AF65-F5344CB8AC3E}">
        <p14:creationId xmlns:p14="http://schemas.microsoft.com/office/powerpoint/2010/main" val="32336050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Fuentes de Ingresos </a:t>
            </a:r>
          </a:p>
        </p:txBody>
      </p:sp>
      <p:sp>
        <p:nvSpPr>
          <p:cNvPr id="3" name="Marcador de contenido 2"/>
          <p:cNvSpPr>
            <a:spLocks noGrp="1"/>
          </p:cNvSpPr>
          <p:nvPr>
            <p:ph idx="1"/>
          </p:nvPr>
        </p:nvSpPr>
        <p:spPr>
          <a:xfrm>
            <a:off x="8286750" y="1379381"/>
            <a:ext cx="3409950" cy="4225855"/>
          </a:xfrm>
        </p:spPr>
        <p:txBody>
          <a:bodyPr>
            <a:normAutofit fontScale="62500" lnSpcReduction="20000"/>
          </a:bodyPr>
          <a:lstStyle/>
          <a:p>
            <a:r>
              <a:rPr lang="es-ES" sz="3900" b="1" dirty="0">
                <a:solidFill>
                  <a:srgbClr val="C00000"/>
                </a:solidFill>
              </a:rPr>
              <a:t>Ingresos por modelo publicitario</a:t>
            </a:r>
            <a:r>
              <a:rPr lang="es-ES" dirty="0">
                <a:solidFill>
                  <a:srgbClr val="C00000"/>
                </a:solidFill>
              </a:rPr>
              <a:t> </a:t>
            </a:r>
            <a:r>
              <a:rPr lang="es-ES" dirty="0"/>
              <a:t>La venta de espacios publicitarios electrónicos es una de las más importantes fuentes de ingresos para muchas empresas on-line, especialmente para buscadores del tipo Google o </a:t>
            </a:r>
            <a:r>
              <a:rPr lang="es-ES" dirty="0" err="1"/>
              <a:t>Yahoo</a:t>
            </a:r>
            <a:r>
              <a:rPr lang="es-ES" dirty="0"/>
              <a:t>. </a:t>
            </a:r>
          </a:p>
          <a:p>
            <a:r>
              <a:rPr lang="es-ES" dirty="0"/>
              <a:t>Un anunciante puede contratar directamente con el sitio web de su interés o puede acudir a un </a:t>
            </a:r>
            <a:r>
              <a:rPr lang="es-ES" dirty="0" err="1"/>
              <a:t>broker</a:t>
            </a:r>
            <a:r>
              <a:rPr lang="es-ES" dirty="0"/>
              <a:t> virtual de </a:t>
            </a:r>
            <a:r>
              <a:rPr lang="es-ES" dirty="0" smtClean="0"/>
              <a:t>publicidad</a:t>
            </a:r>
          </a:p>
          <a:p>
            <a:r>
              <a:rPr lang="es-ES" dirty="0" smtClean="0"/>
              <a:t>Display</a:t>
            </a:r>
          </a:p>
          <a:p>
            <a:r>
              <a:rPr lang="es-ES" dirty="0" smtClean="0"/>
              <a:t>Programática </a:t>
            </a:r>
          </a:p>
          <a:p>
            <a:r>
              <a:rPr lang="es-ES" dirty="0" smtClean="0"/>
              <a:t>Google ad-</a:t>
            </a:r>
            <a:r>
              <a:rPr lang="es-ES" dirty="0" err="1" smtClean="0"/>
              <a:t>sence</a:t>
            </a:r>
            <a:r>
              <a:rPr lang="es-ES" dirty="0" smtClean="0"/>
              <a:t> </a:t>
            </a:r>
            <a:endParaRPr lang="es-ES" dirty="0"/>
          </a:p>
        </p:txBody>
      </p:sp>
      <p:sp>
        <p:nvSpPr>
          <p:cNvPr id="4" name="AutoShape 2" descr="Resultado de imagen para publicidad on-l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050" name="Picture 2" descr="Resultado de imagen para EJEMPLOS DISPLAY M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1261836"/>
            <a:ext cx="771525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3"/>
          <a:stretch>
            <a:fillRect/>
          </a:stretch>
        </p:blipFill>
        <p:spPr>
          <a:xfrm>
            <a:off x="9072563" y="5025568"/>
            <a:ext cx="2116138" cy="1159336"/>
          </a:xfrm>
          <a:prstGeom prst="rect">
            <a:avLst/>
          </a:prstGeom>
        </p:spPr>
      </p:pic>
    </p:spTree>
    <p:extLst>
      <p:ext uri="{BB962C8B-B14F-4D97-AF65-F5344CB8AC3E}">
        <p14:creationId xmlns:p14="http://schemas.microsoft.com/office/powerpoint/2010/main" val="40486751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Fuentes de Ingresos </a:t>
            </a:r>
          </a:p>
        </p:txBody>
      </p:sp>
      <p:sp>
        <p:nvSpPr>
          <p:cNvPr id="3" name="Marcador de contenido 2"/>
          <p:cNvSpPr>
            <a:spLocks noGrp="1"/>
          </p:cNvSpPr>
          <p:nvPr>
            <p:ph idx="1"/>
          </p:nvPr>
        </p:nvSpPr>
        <p:spPr>
          <a:xfrm>
            <a:off x="0" y="536009"/>
            <a:ext cx="5583382" cy="3695919"/>
          </a:xfrm>
        </p:spPr>
        <p:txBody>
          <a:bodyPr>
            <a:normAutofit fontScale="77500" lnSpcReduction="20000"/>
          </a:bodyPr>
          <a:lstStyle/>
          <a:p>
            <a:r>
              <a:rPr lang="es-ES" sz="3500" b="1" dirty="0"/>
              <a:t>El modelo </a:t>
            </a:r>
            <a:r>
              <a:rPr lang="es-ES" sz="3500" b="1" dirty="0" err="1"/>
              <a:t>Freemium</a:t>
            </a:r>
            <a:r>
              <a:rPr lang="es-ES" sz="3500" b="1" dirty="0"/>
              <a:t> </a:t>
            </a:r>
            <a:r>
              <a:rPr lang="es-ES" dirty="0"/>
              <a:t>Este término proviene de la unión de dos palabras, Free (gratuito) y Premium, y según su creador, Fred Wilson, identifica a las empresas que ofrecen un servicio básico en forma gratuita para favorecer su difusión y luego cobran por una versión mejorada que ofrezca mejores prestaciones.</a:t>
            </a:r>
          </a:p>
          <a:p>
            <a:r>
              <a:rPr lang="es-ES" dirty="0"/>
              <a:t>Es un modelo ampliamente difundido en la comercialización de software, cuando entregan una versión “demo” con funciones limitadas o por un período de evaluación determinado y se establece un precio para la versión completa. </a:t>
            </a:r>
          </a:p>
        </p:txBody>
      </p:sp>
      <p:pic>
        <p:nvPicPr>
          <p:cNvPr id="1026" name="Picture 2" descr="Resultado de imagen para MODELO FREEM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4700" y="1473558"/>
            <a:ext cx="6074959" cy="311467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Resultado de imagen para MODELO FREEMIU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3347112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tiendas virtua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456" y="1266937"/>
            <a:ext cx="7916544" cy="4181364"/>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r>
              <a:rPr lang="es-ES" dirty="0"/>
              <a:t>Modelos de negocios </a:t>
            </a:r>
          </a:p>
        </p:txBody>
      </p:sp>
      <p:graphicFrame>
        <p:nvGraphicFramePr>
          <p:cNvPr id="5" name="Marcador de contenido 4"/>
          <p:cNvGraphicFramePr>
            <a:graphicFrameLocks noGrp="1"/>
          </p:cNvGraphicFramePr>
          <p:nvPr>
            <p:ph idx="1"/>
          </p:nvPr>
        </p:nvGraphicFramePr>
        <p:xfrm>
          <a:off x="419100" y="971420"/>
          <a:ext cx="11226800" cy="4934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3"/>
          <p:cNvSpPr/>
          <p:nvPr/>
        </p:nvSpPr>
        <p:spPr>
          <a:xfrm>
            <a:off x="5734050" y="409445"/>
            <a:ext cx="6096000" cy="800219"/>
          </a:xfrm>
          <a:prstGeom prst="rect">
            <a:avLst/>
          </a:prstGeom>
          <a:solidFill>
            <a:schemeClr val="accent2"/>
          </a:solidFill>
        </p:spPr>
        <p:txBody>
          <a:bodyPr>
            <a:spAutoFit/>
          </a:bodyPr>
          <a:lstStyle/>
          <a:p>
            <a:r>
              <a:rPr lang="es-ES" sz="2800" b="1" dirty="0">
                <a:solidFill>
                  <a:schemeClr val="bg1"/>
                </a:solidFill>
              </a:rPr>
              <a:t>Tiendas virtuales (e-shop) </a:t>
            </a:r>
            <a:r>
              <a:rPr lang="es-ES" dirty="0">
                <a:solidFill>
                  <a:schemeClr val="bg1"/>
                </a:solidFill>
              </a:rPr>
              <a:t>Es el primer paso de una empresa que desee tener presencia en la Web. </a:t>
            </a:r>
          </a:p>
        </p:txBody>
      </p:sp>
    </p:spTree>
    <p:extLst>
      <p:ext uri="{BB962C8B-B14F-4D97-AF65-F5344CB8AC3E}">
        <p14:creationId xmlns:p14="http://schemas.microsoft.com/office/powerpoint/2010/main" val="25191170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Modelos de negocios </a:t>
            </a:r>
          </a:p>
        </p:txBody>
      </p:sp>
      <p:sp>
        <p:nvSpPr>
          <p:cNvPr id="3" name="Marcador de contenido 2"/>
          <p:cNvSpPr>
            <a:spLocks noGrp="1"/>
          </p:cNvSpPr>
          <p:nvPr>
            <p:ph idx="1"/>
          </p:nvPr>
        </p:nvSpPr>
        <p:spPr>
          <a:xfrm>
            <a:off x="127323" y="1359945"/>
            <a:ext cx="11871390" cy="1417979"/>
          </a:xfrm>
        </p:spPr>
        <p:txBody>
          <a:bodyPr>
            <a:normAutofit fontScale="92500"/>
          </a:bodyPr>
          <a:lstStyle/>
          <a:p>
            <a:r>
              <a:rPr lang="es-ES" sz="3200" b="1" dirty="0"/>
              <a:t>Subastas electrónicas (e-</a:t>
            </a:r>
            <a:r>
              <a:rPr lang="es-ES" sz="3200" b="1" dirty="0" err="1"/>
              <a:t>auctions</a:t>
            </a:r>
            <a:r>
              <a:rPr lang="es-ES" dirty="0"/>
              <a:t>) Es uno de los modelos de negocios electrónicos que más se ha impuesto. Muy utilizado entre consumidores para vender mediante el tradicional sistema de subastas, pero actualizado a la era de Internet. </a:t>
            </a:r>
          </a:p>
        </p:txBody>
      </p:sp>
      <p:pic>
        <p:nvPicPr>
          <p:cNvPr id="4" name="Imagen 3"/>
          <p:cNvPicPr>
            <a:picLocks noChangeAspect="1"/>
          </p:cNvPicPr>
          <p:nvPr/>
        </p:nvPicPr>
        <p:blipFill rotWithShape="1">
          <a:blip r:embed="rId2"/>
          <a:srcRect l="27625" t="10596" r="28250" b="8167"/>
          <a:stretch/>
        </p:blipFill>
        <p:spPr>
          <a:xfrm>
            <a:off x="2356733" y="3130453"/>
            <a:ext cx="2786767" cy="2905185"/>
          </a:xfrm>
          <a:prstGeom prst="rect">
            <a:avLst/>
          </a:prstGeom>
        </p:spPr>
      </p:pic>
      <p:pic>
        <p:nvPicPr>
          <p:cNvPr id="5" name="Imagen 4"/>
          <p:cNvPicPr>
            <a:picLocks noChangeAspect="1"/>
          </p:cNvPicPr>
          <p:nvPr/>
        </p:nvPicPr>
        <p:blipFill rotWithShape="1">
          <a:blip r:embed="rId3"/>
          <a:srcRect t="10222" r="13000" b="6223"/>
          <a:stretch/>
        </p:blipFill>
        <p:spPr>
          <a:xfrm>
            <a:off x="5641791" y="2968588"/>
            <a:ext cx="6029933" cy="3257550"/>
          </a:xfrm>
          <a:prstGeom prst="rect">
            <a:avLst/>
          </a:prstGeom>
        </p:spPr>
      </p:pic>
    </p:spTree>
    <p:extLst>
      <p:ext uri="{BB962C8B-B14F-4D97-AF65-F5344CB8AC3E}">
        <p14:creationId xmlns:p14="http://schemas.microsoft.com/office/powerpoint/2010/main" val="38547787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Modelos de negocios </a:t>
            </a:r>
          </a:p>
        </p:txBody>
      </p:sp>
      <p:sp>
        <p:nvSpPr>
          <p:cNvPr id="3" name="Marcador de contenido 2"/>
          <p:cNvSpPr>
            <a:spLocks noGrp="1"/>
          </p:cNvSpPr>
          <p:nvPr>
            <p:ph idx="1"/>
          </p:nvPr>
        </p:nvSpPr>
        <p:spPr>
          <a:xfrm>
            <a:off x="155588" y="123047"/>
            <a:ext cx="4649795" cy="4208537"/>
          </a:xfrm>
        </p:spPr>
        <p:txBody>
          <a:bodyPr>
            <a:normAutofit lnSpcReduction="10000"/>
          </a:bodyPr>
          <a:lstStyle/>
          <a:p>
            <a:r>
              <a:rPr lang="es-ES" sz="2000" dirty="0"/>
              <a:t>Shopping electrónicos (e-mall) Básicamente, es un conjunto de tiendas virtuales que comparten un espacio electrónico, generalmente bajo una marca reconocida y un sistema de pagos electrónicos y logística unificados.</a:t>
            </a:r>
          </a:p>
          <a:p>
            <a:r>
              <a:rPr lang="es-ES" sz="2000" dirty="0"/>
              <a:t>Los beneficios para los clientes potenciales serían la facilidad de encontrar en un solo espacio varias marcas y productos  y la tranquilidad de comprar seguro cuando esto sucede bajo una marca reconocida. Habitualmente, los comercios que no desean enfrentar complejidades para vender en la Web optan entre este modelo de Shopping (B2C) y el de Mercado Electrónico (B2B).</a:t>
            </a:r>
          </a:p>
        </p:txBody>
      </p:sp>
      <p:pic>
        <p:nvPicPr>
          <p:cNvPr id="3074" name="Picture 2" descr="http://3.bp.blogspot.com/-zKqVxWy6kIQ/VRiBjSbQN5I/AAAAAAAAAlo/Pqpkz9f4lMM/s1600/Screenshot_2015-03-29-16-48-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6799" y="1185824"/>
            <a:ext cx="2578001" cy="458311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3"/>
          <a:srcRect l="24251" t="10666" r="25124" b="14667"/>
          <a:stretch/>
        </p:blipFill>
        <p:spPr>
          <a:xfrm>
            <a:off x="4805383" y="1753355"/>
            <a:ext cx="4156132" cy="3448050"/>
          </a:xfrm>
          <a:prstGeom prst="rect">
            <a:avLst/>
          </a:prstGeom>
        </p:spPr>
      </p:pic>
    </p:spTree>
    <p:extLst>
      <p:ext uri="{BB962C8B-B14F-4D97-AF65-F5344CB8AC3E}">
        <p14:creationId xmlns:p14="http://schemas.microsoft.com/office/powerpoint/2010/main" val="36724698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Cupones de descuento </a:t>
            </a:r>
          </a:p>
        </p:txBody>
      </p:sp>
      <p:sp>
        <p:nvSpPr>
          <p:cNvPr id="3" name="Marcador de contenido 2"/>
          <p:cNvSpPr>
            <a:spLocks noGrp="1"/>
          </p:cNvSpPr>
          <p:nvPr>
            <p:ph idx="1"/>
          </p:nvPr>
        </p:nvSpPr>
        <p:spPr>
          <a:xfrm>
            <a:off x="612775" y="1387656"/>
            <a:ext cx="7756525" cy="3319462"/>
          </a:xfrm>
          <a:solidFill>
            <a:srgbClr val="7030A0"/>
          </a:solidFill>
        </p:spPr>
        <p:txBody>
          <a:bodyPr>
            <a:normAutofit fontScale="77500" lnSpcReduction="20000"/>
          </a:bodyPr>
          <a:lstStyle/>
          <a:p>
            <a:r>
              <a:rPr lang="es-ES" dirty="0">
                <a:solidFill>
                  <a:schemeClr val="bg1"/>
                </a:solidFill>
              </a:rPr>
              <a:t>Cupones de descuento (</a:t>
            </a:r>
            <a:r>
              <a:rPr lang="es-ES" dirty="0" err="1">
                <a:solidFill>
                  <a:schemeClr val="bg1"/>
                </a:solidFill>
              </a:rPr>
              <a:t>gift</a:t>
            </a:r>
            <a:r>
              <a:rPr lang="es-ES" dirty="0">
                <a:solidFill>
                  <a:schemeClr val="bg1"/>
                </a:solidFill>
              </a:rPr>
              <a:t> </a:t>
            </a:r>
            <a:r>
              <a:rPr lang="es-ES" dirty="0" err="1">
                <a:solidFill>
                  <a:schemeClr val="bg1"/>
                </a:solidFill>
              </a:rPr>
              <a:t>certificates</a:t>
            </a:r>
            <a:r>
              <a:rPr lang="es-ES" dirty="0">
                <a:solidFill>
                  <a:schemeClr val="bg1"/>
                </a:solidFill>
              </a:rPr>
              <a:t>) Estos sitios poseen una gran base de suscriptores (que voluntariamente dejaron su dirección de correo electrónico) a los que se les envían promociones y ofertas en las categorías de productos y servicios que ellos mismos solicitaron. </a:t>
            </a:r>
          </a:p>
          <a:p>
            <a:r>
              <a:rPr lang="es-ES" dirty="0" smtClean="0">
                <a:solidFill>
                  <a:schemeClr val="bg1"/>
                </a:solidFill>
              </a:rPr>
              <a:t>Los </a:t>
            </a:r>
            <a:r>
              <a:rPr lang="es-ES" dirty="0">
                <a:solidFill>
                  <a:schemeClr val="bg1"/>
                </a:solidFill>
              </a:rPr>
              <a:t>suscriptores se benefician con excelentes precios (logrados gracias al volumen de compra grupal) y las empresas con alcanzar gran cantidad de potenciales compradores. </a:t>
            </a:r>
          </a:p>
          <a:p>
            <a:r>
              <a:rPr lang="es-ES" dirty="0">
                <a:solidFill>
                  <a:schemeClr val="bg1"/>
                </a:solidFill>
              </a:rPr>
              <a:t>Los ingresos provienen de las comisiones de venta que se les cobra a los vendedores. Los más representativos de la categoría son </a:t>
            </a:r>
            <a:r>
              <a:rPr lang="es-ES" dirty="0" err="1">
                <a:solidFill>
                  <a:schemeClr val="bg1"/>
                </a:solidFill>
              </a:rPr>
              <a:t>Groupon</a:t>
            </a:r>
            <a:r>
              <a:rPr lang="es-ES" dirty="0">
                <a:solidFill>
                  <a:schemeClr val="bg1"/>
                </a:solidFill>
              </a:rPr>
              <a:t>, </a:t>
            </a:r>
            <a:r>
              <a:rPr lang="es-ES" dirty="0" err="1">
                <a:solidFill>
                  <a:schemeClr val="bg1"/>
                </a:solidFill>
              </a:rPr>
              <a:t>Cuponatic</a:t>
            </a:r>
            <a:r>
              <a:rPr lang="es-ES" dirty="0">
                <a:solidFill>
                  <a:schemeClr val="bg1"/>
                </a:solidFill>
              </a:rPr>
              <a:t>. </a:t>
            </a:r>
          </a:p>
        </p:txBody>
      </p:sp>
      <p:sp>
        <p:nvSpPr>
          <p:cNvPr id="4" name="AutoShape 2" descr="Resultado de imagen para group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 name="Imagen 4"/>
          <p:cNvPicPr>
            <a:picLocks noChangeAspect="1"/>
          </p:cNvPicPr>
          <p:nvPr/>
        </p:nvPicPr>
        <p:blipFill>
          <a:blip r:embed="rId2"/>
          <a:stretch>
            <a:fillRect/>
          </a:stretch>
        </p:blipFill>
        <p:spPr>
          <a:xfrm>
            <a:off x="9313051" y="1337704"/>
            <a:ext cx="2541491" cy="544980"/>
          </a:xfrm>
          <a:prstGeom prst="rect">
            <a:avLst/>
          </a:prstGeom>
        </p:spPr>
      </p:pic>
      <p:sp>
        <p:nvSpPr>
          <p:cNvPr id="6" name="AutoShape 4" descr="Resultado de imagen para cupones estilo group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8" name="AutoShape 6" descr="Resultado de imagen para cuponati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9" name="Imagen 8"/>
          <p:cNvPicPr>
            <a:picLocks noChangeAspect="1"/>
          </p:cNvPicPr>
          <p:nvPr/>
        </p:nvPicPr>
        <p:blipFill>
          <a:blip r:embed="rId3"/>
          <a:stretch>
            <a:fillRect/>
          </a:stretch>
        </p:blipFill>
        <p:spPr>
          <a:xfrm>
            <a:off x="8978900" y="2150684"/>
            <a:ext cx="3213100" cy="1159809"/>
          </a:xfrm>
          <a:prstGeom prst="rect">
            <a:avLst/>
          </a:prstGeom>
        </p:spPr>
      </p:pic>
      <p:pic>
        <p:nvPicPr>
          <p:cNvPr id="1032" name="Picture 8" descr="Resultado de imagen para competencia de group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3051" y="3975068"/>
            <a:ext cx="2317461" cy="146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57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Desventajas </a:t>
            </a:r>
          </a:p>
        </p:txBody>
      </p:sp>
      <p:sp>
        <p:nvSpPr>
          <p:cNvPr id="3" name="Marcador de contenido 2"/>
          <p:cNvSpPr>
            <a:spLocks noGrp="1"/>
          </p:cNvSpPr>
          <p:nvPr>
            <p:ph idx="1"/>
          </p:nvPr>
        </p:nvSpPr>
        <p:spPr>
          <a:xfrm>
            <a:off x="177359" y="1521187"/>
            <a:ext cx="4163147" cy="4266155"/>
          </a:xfrm>
        </p:spPr>
        <p:txBody>
          <a:bodyPr>
            <a:normAutofit fontScale="62500" lnSpcReduction="20000"/>
          </a:bodyPr>
          <a:lstStyle/>
          <a:p>
            <a:pPr fontAlgn="base"/>
            <a:r>
              <a:rPr lang="es-CO" dirty="0"/>
              <a:t>Desconocimiento / capacitación, dificultad de uso en  segmentos de la población.</a:t>
            </a:r>
          </a:p>
          <a:p>
            <a:pPr fontAlgn="base"/>
            <a:r>
              <a:rPr lang="es-CO" dirty="0"/>
              <a:t>Incertidumbre respecto de la confiabilidad de la transacción.</a:t>
            </a:r>
          </a:p>
          <a:p>
            <a:pPr fontAlgn="base"/>
            <a:r>
              <a:rPr lang="es-CO" dirty="0"/>
              <a:t>Sensación de inseguridad, desconfianza</a:t>
            </a:r>
          </a:p>
          <a:p>
            <a:pPr fontAlgn="base"/>
            <a:r>
              <a:rPr lang="es-CO" dirty="0"/>
              <a:t>Cambios psicológicos y culturales lentos que demandan un tiempo para aceptar el uso de la tecnología en procesos que habitualmente se desarrollaban de forma presencial.</a:t>
            </a:r>
          </a:p>
          <a:p>
            <a:pPr fontAlgn="base"/>
            <a:r>
              <a:rPr lang="es-CO" dirty="0"/>
              <a:t>Dificultad de acceso en algunos segmentos del mercado </a:t>
            </a:r>
          </a:p>
          <a:p>
            <a:pPr fontAlgn="base"/>
            <a:r>
              <a:rPr lang="es-CO" dirty="0"/>
              <a:t>Desconocimiento y limitaciones de sistemas de pago </a:t>
            </a:r>
          </a:p>
          <a:p>
            <a:pPr fontAlgn="base"/>
            <a:r>
              <a:rPr lang="es-CO" dirty="0"/>
              <a:t>Baja cultura digital dentro de la mayoría de las empresas </a:t>
            </a:r>
          </a:p>
          <a:p>
            <a:pPr fontAlgn="base"/>
            <a:endParaRPr lang="es-CO" dirty="0"/>
          </a:p>
        </p:txBody>
      </p:sp>
      <p:pic>
        <p:nvPicPr>
          <p:cNvPr id="4" name="Imagen 3"/>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4473656" y="2592729"/>
            <a:ext cx="5254543" cy="2857158"/>
          </a:xfrm>
          <a:prstGeom prst="rect">
            <a:avLst/>
          </a:prstGeom>
        </p:spPr>
      </p:pic>
    </p:spTree>
    <p:extLst>
      <p:ext uri="{BB962C8B-B14F-4D97-AF65-F5344CB8AC3E}">
        <p14:creationId xmlns:p14="http://schemas.microsoft.com/office/powerpoint/2010/main" val="12872831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Modelos de negocios </a:t>
            </a:r>
          </a:p>
        </p:txBody>
      </p:sp>
      <p:sp>
        <p:nvSpPr>
          <p:cNvPr id="3" name="Marcador de contenido 2"/>
          <p:cNvSpPr>
            <a:spLocks noGrp="1"/>
          </p:cNvSpPr>
          <p:nvPr>
            <p:ph idx="1"/>
          </p:nvPr>
        </p:nvSpPr>
        <p:spPr>
          <a:xfrm>
            <a:off x="493283" y="423617"/>
            <a:ext cx="4949536" cy="3727091"/>
          </a:xfrm>
        </p:spPr>
        <p:txBody>
          <a:bodyPr>
            <a:normAutofit fontScale="70000" lnSpcReduction="20000"/>
          </a:bodyPr>
          <a:lstStyle/>
          <a:p>
            <a:r>
              <a:rPr lang="es-ES" sz="3800" b="1" dirty="0"/>
              <a:t>Abastecimiento electrónico (e-</a:t>
            </a:r>
            <a:r>
              <a:rPr lang="es-ES" sz="3800" b="1" dirty="0" err="1"/>
              <a:t>procurement</a:t>
            </a:r>
            <a:r>
              <a:rPr lang="es-ES" sz="3800" dirty="0"/>
              <a:t>) </a:t>
            </a:r>
            <a:r>
              <a:rPr lang="es-ES" dirty="0"/>
              <a:t>Se trata de la licitación o contratación electrónica de bienes y servicios entre empresas o gobiernos. Algunas grandes compañías y gobiernos nacionales han implementado sistemas de abastecimiento electrónico con el fin de obtener mejores ofertas de precios de parte de sus proveedores. </a:t>
            </a:r>
          </a:p>
          <a:p>
            <a:r>
              <a:rPr lang="es-ES" dirty="0"/>
              <a:t>Tanto para compradores como para vendedores, los beneficios son la disminución de los costos de transacción, acceso a mayor cantidad de licitaciones y más proveedores potenciales</a:t>
            </a:r>
          </a:p>
        </p:txBody>
      </p:sp>
      <p:pic>
        <p:nvPicPr>
          <p:cNvPr id="4" name="Imagen 3"/>
          <p:cNvPicPr>
            <a:picLocks noChangeAspect="1"/>
          </p:cNvPicPr>
          <p:nvPr/>
        </p:nvPicPr>
        <p:blipFill>
          <a:blip r:embed="rId2"/>
          <a:stretch>
            <a:fillRect/>
          </a:stretch>
        </p:blipFill>
        <p:spPr>
          <a:xfrm>
            <a:off x="2506118" y="4637906"/>
            <a:ext cx="2900618" cy="1632528"/>
          </a:xfrm>
          <a:prstGeom prst="rect">
            <a:avLst/>
          </a:prstGeom>
        </p:spPr>
      </p:pic>
      <p:pic>
        <p:nvPicPr>
          <p:cNvPr id="5" name="Imagen 4"/>
          <p:cNvPicPr>
            <a:picLocks noChangeAspect="1"/>
          </p:cNvPicPr>
          <p:nvPr/>
        </p:nvPicPr>
        <p:blipFill rotWithShape="1">
          <a:blip r:embed="rId3"/>
          <a:srcRect l="23500" t="11111" r="25000" b="4889"/>
          <a:stretch/>
        </p:blipFill>
        <p:spPr>
          <a:xfrm>
            <a:off x="6153149" y="1179488"/>
            <a:ext cx="5251451" cy="4818079"/>
          </a:xfrm>
          <a:prstGeom prst="rect">
            <a:avLst/>
          </a:prstGeom>
        </p:spPr>
      </p:pic>
    </p:spTree>
    <p:extLst>
      <p:ext uri="{BB962C8B-B14F-4D97-AF65-F5344CB8AC3E}">
        <p14:creationId xmlns:p14="http://schemas.microsoft.com/office/powerpoint/2010/main" val="15136098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136588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Proceso de e-</a:t>
            </a:r>
            <a:r>
              <a:rPr lang="es-CO" dirty="0" err="1"/>
              <a:t>commerce</a:t>
            </a:r>
            <a:endParaRPr lang="es-CO" dirty="0"/>
          </a:p>
        </p:txBody>
      </p:sp>
      <p:sp>
        <p:nvSpPr>
          <p:cNvPr id="3" name="Marcador de contenido 2"/>
          <p:cNvSpPr>
            <a:spLocks noGrp="1"/>
          </p:cNvSpPr>
          <p:nvPr>
            <p:ph idx="1"/>
          </p:nvPr>
        </p:nvSpPr>
        <p:spPr>
          <a:xfrm>
            <a:off x="541630" y="1309145"/>
            <a:ext cx="11312912" cy="2526255"/>
          </a:xfrm>
        </p:spPr>
        <p:txBody>
          <a:bodyPr>
            <a:normAutofit fontScale="92500" lnSpcReduction="20000"/>
          </a:bodyPr>
          <a:lstStyle/>
          <a:p>
            <a:r>
              <a:rPr lang="es-CO" b="1" dirty="0"/>
              <a:t>1. Creación del producto, oferta  de valor: </a:t>
            </a:r>
            <a:r>
              <a:rPr lang="es-CO" dirty="0"/>
              <a:t>Qué problema se quiera resolver a los clientes, que productos o servicios se quieren vender. </a:t>
            </a:r>
          </a:p>
          <a:p>
            <a:pPr lvl="1"/>
            <a:r>
              <a:rPr lang="es-CO" dirty="0"/>
              <a:t>Productos nuevos para vender a través de una tienda virtual o un Marketplace </a:t>
            </a:r>
          </a:p>
          <a:p>
            <a:pPr lvl="1"/>
            <a:r>
              <a:rPr lang="es-CO" dirty="0"/>
              <a:t>Aplicaciones </a:t>
            </a:r>
          </a:p>
          <a:p>
            <a:pPr lvl="1"/>
            <a:r>
              <a:rPr lang="es-CO" dirty="0"/>
              <a:t>Servicios</a:t>
            </a:r>
          </a:p>
          <a:p>
            <a:pPr lvl="1"/>
            <a:r>
              <a:rPr lang="es-CO" dirty="0"/>
              <a:t>Comercio</a:t>
            </a:r>
          </a:p>
          <a:p>
            <a:pPr lvl="1"/>
            <a:r>
              <a:rPr lang="es-CO" dirty="0"/>
              <a:t>Nuevo canal complementario a los canales off-line</a:t>
            </a:r>
          </a:p>
          <a:p>
            <a:pPr lvl="1"/>
            <a:r>
              <a:rPr lang="es-CO" dirty="0"/>
              <a:t>Expansión internacional </a:t>
            </a:r>
          </a:p>
          <a:p>
            <a:pPr marL="0" indent="0">
              <a:buNone/>
            </a:pPr>
            <a:endParaRPr lang="es-CO" dirty="0"/>
          </a:p>
        </p:txBody>
      </p:sp>
      <p:pic>
        <p:nvPicPr>
          <p:cNvPr id="4" name="Imagen 3"/>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4716409" y="3625488"/>
            <a:ext cx="6732363" cy="2480344"/>
          </a:xfrm>
          <a:prstGeom prst="rect">
            <a:avLst/>
          </a:prstGeom>
        </p:spPr>
      </p:pic>
    </p:spTree>
    <p:extLst>
      <p:ext uri="{BB962C8B-B14F-4D97-AF65-F5344CB8AC3E}">
        <p14:creationId xmlns:p14="http://schemas.microsoft.com/office/powerpoint/2010/main" val="25506090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Proceso de e-</a:t>
            </a:r>
            <a:r>
              <a:rPr lang="es-CO" dirty="0" err="1"/>
              <a:t>commerce</a:t>
            </a:r>
            <a:endParaRPr lang="es-CO"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733189035"/>
              </p:ext>
            </p:extLst>
          </p:nvPr>
        </p:nvGraphicFramePr>
        <p:xfrm>
          <a:off x="304799" y="2207670"/>
          <a:ext cx="8369301" cy="3812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p:cNvSpPr/>
          <p:nvPr/>
        </p:nvSpPr>
        <p:spPr>
          <a:xfrm>
            <a:off x="2222500" y="1282978"/>
            <a:ext cx="6096000" cy="646331"/>
          </a:xfrm>
          <a:prstGeom prst="rect">
            <a:avLst/>
          </a:prstGeom>
        </p:spPr>
        <p:txBody>
          <a:bodyPr>
            <a:spAutoFit/>
          </a:bodyPr>
          <a:lstStyle/>
          <a:p>
            <a:r>
              <a:rPr lang="es-CO" dirty="0"/>
              <a:t>2. Desarrollo del modelo de negocio: Cómo va a ser la forma de ganar dinero</a:t>
            </a:r>
          </a:p>
        </p:txBody>
      </p:sp>
    </p:spTree>
    <p:extLst>
      <p:ext uri="{BB962C8B-B14F-4D97-AF65-F5344CB8AC3E}">
        <p14:creationId xmlns:p14="http://schemas.microsoft.com/office/powerpoint/2010/main" val="182876565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Proceso de e-</a:t>
            </a:r>
            <a:r>
              <a:rPr lang="es-CO" dirty="0" err="1"/>
              <a:t>commerce</a:t>
            </a:r>
            <a:r>
              <a:rPr lang="es-CO" dirty="0"/>
              <a:t> </a:t>
            </a:r>
          </a:p>
        </p:txBody>
      </p:sp>
      <p:sp>
        <p:nvSpPr>
          <p:cNvPr id="3" name="Marcador de contenido 2"/>
          <p:cNvSpPr>
            <a:spLocks noGrp="1"/>
          </p:cNvSpPr>
          <p:nvPr>
            <p:ph idx="1"/>
          </p:nvPr>
        </p:nvSpPr>
        <p:spPr>
          <a:xfrm>
            <a:off x="1331090" y="1407572"/>
            <a:ext cx="10961006" cy="4817018"/>
          </a:xfrm>
        </p:spPr>
        <p:txBody>
          <a:bodyPr>
            <a:normAutofit/>
          </a:bodyPr>
          <a:lstStyle/>
          <a:p>
            <a:r>
              <a:rPr lang="es-CO" dirty="0"/>
              <a:t>3. Definición de canales de distribución:  Cuáles  vana ser los canales de distribución on-line, canales directos (Tienda virtual, App), canales indirectos (</a:t>
            </a:r>
            <a:r>
              <a:rPr lang="es-CO" dirty="0" err="1"/>
              <a:t>Market</a:t>
            </a:r>
            <a:r>
              <a:rPr lang="es-CO" dirty="0"/>
              <a:t> place). </a:t>
            </a:r>
          </a:p>
        </p:txBody>
      </p:sp>
      <p:pic>
        <p:nvPicPr>
          <p:cNvPr id="4" name="Imagen 3"/>
          <p:cNvPicPr>
            <a:picLocks noChangeAspect="1"/>
          </p:cNvPicPr>
          <p:nvPr/>
        </p:nvPicPr>
        <p:blipFill>
          <a:blip r:embed="rId2"/>
          <a:stretch>
            <a:fillRect/>
          </a:stretch>
        </p:blipFill>
        <p:spPr>
          <a:xfrm>
            <a:off x="5079735" y="2795419"/>
            <a:ext cx="6830613" cy="3964195"/>
          </a:xfrm>
          <a:prstGeom prst="rect">
            <a:avLst/>
          </a:prstGeom>
        </p:spPr>
      </p:pic>
    </p:spTree>
    <p:extLst>
      <p:ext uri="{BB962C8B-B14F-4D97-AF65-F5344CB8AC3E}">
        <p14:creationId xmlns:p14="http://schemas.microsoft.com/office/powerpoint/2010/main" val="413635161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Proceso de e-</a:t>
            </a:r>
            <a:r>
              <a:rPr lang="es-CO" dirty="0" err="1"/>
              <a:t>commerce</a:t>
            </a:r>
            <a:endParaRPr lang="es-CO" dirty="0"/>
          </a:p>
        </p:txBody>
      </p:sp>
      <p:sp>
        <p:nvSpPr>
          <p:cNvPr id="3" name="Marcador de contenido 2"/>
          <p:cNvSpPr>
            <a:spLocks noGrp="1"/>
          </p:cNvSpPr>
          <p:nvPr>
            <p:ph idx="1"/>
          </p:nvPr>
        </p:nvSpPr>
        <p:spPr>
          <a:xfrm>
            <a:off x="5000263" y="1359945"/>
            <a:ext cx="6998449" cy="4817018"/>
          </a:xfrm>
        </p:spPr>
        <p:txBody>
          <a:bodyPr>
            <a:normAutofit/>
          </a:bodyPr>
          <a:lstStyle/>
          <a:p>
            <a:r>
              <a:rPr lang="es-CO" sz="2400" dirty="0"/>
              <a:t>4. En caso de querer desarrollar una tienda virtual se debe seleccionar la plataforma, aplicación: Desarrollo propio, uso de plataformas estilo </a:t>
            </a:r>
            <a:r>
              <a:rPr lang="es-CO" sz="2400" dirty="0" err="1"/>
              <a:t>Prestashop</a:t>
            </a:r>
            <a:r>
              <a:rPr lang="es-CO" sz="2400" dirty="0"/>
              <a:t>, </a:t>
            </a:r>
            <a:r>
              <a:rPr lang="es-CO" sz="2400" dirty="0" err="1"/>
              <a:t>Wordpress</a:t>
            </a:r>
            <a:r>
              <a:rPr lang="es-CO" sz="2400" dirty="0"/>
              <a:t>, </a:t>
            </a:r>
            <a:r>
              <a:rPr lang="es-CO" sz="2400" dirty="0" err="1"/>
              <a:t>Magento</a:t>
            </a:r>
            <a:r>
              <a:rPr lang="es-CO" sz="2400" dirty="0"/>
              <a:t> o el desarrollo a través de software libre.</a:t>
            </a:r>
          </a:p>
        </p:txBody>
      </p:sp>
      <p:sp>
        <p:nvSpPr>
          <p:cNvPr id="4" name="Rectángulo 3"/>
          <p:cNvSpPr/>
          <p:nvPr/>
        </p:nvSpPr>
        <p:spPr>
          <a:xfrm>
            <a:off x="4063842" y="4784164"/>
            <a:ext cx="7662441" cy="923330"/>
          </a:xfrm>
          <a:prstGeom prst="rect">
            <a:avLst/>
          </a:prstGeom>
          <a:solidFill>
            <a:srgbClr val="FF99FF"/>
          </a:solidFill>
        </p:spPr>
        <p:txBody>
          <a:bodyPr wrap="square">
            <a:spAutoFit/>
          </a:bodyPr>
          <a:lstStyle/>
          <a:p>
            <a:r>
              <a:rPr lang="es-CO" dirty="0">
                <a:hlinkClick r:id="rId2"/>
              </a:rPr>
              <a:t>https://www.marketinginteli.com/desarrollo-e-commerce/plataformas-de-e-commerce/</a:t>
            </a:r>
            <a:endParaRPr lang="es-CO" dirty="0"/>
          </a:p>
          <a:p>
            <a:endParaRPr lang="es-CO" dirty="0"/>
          </a:p>
        </p:txBody>
      </p:sp>
      <p:sp>
        <p:nvSpPr>
          <p:cNvPr id="5" name="Rectángulo 4">
            <a:hlinkClick r:id="rId3"/>
          </p:cNvPr>
          <p:cNvSpPr/>
          <p:nvPr/>
        </p:nvSpPr>
        <p:spPr>
          <a:xfrm>
            <a:off x="7396221" y="3201294"/>
            <a:ext cx="2303363" cy="113431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t>Top ten plataformas de e-</a:t>
            </a:r>
            <a:r>
              <a:rPr lang="es-CO" sz="2400" dirty="0" err="1"/>
              <a:t>commerce</a:t>
            </a:r>
            <a:endParaRPr lang="es-CO" sz="2400" dirty="0"/>
          </a:p>
        </p:txBody>
      </p:sp>
      <p:pic>
        <p:nvPicPr>
          <p:cNvPr id="6" name="Imagen 5"/>
          <p:cNvPicPr>
            <a:picLocks noChangeAspect="1"/>
          </p:cNvPicPr>
          <p:nvPr/>
        </p:nvPicPr>
        <p:blipFill>
          <a:blip r:embed="rId4"/>
          <a:stretch>
            <a:fillRect/>
          </a:stretch>
        </p:blipFill>
        <p:spPr>
          <a:xfrm>
            <a:off x="366116" y="215900"/>
            <a:ext cx="4568264" cy="4568264"/>
          </a:xfrm>
          <a:prstGeom prst="rect">
            <a:avLst/>
          </a:prstGeom>
        </p:spPr>
      </p:pic>
    </p:spTree>
    <p:extLst>
      <p:ext uri="{BB962C8B-B14F-4D97-AF65-F5344CB8AC3E}">
        <p14:creationId xmlns:p14="http://schemas.microsoft.com/office/powerpoint/2010/main" val="8993078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Proceso de e-</a:t>
            </a:r>
            <a:r>
              <a:rPr lang="es-CO" dirty="0" err="1"/>
              <a:t>commerce</a:t>
            </a:r>
            <a:r>
              <a:rPr lang="es-CO" dirty="0"/>
              <a:t> </a:t>
            </a:r>
          </a:p>
        </p:txBody>
      </p:sp>
      <p:sp>
        <p:nvSpPr>
          <p:cNvPr id="3" name="Marcador de contenido 2"/>
          <p:cNvSpPr>
            <a:spLocks noGrp="1"/>
          </p:cNvSpPr>
          <p:nvPr>
            <p:ph idx="1"/>
          </p:nvPr>
        </p:nvSpPr>
        <p:spPr>
          <a:xfrm>
            <a:off x="674345" y="1030709"/>
            <a:ext cx="7438784" cy="2597272"/>
          </a:xfrm>
        </p:spPr>
        <p:txBody>
          <a:bodyPr>
            <a:normAutofit fontScale="85000" lnSpcReduction="20000"/>
          </a:bodyPr>
          <a:lstStyle/>
          <a:p>
            <a:r>
              <a:rPr lang="es-CO" b="1" dirty="0"/>
              <a:t>5. Selección de nombre, dominio y hosting</a:t>
            </a:r>
            <a:r>
              <a:rPr lang="es-CO" dirty="0"/>
              <a:t>: Compra del dominio y el hosting a la medida del tamaño del negocio, en esta etapa del negocio, se puede adquirir el dominio y el hosting a través de las plataformas de e-</a:t>
            </a:r>
            <a:r>
              <a:rPr lang="es-CO" dirty="0" err="1"/>
              <a:t>commerce</a:t>
            </a:r>
            <a:r>
              <a:rPr lang="es-CO" dirty="0"/>
              <a:t> o través de los proveedores de dominios y hosting como </a:t>
            </a:r>
            <a:r>
              <a:rPr lang="es-CO" dirty="0" err="1">
                <a:hlinkClick r:id="rId2" tooltip="https://co.godaddy.com/"/>
              </a:rPr>
              <a:t>go-daddy</a:t>
            </a:r>
            <a:r>
              <a:rPr lang="es-CO" dirty="0">
                <a:hlinkClick r:id="rId2" tooltip="https://co.godaddy.com/"/>
              </a:rPr>
              <a:t> </a:t>
            </a:r>
            <a:r>
              <a:rPr lang="es-CO" dirty="0"/>
              <a:t>. Elija un nombre que sea inteligente y creativo, pero claro. Cuanto más corto sea, mejor. Los nombres de dominio largos suelen ser menos efectivos. Compruebe la  disponibilidad. </a:t>
            </a:r>
          </a:p>
        </p:txBody>
      </p:sp>
      <p:pic>
        <p:nvPicPr>
          <p:cNvPr id="4" name="Imagen 3"/>
          <p:cNvPicPr>
            <a:picLocks noChangeAspect="1"/>
          </p:cNvPicPr>
          <p:nvPr/>
        </p:nvPicPr>
        <p:blipFill>
          <a:blip r:embed="rId3"/>
          <a:stretch>
            <a:fillRect/>
          </a:stretch>
        </p:blipFill>
        <p:spPr>
          <a:xfrm>
            <a:off x="2845925" y="3523809"/>
            <a:ext cx="4770216" cy="2681246"/>
          </a:xfrm>
          <a:prstGeom prst="rect">
            <a:avLst/>
          </a:prstGeom>
        </p:spPr>
      </p:pic>
    </p:spTree>
    <p:extLst>
      <p:ext uri="{BB962C8B-B14F-4D97-AF65-F5344CB8AC3E}">
        <p14:creationId xmlns:p14="http://schemas.microsoft.com/office/powerpoint/2010/main" val="41782916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Proceso de e-</a:t>
            </a:r>
            <a:r>
              <a:rPr lang="es-CO" dirty="0" err="1"/>
              <a:t>commerce</a:t>
            </a:r>
            <a:r>
              <a:rPr lang="es-CO" dirty="0"/>
              <a:t> </a:t>
            </a:r>
          </a:p>
        </p:txBody>
      </p:sp>
      <p:sp>
        <p:nvSpPr>
          <p:cNvPr id="3" name="Marcador de contenido 2"/>
          <p:cNvSpPr>
            <a:spLocks noGrp="1"/>
          </p:cNvSpPr>
          <p:nvPr>
            <p:ph idx="1"/>
          </p:nvPr>
        </p:nvSpPr>
        <p:spPr>
          <a:xfrm>
            <a:off x="6447099" y="1886673"/>
            <a:ext cx="5636871" cy="3507129"/>
          </a:xfrm>
        </p:spPr>
        <p:txBody>
          <a:bodyPr>
            <a:normAutofit fontScale="92500" lnSpcReduction="20000"/>
          </a:bodyPr>
          <a:lstStyle/>
          <a:p>
            <a:r>
              <a:rPr lang="es-CO" b="1" dirty="0"/>
              <a:t>6. Diseño gráfico y contenidos</a:t>
            </a:r>
            <a:r>
              <a:rPr lang="es-CO" dirty="0"/>
              <a:t>: Todo entra por los ojos, la parte visual es de gran relevancia en la creación de su tienda, la fotografía, los colores, el logo. Hay múltiples aplicaciones de que el pueden ayudar a desarrollar un contenido ganador, por ejemplo </a:t>
            </a:r>
            <a:r>
              <a:rPr lang="es-CO" dirty="0" err="1">
                <a:hlinkClick r:id="rId2" tooltip="https://www.canva.com/"/>
              </a:rPr>
              <a:t>Canva</a:t>
            </a:r>
            <a:r>
              <a:rPr lang="es-CO" dirty="0"/>
              <a:t> es una aplicación muy amigable.  Existen otras aplicaciones que como </a:t>
            </a:r>
            <a:r>
              <a:rPr lang="es-CO" dirty="0" err="1"/>
              <a:t>Moldiv</a:t>
            </a:r>
            <a:r>
              <a:rPr lang="es-CO" dirty="0"/>
              <a:t> que permiten la edición de fotografías. </a:t>
            </a:r>
          </a:p>
          <a:p>
            <a:endParaRPr lang="es-CO" dirty="0"/>
          </a:p>
        </p:txBody>
      </p:sp>
      <p:pic>
        <p:nvPicPr>
          <p:cNvPr id="4" name="Imagen 3"/>
          <p:cNvPicPr>
            <a:picLocks noChangeAspect="1"/>
          </p:cNvPicPr>
          <p:nvPr/>
        </p:nvPicPr>
        <p:blipFill>
          <a:blip r:embed="rId3"/>
          <a:stretch>
            <a:fillRect/>
          </a:stretch>
        </p:blipFill>
        <p:spPr>
          <a:xfrm>
            <a:off x="185918" y="365902"/>
            <a:ext cx="5999545" cy="3599727"/>
          </a:xfrm>
          <a:prstGeom prst="rect">
            <a:avLst/>
          </a:prstGeom>
        </p:spPr>
      </p:pic>
    </p:spTree>
    <p:extLst>
      <p:ext uri="{BB962C8B-B14F-4D97-AF65-F5344CB8AC3E}">
        <p14:creationId xmlns:p14="http://schemas.microsoft.com/office/powerpoint/2010/main" val="161215932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14500" y="417513"/>
            <a:ext cx="6527800" cy="5037286"/>
          </a:xfrm>
          <a:prstGeom prst="rect">
            <a:avLst/>
          </a:prstGeom>
        </p:spPr>
      </p:pic>
    </p:spTree>
    <p:extLst>
      <p:ext uri="{BB962C8B-B14F-4D97-AF65-F5344CB8AC3E}">
        <p14:creationId xmlns:p14="http://schemas.microsoft.com/office/powerpoint/2010/main" val="289186690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73300" y="775381"/>
            <a:ext cx="4813300" cy="538389"/>
          </a:xfrm>
        </p:spPr>
        <p:txBody>
          <a:bodyPr/>
          <a:lstStyle/>
          <a:p>
            <a:r>
              <a:rPr lang="es-CO" dirty="0"/>
              <a:t>Qué es el marketing de contenidos </a:t>
            </a:r>
            <a:br>
              <a:rPr lang="es-CO" dirty="0"/>
            </a:br>
            <a:endParaRPr lang="es-CO" dirty="0"/>
          </a:p>
        </p:txBody>
      </p:sp>
      <p:sp>
        <p:nvSpPr>
          <p:cNvPr id="3" name="Marcador de contenido 2"/>
          <p:cNvSpPr>
            <a:spLocks noGrp="1"/>
          </p:cNvSpPr>
          <p:nvPr>
            <p:ph idx="1"/>
          </p:nvPr>
        </p:nvSpPr>
        <p:spPr>
          <a:xfrm>
            <a:off x="2667000" y="1466397"/>
            <a:ext cx="4000500" cy="4673146"/>
          </a:xfrm>
        </p:spPr>
        <p:txBody>
          <a:bodyPr>
            <a:normAutofit/>
          </a:bodyPr>
          <a:lstStyle/>
          <a:p>
            <a:r>
              <a:rPr lang="es-CO" dirty="0" smtClean="0"/>
              <a:t>El </a:t>
            </a:r>
            <a:r>
              <a:rPr lang="es-CO" dirty="0"/>
              <a:t>marketing de contenidos o </a:t>
            </a:r>
            <a:r>
              <a:rPr lang="es-CO" dirty="0" err="1"/>
              <a:t>content</a:t>
            </a:r>
            <a:r>
              <a:rPr lang="es-CO" dirty="0"/>
              <a:t> marketing, es una técnica de marketing que se basa en crear, publicar y compartir contenidos de interés para para los clientes o consumidores actuales y potenciales</a:t>
            </a:r>
            <a:r>
              <a:rPr lang="es-CO" dirty="0" smtClean="0"/>
              <a:t>.</a:t>
            </a:r>
            <a:endParaRPr lang="es-CO" dirty="0"/>
          </a:p>
        </p:txBody>
      </p:sp>
      <p:pic>
        <p:nvPicPr>
          <p:cNvPr id="4" name="Imagen 3"/>
          <p:cNvPicPr>
            <a:picLocks noChangeAspect="1"/>
          </p:cNvPicPr>
          <p:nvPr/>
        </p:nvPicPr>
        <p:blipFill>
          <a:blip r:embed="rId2"/>
          <a:stretch>
            <a:fillRect/>
          </a:stretch>
        </p:blipFill>
        <p:spPr>
          <a:xfrm>
            <a:off x="6858000" y="1313770"/>
            <a:ext cx="4326259" cy="4675151"/>
          </a:xfrm>
          <a:prstGeom prst="rect">
            <a:avLst/>
          </a:prstGeom>
        </p:spPr>
      </p:pic>
    </p:spTree>
    <p:extLst>
      <p:ext uri="{BB962C8B-B14F-4D97-AF65-F5344CB8AC3E}">
        <p14:creationId xmlns:p14="http://schemas.microsoft.com/office/powerpoint/2010/main" val="13706498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Tipos de presencia en la web </a:t>
            </a:r>
          </a:p>
        </p:txBody>
      </p:sp>
      <p:sp>
        <p:nvSpPr>
          <p:cNvPr id="3" name="Marcador de contenido 2"/>
          <p:cNvSpPr>
            <a:spLocks noGrp="1"/>
          </p:cNvSpPr>
          <p:nvPr>
            <p:ph idx="1"/>
          </p:nvPr>
        </p:nvSpPr>
        <p:spPr>
          <a:xfrm>
            <a:off x="0" y="415539"/>
            <a:ext cx="6271984" cy="4185004"/>
          </a:xfrm>
        </p:spPr>
        <p:txBody>
          <a:bodyPr>
            <a:normAutofit/>
          </a:bodyPr>
          <a:lstStyle/>
          <a:p>
            <a:r>
              <a:rPr lang="es-ES" sz="2000" b="1" dirty="0"/>
              <a:t>Presencia institucional. </a:t>
            </a:r>
          </a:p>
          <a:p>
            <a:pPr lvl="1"/>
            <a:r>
              <a:rPr lang="es-ES" sz="2600" b="1" dirty="0"/>
              <a:t>Típico catalogo web institucional</a:t>
            </a:r>
            <a:r>
              <a:rPr lang="es-ES" sz="1800" dirty="0"/>
              <a:t>, en donde se publica la información de la empresa.</a:t>
            </a:r>
          </a:p>
          <a:p>
            <a:pPr lvl="2"/>
            <a:r>
              <a:rPr lang="es-ES" sz="1600" dirty="0"/>
              <a:t>El sitio web equivale al catálogo en papel de la empresa, pero en formato digital y con una lógica de navegación </a:t>
            </a:r>
            <a:r>
              <a:rPr lang="es-ES" sz="1600" dirty="0" err="1"/>
              <a:t>hipertextual</a:t>
            </a:r>
            <a:r>
              <a:rPr lang="es-ES" sz="1600" dirty="0"/>
              <a:t>. </a:t>
            </a:r>
          </a:p>
          <a:p>
            <a:pPr lvl="2"/>
            <a:r>
              <a:rPr lang="es-ES" sz="1600" dirty="0"/>
              <a:t>Generalmente, se publica información institucional (dueños, socios, clientes, historia, servicios, etc.), descripción y fotografías de los productos, e información de contacto (teléfono, fax, correo electrónico y dirección física).</a:t>
            </a:r>
          </a:p>
          <a:p>
            <a:pPr lvl="2"/>
            <a:r>
              <a:rPr lang="es-ES" sz="1600" dirty="0"/>
              <a:t>En esta etapa no hay una estrategia comunicacional formalizada, por lo que se asignan escasos recursos económicos y humanos</a:t>
            </a:r>
          </a:p>
        </p:txBody>
      </p:sp>
      <p:pic>
        <p:nvPicPr>
          <p:cNvPr id="4" name="Imagen 3"/>
          <p:cNvPicPr>
            <a:picLocks noChangeAspect="1"/>
          </p:cNvPicPr>
          <p:nvPr/>
        </p:nvPicPr>
        <p:blipFill rotWithShape="1">
          <a:blip r:embed="rId2"/>
          <a:srcRect l="34250" t="7112" r="35000" b="4001"/>
          <a:stretch/>
        </p:blipFill>
        <p:spPr>
          <a:xfrm>
            <a:off x="7328946" y="931600"/>
            <a:ext cx="3122994" cy="5078039"/>
          </a:xfrm>
          <a:prstGeom prst="rect">
            <a:avLst/>
          </a:prstGeom>
        </p:spPr>
      </p:pic>
    </p:spTree>
    <p:extLst>
      <p:ext uri="{BB962C8B-B14F-4D97-AF65-F5344CB8AC3E}">
        <p14:creationId xmlns:p14="http://schemas.microsoft.com/office/powerpoint/2010/main" val="13637650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081866" y="3002784"/>
            <a:ext cx="7939617" cy="3855216"/>
          </a:xfrm>
          <a:prstGeom prst="rect">
            <a:avLst/>
          </a:prstGeom>
        </p:spPr>
      </p:pic>
      <p:sp>
        <p:nvSpPr>
          <p:cNvPr id="2" name="Título 1"/>
          <p:cNvSpPr>
            <a:spLocks noGrp="1"/>
          </p:cNvSpPr>
          <p:nvPr>
            <p:ph type="title"/>
          </p:nvPr>
        </p:nvSpPr>
        <p:spPr>
          <a:xfrm>
            <a:off x="2273300" y="775381"/>
            <a:ext cx="6478814" cy="538389"/>
          </a:xfrm>
        </p:spPr>
        <p:txBody>
          <a:bodyPr/>
          <a:lstStyle/>
          <a:p>
            <a:r>
              <a:rPr lang="es-CO" dirty="0"/>
              <a:t>Qué es el marketing de contenidos </a:t>
            </a:r>
            <a:br>
              <a:rPr lang="es-CO" dirty="0"/>
            </a:br>
            <a:endParaRPr lang="es-CO" dirty="0"/>
          </a:p>
        </p:txBody>
      </p:sp>
      <p:sp>
        <p:nvSpPr>
          <p:cNvPr id="3" name="Marcador de contenido 2"/>
          <p:cNvSpPr>
            <a:spLocks noGrp="1"/>
          </p:cNvSpPr>
          <p:nvPr>
            <p:ph idx="1"/>
          </p:nvPr>
        </p:nvSpPr>
        <p:spPr>
          <a:xfrm>
            <a:off x="2574925" y="1449464"/>
            <a:ext cx="8636000" cy="2661103"/>
          </a:xfrm>
          <a:solidFill>
            <a:schemeClr val="tx1">
              <a:alpha val="67000"/>
            </a:schemeClr>
          </a:solidFill>
        </p:spPr>
        <p:txBody>
          <a:bodyPr>
            <a:normAutofit fontScale="92500" lnSpcReduction="10000"/>
          </a:bodyPr>
          <a:lstStyle/>
          <a:p>
            <a:r>
              <a:rPr lang="es-CO" dirty="0" smtClean="0"/>
              <a:t>El </a:t>
            </a:r>
            <a:r>
              <a:rPr lang="es-CO" dirty="0"/>
              <a:t>marketing de contenidos es la disciplina diseñada para crear contenido de marca de calidad en los canales y plataformas de medios, con el propósito de ofrecer relaciones atractivas, valor para el consumidor y éxito medible para las marcas. </a:t>
            </a:r>
            <a:endParaRPr lang="es-CO" dirty="0" smtClean="0"/>
          </a:p>
          <a:p>
            <a:r>
              <a:rPr lang="es-CO" dirty="0" smtClean="0"/>
              <a:t>La </a:t>
            </a:r>
            <a:r>
              <a:rPr lang="es-CO" dirty="0"/>
              <a:t>clave es la calidad de los contenidos, la afinidad de los mismos con la audiencia y el enganche emocional que </a:t>
            </a:r>
            <a:r>
              <a:rPr lang="es-CO" dirty="0" smtClean="0"/>
              <a:t>logran</a:t>
            </a:r>
            <a:endParaRPr lang="es-CO" dirty="0"/>
          </a:p>
        </p:txBody>
      </p:sp>
    </p:spTree>
    <p:extLst>
      <p:ext uri="{BB962C8B-B14F-4D97-AF65-F5344CB8AC3E}">
        <p14:creationId xmlns:p14="http://schemas.microsoft.com/office/powerpoint/2010/main" val="41248804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Proceso de e-</a:t>
            </a:r>
            <a:r>
              <a:rPr lang="es-CO" dirty="0" err="1"/>
              <a:t>commerce</a:t>
            </a:r>
            <a:r>
              <a:rPr lang="es-CO" dirty="0"/>
              <a:t> </a:t>
            </a:r>
          </a:p>
        </p:txBody>
      </p:sp>
      <p:sp>
        <p:nvSpPr>
          <p:cNvPr id="3" name="Marcador de contenido 2"/>
          <p:cNvSpPr>
            <a:spLocks noGrp="1"/>
          </p:cNvSpPr>
          <p:nvPr>
            <p:ph idx="1"/>
          </p:nvPr>
        </p:nvSpPr>
        <p:spPr>
          <a:xfrm>
            <a:off x="694481" y="1359945"/>
            <a:ext cx="11304231" cy="4817018"/>
          </a:xfrm>
        </p:spPr>
        <p:txBody>
          <a:bodyPr>
            <a:normAutofit/>
          </a:bodyPr>
          <a:lstStyle/>
          <a:p>
            <a:r>
              <a:rPr lang="es-CO" b="1" dirty="0"/>
              <a:t>7. Selección de sistemas de pago:</a:t>
            </a:r>
            <a:r>
              <a:rPr lang="es-CO" dirty="0"/>
              <a:t> Seleccionar los sistemas de pago acorde con el target y las características del negocio. Uso de plataformas como </a:t>
            </a:r>
            <a:r>
              <a:rPr lang="es-CO" dirty="0" err="1"/>
              <a:t>Paypal</a:t>
            </a:r>
            <a:r>
              <a:rPr lang="es-CO" dirty="0"/>
              <a:t> o </a:t>
            </a:r>
            <a:r>
              <a:rPr lang="es-CO" dirty="0" err="1"/>
              <a:t>Pay</a:t>
            </a:r>
            <a:r>
              <a:rPr lang="es-CO" dirty="0"/>
              <a:t> U, uso de pago con débito directo como PSE, pago contra entrega, códigos. </a:t>
            </a:r>
          </a:p>
          <a:p>
            <a:endParaRPr lang="es-CO" dirty="0"/>
          </a:p>
        </p:txBody>
      </p:sp>
      <p:pic>
        <p:nvPicPr>
          <p:cNvPr id="4" name="Imagen 3"/>
          <p:cNvPicPr>
            <a:picLocks noChangeAspect="1"/>
          </p:cNvPicPr>
          <p:nvPr/>
        </p:nvPicPr>
        <p:blipFill>
          <a:blip r:embed="rId2"/>
          <a:stretch>
            <a:fillRect/>
          </a:stretch>
        </p:blipFill>
        <p:spPr>
          <a:xfrm>
            <a:off x="4610581" y="2938371"/>
            <a:ext cx="6908994" cy="3238591"/>
          </a:xfrm>
          <a:prstGeom prst="rect">
            <a:avLst/>
          </a:prstGeom>
        </p:spPr>
      </p:pic>
    </p:spTree>
    <p:extLst>
      <p:ext uri="{BB962C8B-B14F-4D97-AF65-F5344CB8AC3E}">
        <p14:creationId xmlns:p14="http://schemas.microsoft.com/office/powerpoint/2010/main" val="30853150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Proceso de e-</a:t>
            </a:r>
            <a:r>
              <a:rPr lang="es-CO" dirty="0" err="1"/>
              <a:t>commerce</a:t>
            </a:r>
            <a:endParaRPr lang="es-CO" dirty="0"/>
          </a:p>
        </p:txBody>
      </p:sp>
      <p:sp>
        <p:nvSpPr>
          <p:cNvPr id="3" name="Marcador de contenido 2"/>
          <p:cNvSpPr>
            <a:spLocks noGrp="1"/>
          </p:cNvSpPr>
          <p:nvPr>
            <p:ph idx="1"/>
          </p:nvPr>
        </p:nvSpPr>
        <p:spPr>
          <a:xfrm>
            <a:off x="5567422" y="2576613"/>
            <a:ext cx="4271057" cy="2296329"/>
          </a:xfrm>
        </p:spPr>
        <p:txBody>
          <a:bodyPr>
            <a:normAutofit/>
          </a:bodyPr>
          <a:lstStyle/>
          <a:p>
            <a:r>
              <a:rPr lang="es-CO" b="1" dirty="0"/>
              <a:t>8. Definición del Modelo de seguridad:</a:t>
            </a:r>
            <a:r>
              <a:rPr lang="es-CO" dirty="0"/>
              <a:t> Selección del modelo de seguridad acorde con el tamaño y la complejidad del negocio. </a:t>
            </a:r>
          </a:p>
          <a:p>
            <a:endParaRPr lang="es-CO" dirty="0"/>
          </a:p>
        </p:txBody>
      </p:sp>
      <p:pic>
        <p:nvPicPr>
          <p:cNvPr id="4" name="Imagen 3"/>
          <p:cNvPicPr>
            <a:picLocks noChangeAspect="1"/>
          </p:cNvPicPr>
          <p:nvPr/>
        </p:nvPicPr>
        <p:blipFill>
          <a:blip r:embed="rId2"/>
          <a:stretch>
            <a:fillRect/>
          </a:stretch>
        </p:blipFill>
        <p:spPr>
          <a:xfrm>
            <a:off x="304799" y="1757160"/>
            <a:ext cx="5255737" cy="3935233"/>
          </a:xfrm>
          <a:prstGeom prst="rect">
            <a:avLst/>
          </a:prstGeom>
        </p:spPr>
      </p:pic>
    </p:spTree>
    <p:extLst>
      <p:ext uri="{BB962C8B-B14F-4D97-AF65-F5344CB8AC3E}">
        <p14:creationId xmlns:p14="http://schemas.microsoft.com/office/powerpoint/2010/main" val="30832555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Proceso de e-</a:t>
            </a:r>
            <a:r>
              <a:rPr lang="es-CO" dirty="0" err="1"/>
              <a:t>commerce</a:t>
            </a:r>
            <a:r>
              <a:rPr lang="es-CO" dirty="0"/>
              <a:t> </a:t>
            </a:r>
          </a:p>
        </p:txBody>
      </p:sp>
      <p:sp>
        <p:nvSpPr>
          <p:cNvPr id="3" name="Marcador de contenido 2"/>
          <p:cNvSpPr>
            <a:spLocks noGrp="1"/>
          </p:cNvSpPr>
          <p:nvPr>
            <p:ph idx="1"/>
          </p:nvPr>
        </p:nvSpPr>
        <p:spPr>
          <a:xfrm>
            <a:off x="3518704" y="1407572"/>
            <a:ext cx="4328931" cy="4817018"/>
          </a:xfrm>
        </p:spPr>
        <p:txBody>
          <a:bodyPr>
            <a:normAutofit/>
          </a:bodyPr>
          <a:lstStyle/>
          <a:p>
            <a:r>
              <a:rPr lang="es-CO" b="1" dirty="0"/>
              <a:t>9. Desarrollo de procesos administrativos: </a:t>
            </a:r>
            <a:r>
              <a:rPr lang="es-CO" dirty="0"/>
              <a:t> Creación de los procesos y equipo administrativo, manejo de caja, inventarios, pedidos, importaciones, exportaciones, desarrollo de proveedores. </a:t>
            </a:r>
          </a:p>
          <a:p>
            <a:endParaRPr lang="es-CO" dirty="0"/>
          </a:p>
        </p:txBody>
      </p:sp>
      <p:pic>
        <p:nvPicPr>
          <p:cNvPr id="4" name="Imagen 3"/>
          <p:cNvPicPr>
            <a:picLocks noChangeAspect="1"/>
          </p:cNvPicPr>
          <p:nvPr/>
        </p:nvPicPr>
        <p:blipFill>
          <a:blip r:embed="rId2"/>
          <a:stretch>
            <a:fillRect/>
          </a:stretch>
        </p:blipFill>
        <p:spPr>
          <a:xfrm>
            <a:off x="219196" y="307736"/>
            <a:ext cx="3299508" cy="2199672"/>
          </a:xfrm>
          <a:prstGeom prst="rect">
            <a:avLst/>
          </a:prstGeom>
        </p:spPr>
      </p:pic>
      <p:pic>
        <p:nvPicPr>
          <p:cNvPr id="2050" name="Picture 2" descr="Resultado de imagen para erp digi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3869" y="2471677"/>
            <a:ext cx="9269676" cy="4386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4762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Proceso de e-</a:t>
            </a:r>
            <a:r>
              <a:rPr lang="es-CO" dirty="0" err="1"/>
              <a:t>commerce</a:t>
            </a:r>
            <a:r>
              <a:rPr lang="es-CO" dirty="0"/>
              <a:t> </a:t>
            </a:r>
          </a:p>
        </p:txBody>
      </p:sp>
      <p:sp>
        <p:nvSpPr>
          <p:cNvPr id="3" name="Marcador de contenido 2"/>
          <p:cNvSpPr>
            <a:spLocks noGrp="1"/>
          </p:cNvSpPr>
          <p:nvPr>
            <p:ph idx="1"/>
          </p:nvPr>
        </p:nvSpPr>
        <p:spPr>
          <a:xfrm>
            <a:off x="664560" y="1069704"/>
            <a:ext cx="5481597" cy="1696645"/>
          </a:xfrm>
        </p:spPr>
        <p:txBody>
          <a:bodyPr>
            <a:normAutofit fontScale="85000" lnSpcReduction="10000"/>
          </a:bodyPr>
          <a:lstStyle/>
          <a:p>
            <a:pPr marL="0" indent="0">
              <a:buNone/>
            </a:pPr>
            <a:r>
              <a:rPr lang="es-CO" b="1" dirty="0"/>
              <a:t>10. Desarrollo de sistemas de administración de los clientes</a:t>
            </a:r>
            <a:r>
              <a:rPr lang="es-CO" dirty="0"/>
              <a:t>: Creación de CRM para la administración de las relaciones con los clientes en la venta, post venta y procesos de fidelización. </a:t>
            </a:r>
          </a:p>
          <a:p>
            <a:pPr marL="0" indent="0">
              <a:buNone/>
            </a:pPr>
            <a:endParaRPr lang="es-CO" dirty="0"/>
          </a:p>
        </p:txBody>
      </p:sp>
      <p:pic>
        <p:nvPicPr>
          <p:cNvPr id="4" name="Imagen 3"/>
          <p:cNvPicPr>
            <a:picLocks noChangeAspect="1"/>
          </p:cNvPicPr>
          <p:nvPr/>
        </p:nvPicPr>
        <p:blipFill>
          <a:blip r:embed="rId2"/>
          <a:stretch>
            <a:fillRect/>
          </a:stretch>
        </p:blipFill>
        <p:spPr>
          <a:xfrm>
            <a:off x="1873451" y="2766349"/>
            <a:ext cx="3364105" cy="1956125"/>
          </a:xfrm>
          <a:prstGeom prst="rect">
            <a:avLst/>
          </a:prstGeom>
        </p:spPr>
      </p:pic>
      <p:pic>
        <p:nvPicPr>
          <p:cNvPr id="5" name="Imagen 4"/>
          <p:cNvPicPr>
            <a:picLocks noChangeAspect="1"/>
          </p:cNvPicPr>
          <p:nvPr/>
        </p:nvPicPr>
        <p:blipFill>
          <a:blip r:embed="rId3"/>
          <a:stretch>
            <a:fillRect/>
          </a:stretch>
        </p:blipFill>
        <p:spPr>
          <a:xfrm>
            <a:off x="6146157" y="1069704"/>
            <a:ext cx="5821211" cy="4595693"/>
          </a:xfrm>
          <a:prstGeom prst="rect">
            <a:avLst/>
          </a:prstGeom>
        </p:spPr>
      </p:pic>
    </p:spTree>
    <p:extLst>
      <p:ext uri="{BB962C8B-B14F-4D97-AF65-F5344CB8AC3E}">
        <p14:creationId xmlns:p14="http://schemas.microsoft.com/office/powerpoint/2010/main" val="27240731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Proceso de e-</a:t>
            </a:r>
            <a:r>
              <a:rPr lang="es-CO" dirty="0" err="1"/>
              <a:t>commerce</a:t>
            </a:r>
            <a:r>
              <a:rPr lang="es-CO" dirty="0"/>
              <a:t> </a:t>
            </a:r>
          </a:p>
        </p:txBody>
      </p:sp>
      <p:sp>
        <p:nvSpPr>
          <p:cNvPr id="3" name="Marcador de contenido 2"/>
          <p:cNvSpPr>
            <a:spLocks noGrp="1"/>
          </p:cNvSpPr>
          <p:nvPr>
            <p:ph idx="1"/>
          </p:nvPr>
        </p:nvSpPr>
        <p:spPr/>
        <p:txBody>
          <a:bodyPr>
            <a:normAutofit/>
          </a:bodyPr>
          <a:lstStyle/>
          <a:p>
            <a:r>
              <a:rPr lang="es-CO" b="1" dirty="0"/>
              <a:t>11: Generación de tráfico al punto de venta:</a:t>
            </a:r>
            <a:r>
              <a:rPr lang="es-CO" dirty="0"/>
              <a:t> Estrategias de marketing </a:t>
            </a:r>
            <a:r>
              <a:rPr lang="es-CO" dirty="0" err="1"/>
              <a:t>omnicanal</a:t>
            </a:r>
            <a:r>
              <a:rPr lang="es-CO" dirty="0"/>
              <a:t> para llevar clientes a la tienda virtual. Desarrollo de SEO, SEM, Redes sociales, Display, medios tradicionales. </a:t>
            </a:r>
          </a:p>
          <a:p>
            <a:endParaRPr lang="es-CO" dirty="0"/>
          </a:p>
        </p:txBody>
      </p:sp>
      <p:pic>
        <p:nvPicPr>
          <p:cNvPr id="4" name="Imagen 3"/>
          <p:cNvPicPr>
            <a:picLocks noChangeAspect="1"/>
          </p:cNvPicPr>
          <p:nvPr/>
        </p:nvPicPr>
        <p:blipFill>
          <a:blip r:embed="rId2"/>
          <a:stretch>
            <a:fillRect/>
          </a:stretch>
        </p:blipFill>
        <p:spPr>
          <a:xfrm>
            <a:off x="3486633" y="3066808"/>
            <a:ext cx="4372578" cy="2915052"/>
          </a:xfrm>
          <a:prstGeom prst="rect">
            <a:avLst/>
          </a:prstGeom>
        </p:spPr>
      </p:pic>
    </p:spTree>
    <p:extLst>
      <p:ext uri="{BB962C8B-B14F-4D97-AF65-F5344CB8AC3E}">
        <p14:creationId xmlns:p14="http://schemas.microsoft.com/office/powerpoint/2010/main" val="6150185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O"/>
              <a:t>Generar tráfico </a:t>
            </a:r>
          </a:p>
        </p:txBody>
      </p:sp>
      <p:sp>
        <p:nvSpPr>
          <p:cNvPr id="5" name="Marcador de contenido 4"/>
          <p:cNvSpPr>
            <a:spLocks noGrp="1"/>
          </p:cNvSpPr>
          <p:nvPr>
            <p:ph idx="1"/>
          </p:nvPr>
        </p:nvSpPr>
        <p:spPr>
          <a:xfrm>
            <a:off x="177358" y="1407570"/>
            <a:ext cx="7716576" cy="4483944"/>
          </a:xfrm>
        </p:spPr>
        <p:txBody>
          <a:bodyPr>
            <a:normAutofit fontScale="92500" lnSpcReduction="10000"/>
          </a:bodyPr>
          <a:lstStyle/>
          <a:p>
            <a:r>
              <a:rPr lang="es-CO" dirty="0"/>
              <a:t>Se trata de cómo conseguir los visitantes adecuados para conseguir los objetivos de marketing planteados. Objetivo es generar tráfico a la tienda web, conseguir prospectos, que compren directamente en la página o que nos dejen sus datos, para futuras acciones comerciales.</a:t>
            </a:r>
          </a:p>
          <a:p>
            <a:r>
              <a:rPr lang="es-CO" b="1" dirty="0"/>
              <a:t>Generar tráfico</a:t>
            </a:r>
            <a:r>
              <a:rPr lang="es-CO" dirty="0"/>
              <a:t> es vital para lograr los objetivos de marketing electrónico, sin importar si el objetivo es vender, servir, hablar o  ahorrar</a:t>
            </a:r>
          </a:p>
          <a:p>
            <a:r>
              <a:rPr lang="es-CO" b="1" dirty="0"/>
              <a:t>Objetivos:</a:t>
            </a:r>
            <a:r>
              <a:rPr lang="es-CO" dirty="0"/>
              <a:t> los objetivos específicos para la construcción de tráfico deben desarrollarse antes del inicio de una campaña. </a:t>
            </a:r>
          </a:p>
          <a:p>
            <a:endParaRPr lang="es-CO" dirty="0"/>
          </a:p>
        </p:txBody>
      </p:sp>
      <p:pic>
        <p:nvPicPr>
          <p:cNvPr id="2" name="Imagen 1"/>
          <p:cNvPicPr>
            <a:picLocks noChangeAspect="1"/>
          </p:cNvPicPr>
          <p:nvPr/>
        </p:nvPicPr>
        <p:blipFill>
          <a:blip r:embed="rId2"/>
          <a:stretch>
            <a:fillRect/>
          </a:stretch>
        </p:blipFill>
        <p:spPr>
          <a:xfrm>
            <a:off x="7893934" y="3649542"/>
            <a:ext cx="3457575" cy="2305050"/>
          </a:xfrm>
          <a:prstGeom prst="rect">
            <a:avLst/>
          </a:prstGeom>
        </p:spPr>
      </p:pic>
    </p:spTree>
    <p:extLst>
      <p:ext uri="{BB962C8B-B14F-4D97-AF65-F5344CB8AC3E}">
        <p14:creationId xmlns:p14="http://schemas.microsoft.com/office/powerpoint/2010/main" val="41728665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a:t>Creación de tráfico</a:t>
            </a:r>
          </a:p>
        </p:txBody>
      </p:sp>
      <p:sp>
        <p:nvSpPr>
          <p:cNvPr id="3" name="Marcador de contenido 2"/>
          <p:cNvSpPr>
            <a:spLocks noGrp="1"/>
          </p:cNvSpPr>
          <p:nvPr>
            <p:ph idx="1"/>
          </p:nvPr>
        </p:nvSpPr>
        <p:spPr>
          <a:xfrm>
            <a:off x="177359" y="1407570"/>
            <a:ext cx="5709092" cy="4817018"/>
          </a:xfrm>
        </p:spPr>
        <p:txBody>
          <a:bodyPr>
            <a:normAutofit fontScale="92500"/>
          </a:bodyPr>
          <a:lstStyle/>
          <a:p>
            <a:r>
              <a:rPr lang="es-CO" b="1" dirty="0"/>
              <a:t>Técnicas:</a:t>
            </a:r>
            <a:r>
              <a:rPr lang="es-CO" dirty="0"/>
              <a:t> la creación de tráfico implica la combinación de nuevos canales de medios digitales y el uso de las técnicas tradicionales de comunicación  para promover la propuesta del sitio web y así estimular y alentar las visitas. </a:t>
            </a:r>
            <a:endParaRPr lang="es-CO" dirty="0" smtClean="0"/>
          </a:p>
          <a:p>
            <a:r>
              <a:rPr lang="es-CO" dirty="0" smtClean="0"/>
              <a:t>Por </a:t>
            </a:r>
            <a:r>
              <a:rPr lang="es-CO" dirty="0"/>
              <a:t>ejemplo la combinación de la radio tradicional con el e-mail marketing para llevar tráfico a la página. </a:t>
            </a:r>
          </a:p>
          <a:p>
            <a:r>
              <a:rPr lang="es-CO" b="1" dirty="0"/>
              <a:t>Fuentes de tráfico:</a:t>
            </a:r>
            <a:r>
              <a:rPr lang="es-CO" dirty="0"/>
              <a:t>  A través de Google </a:t>
            </a:r>
            <a:r>
              <a:rPr lang="es-CO" dirty="0" err="1"/>
              <a:t>Analytics</a:t>
            </a:r>
            <a:r>
              <a:rPr lang="es-CO" dirty="0"/>
              <a:t> es posible identificar las diferentes fuentes de tráfico. </a:t>
            </a:r>
          </a:p>
          <a:p>
            <a:endParaRPr lang="es-CO" dirty="0"/>
          </a:p>
        </p:txBody>
      </p:sp>
      <p:pic>
        <p:nvPicPr>
          <p:cNvPr id="4" name="Imagen 3"/>
          <p:cNvPicPr>
            <a:picLocks noChangeAspect="1"/>
          </p:cNvPicPr>
          <p:nvPr/>
        </p:nvPicPr>
        <p:blipFill>
          <a:blip r:embed="rId2"/>
          <a:stretch>
            <a:fillRect/>
          </a:stretch>
        </p:blipFill>
        <p:spPr>
          <a:xfrm>
            <a:off x="6270170" y="1609724"/>
            <a:ext cx="5615960" cy="3914775"/>
          </a:xfrm>
          <a:prstGeom prst="rect">
            <a:avLst/>
          </a:prstGeom>
        </p:spPr>
      </p:pic>
    </p:spTree>
    <p:extLst>
      <p:ext uri="{BB962C8B-B14F-4D97-AF65-F5344CB8AC3E}">
        <p14:creationId xmlns:p14="http://schemas.microsoft.com/office/powerpoint/2010/main" val="5811283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952671" y="996588"/>
            <a:ext cx="6239329" cy="4679497"/>
          </a:xfrm>
          <a:prstGeom prst="rect">
            <a:avLst/>
          </a:prstGeom>
        </p:spPr>
      </p:pic>
      <p:sp>
        <p:nvSpPr>
          <p:cNvPr id="6" name="Título 5"/>
          <p:cNvSpPr>
            <a:spLocks noGrp="1"/>
          </p:cNvSpPr>
          <p:nvPr>
            <p:ph type="title"/>
          </p:nvPr>
        </p:nvSpPr>
        <p:spPr/>
        <p:txBody>
          <a:bodyPr/>
          <a:lstStyle/>
          <a:p>
            <a:r>
              <a:rPr lang="es-CO"/>
              <a:t>Tráfico al sitio web </a:t>
            </a:r>
          </a:p>
        </p:txBody>
      </p:sp>
      <p:sp>
        <p:nvSpPr>
          <p:cNvPr id="7" name="Marcador de contenido 6"/>
          <p:cNvSpPr>
            <a:spLocks noGrp="1"/>
          </p:cNvSpPr>
          <p:nvPr>
            <p:ph idx="1"/>
          </p:nvPr>
        </p:nvSpPr>
        <p:spPr>
          <a:xfrm>
            <a:off x="644978" y="929823"/>
            <a:ext cx="5102679" cy="2742291"/>
          </a:xfrm>
        </p:spPr>
        <p:txBody>
          <a:bodyPr>
            <a:normAutofit fontScale="85000" lnSpcReduction="20000"/>
          </a:bodyPr>
          <a:lstStyle/>
          <a:p>
            <a:r>
              <a:rPr lang="es-CO" b="1" dirty="0"/>
              <a:t>Tráfico por búsquedas:</a:t>
            </a:r>
            <a:r>
              <a:rPr lang="es-CO" dirty="0"/>
              <a:t> El cual puede ser a través de búsquedas naturales o tráfico orgánico, a través de búsquedas pagas (Google </a:t>
            </a:r>
            <a:r>
              <a:rPr lang="es-CO" dirty="0" err="1"/>
              <a:t>Adwords</a:t>
            </a:r>
            <a:r>
              <a:rPr lang="es-CO" dirty="0"/>
              <a:t>). </a:t>
            </a:r>
          </a:p>
          <a:p>
            <a:r>
              <a:rPr lang="es-CO" b="1" dirty="0"/>
              <a:t>Tráfico Referido:</a:t>
            </a:r>
            <a:r>
              <a:rPr lang="es-CO" dirty="0"/>
              <a:t> Proveniente de otros sitios, que cuenta con vínculos directos a la página. </a:t>
            </a:r>
          </a:p>
          <a:p>
            <a:r>
              <a:rPr lang="es-CO" b="1" dirty="0"/>
              <a:t>Tráfico directo</a:t>
            </a:r>
            <a:r>
              <a:rPr lang="es-CO" dirty="0"/>
              <a:t>: Cuando las personas escriben la dirección web o URL. </a:t>
            </a:r>
          </a:p>
          <a:p>
            <a:endParaRPr lang="es-CO" dirty="0"/>
          </a:p>
        </p:txBody>
      </p:sp>
    </p:spTree>
    <p:extLst>
      <p:ext uri="{BB962C8B-B14F-4D97-AF65-F5344CB8AC3E}">
        <p14:creationId xmlns:p14="http://schemas.microsoft.com/office/powerpoint/2010/main" val="28045493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r>
              <a:rPr lang="es-CO"/>
              <a:t>Tráfico al sitio web </a:t>
            </a:r>
          </a:p>
        </p:txBody>
      </p:sp>
      <p:sp>
        <p:nvSpPr>
          <p:cNvPr id="7" name="Marcador de contenido 6"/>
          <p:cNvSpPr>
            <a:spLocks noGrp="1"/>
          </p:cNvSpPr>
          <p:nvPr>
            <p:ph idx="1"/>
          </p:nvPr>
        </p:nvSpPr>
        <p:spPr>
          <a:xfrm>
            <a:off x="537028" y="1451429"/>
            <a:ext cx="9782629" cy="2530566"/>
          </a:xfrm>
        </p:spPr>
        <p:txBody>
          <a:bodyPr>
            <a:normAutofit fontScale="92500"/>
          </a:bodyPr>
          <a:lstStyle/>
          <a:p>
            <a:r>
              <a:rPr lang="es-CO" sz="3200" dirty="0"/>
              <a:t>Los objetivos más comunes en la generación de tráfico son:</a:t>
            </a:r>
          </a:p>
          <a:p>
            <a:pPr lvl="1"/>
            <a:r>
              <a:rPr lang="es-CO" sz="2800" dirty="0"/>
              <a:t> La cantidad, la calidad y el costo del tráfico. </a:t>
            </a:r>
          </a:p>
          <a:p>
            <a:r>
              <a:rPr lang="es-CO" sz="3200" dirty="0"/>
              <a:t>Los objetivos de costos más comunes son: </a:t>
            </a:r>
          </a:p>
          <a:p>
            <a:pPr lvl="1"/>
            <a:r>
              <a:rPr lang="es-CO" sz="2800" dirty="0"/>
              <a:t>Costo por adquisición de un visitante (costo por clic, CPC)</a:t>
            </a:r>
          </a:p>
          <a:p>
            <a:pPr lvl="1"/>
            <a:r>
              <a:rPr lang="es-CO" sz="2800" dirty="0"/>
              <a:t>Costo por adquisición (CPA) - de un cliente potencial</a:t>
            </a:r>
          </a:p>
          <a:p>
            <a:endParaRPr lang="es-CO" dirty="0"/>
          </a:p>
        </p:txBody>
      </p:sp>
      <p:pic>
        <p:nvPicPr>
          <p:cNvPr id="2" name="Imagen 1"/>
          <p:cNvPicPr>
            <a:picLocks noChangeAspect="1"/>
          </p:cNvPicPr>
          <p:nvPr/>
        </p:nvPicPr>
        <p:blipFill>
          <a:blip r:embed="rId2"/>
          <a:stretch>
            <a:fillRect/>
          </a:stretch>
        </p:blipFill>
        <p:spPr>
          <a:xfrm>
            <a:off x="8288744" y="3770994"/>
            <a:ext cx="3565798" cy="2300515"/>
          </a:xfrm>
          <a:prstGeom prst="rect">
            <a:avLst/>
          </a:prstGeom>
        </p:spPr>
      </p:pic>
    </p:spTree>
    <p:extLst>
      <p:ext uri="{BB962C8B-B14F-4D97-AF65-F5344CB8AC3E}">
        <p14:creationId xmlns:p14="http://schemas.microsoft.com/office/powerpoint/2010/main" val="1277837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521124" y="1200098"/>
            <a:ext cx="6273479" cy="4633543"/>
          </a:xfrm>
        </p:spPr>
        <p:txBody>
          <a:bodyPr>
            <a:normAutofit fontScale="85000" lnSpcReduction="20000"/>
          </a:bodyPr>
          <a:lstStyle/>
          <a:p>
            <a:r>
              <a:rPr lang="es-ES" b="1" dirty="0"/>
              <a:t>Presencia publicitaria</a:t>
            </a:r>
          </a:p>
          <a:p>
            <a:pPr marL="0" indent="0">
              <a:buNone/>
            </a:pPr>
            <a:endParaRPr lang="es-ES" b="1" dirty="0"/>
          </a:p>
          <a:p>
            <a:pPr lvl="1"/>
            <a:r>
              <a:rPr lang="es-ES" sz="2600" b="1" dirty="0"/>
              <a:t>La empresa ha madurado respecto al uso de Internet</a:t>
            </a:r>
            <a:r>
              <a:rPr lang="es-ES" dirty="0"/>
              <a:t>. El sitio web es una parte importante de la estrategia comunicacional a la hora de difundir productos y servicios, y se le asigna un presupuesto para que pueda operar normalmente. </a:t>
            </a:r>
          </a:p>
          <a:p>
            <a:pPr lvl="1"/>
            <a:r>
              <a:rPr lang="es-ES" dirty="0"/>
              <a:t>Existe personal destinado al mantenimiento del sitio y a responder consultas de los potenciales clientes.</a:t>
            </a:r>
          </a:p>
          <a:p>
            <a:pPr marL="457200" lvl="1" indent="0">
              <a:buNone/>
            </a:pPr>
            <a:r>
              <a:rPr lang="es-ES" dirty="0"/>
              <a:t> </a:t>
            </a:r>
          </a:p>
          <a:p>
            <a:pPr lvl="1"/>
            <a:r>
              <a:rPr lang="es-ES" sz="2600" b="1" dirty="0"/>
              <a:t>Se utilizan formularios</a:t>
            </a:r>
            <a:r>
              <a:rPr lang="es-ES" dirty="0"/>
              <a:t> para recabar información de los navegantes y en algunos casos se avanza en crear entornos web protegidos con contraseña para que algunos clientes </a:t>
            </a:r>
            <a:r>
              <a:rPr lang="es-ES" dirty="0" err="1"/>
              <a:t>premium</a:t>
            </a:r>
            <a:r>
              <a:rPr lang="es-ES" dirty="0"/>
              <a:t> accedan a servicios y contenidos exclusivos. </a:t>
            </a:r>
          </a:p>
          <a:p>
            <a:pPr lvl="1"/>
            <a:r>
              <a:rPr lang="es-ES" dirty="0"/>
              <a:t>Todavía no se utilizan sistemas de cobro on-line, pero es posible vender contra reembolso, por giro postal, telefónicamente o bien en forma presencial. </a:t>
            </a:r>
          </a:p>
        </p:txBody>
      </p:sp>
      <p:sp>
        <p:nvSpPr>
          <p:cNvPr id="4" name="Título 1"/>
          <p:cNvSpPr>
            <a:spLocks noGrp="1"/>
          </p:cNvSpPr>
          <p:nvPr>
            <p:ph type="title"/>
          </p:nvPr>
        </p:nvSpPr>
        <p:spPr>
          <a:xfrm>
            <a:off x="838200" y="365125"/>
            <a:ext cx="10515600" cy="693113"/>
          </a:xfrm>
        </p:spPr>
        <p:txBody>
          <a:bodyPr/>
          <a:lstStyle/>
          <a:p>
            <a:r>
              <a:rPr lang="es-ES" dirty="0"/>
              <a:t>Tipos de presencia en la web </a:t>
            </a:r>
          </a:p>
        </p:txBody>
      </p:sp>
      <p:pic>
        <p:nvPicPr>
          <p:cNvPr id="6146" name="Picture 2" descr="Resultado de imagen para web advertising"/>
          <p:cNvPicPr>
            <a:picLocks noChangeAspect="1" noChangeArrowheads="1"/>
          </p:cNvPicPr>
          <p:nvPr/>
        </p:nvPicPr>
        <p:blipFill rotWithShape="1">
          <a:blip r:embed="rId2">
            <a:extLst>
              <a:ext uri="{28A0092B-C50C-407E-A947-70E740481C1C}">
                <a14:useLocalDpi xmlns:a14="http://schemas.microsoft.com/office/drawing/2010/main" val="0"/>
              </a:ext>
            </a:extLst>
          </a:blip>
          <a:srcRect t="23957"/>
          <a:stretch/>
        </p:blipFill>
        <p:spPr bwMode="auto">
          <a:xfrm>
            <a:off x="165169" y="1489830"/>
            <a:ext cx="5485518" cy="2772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7226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79981" y="166339"/>
            <a:ext cx="5965371" cy="779463"/>
          </a:xfrm>
        </p:spPr>
        <p:txBody>
          <a:bodyPr/>
          <a:lstStyle/>
          <a:p>
            <a:r>
              <a:rPr lang="es-CO" dirty="0"/>
              <a:t>Proceso de e-</a:t>
            </a:r>
            <a:r>
              <a:rPr lang="es-CO" dirty="0" err="1"/>
              <a:t>commerce</a:t>
            </a:r>
            <a:r>
              <a:rPr lang="es-CO" dirty="0"/>
              <a:t> </a:t>
            </a:r>
          </a:p>
        </p:txBody>
      </p:sp>
      <p:sp>
        <p:nvSpPr>
          <p:cNvPr id="3" name="Marcador de contenido 2"/>
          <p:cNvSpPr>
            <a:spLocks noGrp="1"/>
          </p:cNvSpPr>
          <p:nvPr>
            <p:ph idx="1"/>
          </p:nvPr>
        </p:nvSpPr>
        <p:spPr>
          <a:xfrm>
            <a:off x="872362" y="1262429"/>
            <a:ext cx="11319638" cy="4817018"/>
          </a:xfrm>
        </p:spPr>
        <p:txBody>
          <a:bodyPr>
            <a:normAutofit/>
          </a:bodyPr>
          <a:lstStyle/>
          <a:p>
            <a:r>
              <a:rPr lang="es-CO" b="1" dirty="0"/>
              <a:t>12. Desarrollo del modelo logístico:</a:t>
            </a:r>
            <a:r>
              <a:rPr lang="es-CO" dirty="0"/>
              <a:t> Desarrollo del modelo logístico, operaciones, entregas, transporte, cadena de suministro. </a:t>
            </a:r>
          </a:p>
          <a:p>
            <a:endParaRPr lang="es-CO" dirty="0"/>
          </a:p>
        </p:txBody>
      </p:sp>
      <p:pic>
        <p:nvPicPr>
          <p:cNvPr id="4" name="Imagen 3"/>
          <p:cNvPicPr>
            <a:picLocks noChangeAspect="1"/>
          </p:cNvPicPr>
          <p:nvPr/>
        </p:nvPicPr>
        <p:blipFill>
          <a:blip r:embed="rId2"/>
          <a:stretch>
            <a:fillRect/>
          </a:stretch>
        </p:blipFill>
        <p:spPr>
          <a:xfrm>
            <a:off x="4528458" y="2241359"/>
            <a:ext cx="7112000" cy="4445001"/>
          </a:xfrm>
          <a:prstGeom prst="rect">
            <a:avLst/>
          </a:prstGeom>
        </p:spPr>
      </p:pic>
    </p:spTree>
    <p:extLst>
      <p:ext uri="{BB962C8B-B14F-4D97-AF65-F5344CB8AC3E}">
        <p14:creationId xmlns:p14="http://schemas.microsoft.com/office/powerpoint/2010/main" val="15382725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Proceso de e-</a:t>
            </a:r>
            <a:r>
              <a:rPr lang="es-CO" dirty="0" err="1"/>
              <a:t>commerce</a:t>
            </a:r>
            <a:r>
              <a:rPr lang="es-CO" dirty="0"/>
              <a:t> </a:t>
            </a:r>
          </a:p>
        </p:txBody>
      </p:sp>
      <p:sp>
        <p:nvSpPr>
          <p:cNvPr id="3" name="Marcador de contenido 2"/>
          <p:cNvSpPr>
            <a:spLocks noGrp="1"/>
          </p:cNvSpPr>
          <p:nvPr>
            <p:ph idx="1"/>
          </p:nvPr>
        </p:nvSpPr>
        <p:spPr>
          <a:xfrm>
            <a:off x="870857" y="1359945"/>
            <a:ext cx="11127855" cy="4817018"/>
          </a:xfrm>
        </p:spPr>
        <p:txBody>
          <a:bodyPr>
            <a:normAutofit/>
          </a:bodyPr>
          <a:lstStyle/>
          <a:p>
            <a:r>
              <a:rPr lang="es-CO" b="1" dirty="0"/>
              <a:t>13. Desarrollo y definición del sistema de entregas:</a:t>
            </a:r>
            <a:r>
              <a:rPr lang="es-CO" dirty="0"/>
              <a:t> Desarrollo propio, contratación de terceros, entregas, locales, nacionales y globales. </a:t>
            </a:r>
          </a:p>
          <a:p>
            <a:endParaRPr lang="es-CO" dirty="0"/>
          </a:p>
        </p:txBody>
      </p:sp>
      <p:pic>
        <p:nvPicPr>
          <p:cNvPr id="4" name="Imagen 3"/>
          <p:cNvPicPr>
            <a:picLocks noChangeAspect="1"/>
          </p:cNvPicPr>
          <p:nvPr/>
        </p:nvPicPr>
        <p:blipFill>
          <a:blip r:embed="rId2"/>
          <a:stretch>
            <a:fillRect/>
          </a:stretch>
        </p:blipFill>
        <p:spPr>
          <a:xfrm>
            <a:off x="3853542" y="2250804"/>
            <a:ext cx="8001000" cy="3810000"/>
          </a:xfrm>
          <a:prstGeom prst="rect">
            <a:avLst/>
          </a:prstGeom>
        </p:spPr>
      </p:pic>
      <p:pic>
        <p:nvPicPr>
          <p:cNvPr id="5" name="Imagen 4"/>
          <p:cNvPicPr>
            <a:picLocks noChangeAspect="1"/>
          </p:cNvPicPr>
          <p:nvPr/>
        </p:nvPicPr>
        <p:blipFill>
          <a:blip r:embed="rId3"/>
          <a:stretch>
            <a:fillRect/>
          </a:stretch>
        </p:blipFill>
        <p:spPr>
          <a:xfrm>
            <a:off x="711200" y="2317208"/>
            <a:ext cx="2670629" cy="1502229"/>
          </a:xfrm>
          <a:prstGeom prst="rect">
            <a:avLst/>
          </a:prstGeom>
        </p:spPr>
      </p:pic>
    </p:spTree>
    <p:extLst>
      <p:ext uri="{BB962C8B-B14F-4D97-AF65-F5344CB8AC3E}">
        <p14:creationId xmlns:p14="http://schemas.microsoft.com/office/powerpoint/2010/main" val="36162052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Proceso de e-</a:t>
            </a:r>
            <a:r>
              <a:rPr lang="es-CO" dirty="0" err="1"/>
              <a:t>commerce</a:t>
            </a:r>
            <a:r>
              <a:rPr lang="es-CO" dirty="0"/>
              <a:t> </a:t>
            </a:r>
          </a:p>
        </p:txBody>
      </p:sp>
      <p:sp>
        <p:nvSpPr>
          <p:cNvPr id="3" name="Marcador de contenido 2"/>
          <p:cNvSpPr>
            <a:spLocks noGrp="1"/>
          </p:cNvSpPr>
          <p:nvPr>
            <p:ph idx="1"/>
          </p:nvPr>
        </p:nvSpPr>
        <p:spPr>
          <a:xfrm>
            <a:off x="725714" y="1093517"/>
            <a:ext cx="7939314" cy="2511287"/>
          </a:xfrm>
        </p:spPr>
        <p:txBody>
          <a:bodyPr>
            <a:normAutofit/>
          </a:bodyPr>
          <a:lstStyle/>
          <a:p>
            <a:r>
              <a:rPr lang="es-CO" b="1" dirty="0"/>
              <a:t>14: Procesos legales:</a:t>
            </a:r>
            <a:r>
              <a:rPr lang="es-CO" dirty="0"/>
              <a:t> Normatividad, condiciones y restricciones, políticas de privacidad, manejo de datos de los clientes, impuestos </a:t>
            </a:r>
          </a:p>
          <a:p>
            <a:endParaRPr lang="es-CO" dirty="0"/>
          </a:p>
        </p:txBody>
      </p:sp>
      <p:pic>
        <p:nvPicPr>
          <p:cNvPr id="4" name="Imagen 3"/>
          <p:cNvPicPr>
            <a:picLocks noChangeAspect="1"/>
          </p:cNvPicPr>
          <p:nvPr/>
        </p:nvPicPr>
        <p:blipFill>
          <a:blip r:embed="rId2"/>
          <a:stretch>
            <a:fillRect/>
          </a:stretch>
        </p:blipFill>
        <p:spPr>
          <a:xfrm>
            <a:off x="2408237" y="2349160"/>
            <a:ext cx="5953125" cy="3810000"/>
          </a:xfrm>
          <a:prstGeom prst="rect">
            <a:avLst/>
          </a:prstGeom>
        </p:spPr>
      </p:pic>
    </p:spTree>
    <p:extLst>
      <p:ext uri="{BB962C8B-B14F-4D97-AF65-F5344CB8AC3E}">
        <p14:creationId xmlns:p14="http://schemas.microsoft.com/office/powerpoint/2010/main" val="2382831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Proceso de e-</a:t>
            </a:r>
            <a:r>
              <a:rPr lang="es-CO" dirty="0" err="1"/>
              <a:t>commerce</a:t>
            </a:r>
            <a:r>
              <a:rPr lang="es-CO" dirty="0"/>
              <a:t> </a:t>
            </a:r>
          </a:p>
        </p:txBody>
      </p:sp>
      <p:sp>
        <p:nvSpPr>
          <p:cNvPr id="3" name="Marcador de contenido 2"/>
          <p:cNvSpPr>
            <a:spLocks noGrp="1"/>
          </p:cNvSpPr>
          <p:nvPr>
            <p:ph idx="1"/>
          </p:nvPr>
        </p:nvSpPr>
        <p:spPr>
          <a:xfrm>
            <a:off x="579063" y="1145365"/>
            <a:ext cx="8207297" cy="4817018"/>
          </a:xfrm>
        </p:spPr>
        <p:txBody>
          <a:bodyPr>
            <a:normAutofit/>
          </a:bodyPr>
          <a:lstStyle/>
          <a:p>
            <a:r>
              <a:rPr lang="es-CO" b="1" dirty="0"/>
              <a:t>15: Logística Inversa:</a:t>
            </a:r>
            <a:r>
              <a:rPr lang="es-CO" dirty="0"/>
              <a:t> Devoluciones, garantías, tiempos </a:t>
            </a:r>
          </a:p>
        </p:txBody>
      </p:sp>
      <p:pic>
        <p:nvPicPr>
          <p:cNvPr id="3074" name="Picture 2" descr="Resultado de imagen para logistica inver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1804" y="1736142"/>
            <a:ext cx="7566024" cy="4903354"/>
          </a:xfrm>
          <a:prstGeom prst="rect">
            <a:avLst/>
          </a:prstGeom>
          <a:solidFill>
            <a:schemeClr val="bg1"/>
          </a:solidFill>
        </p:spPr>
      </p:pic>
    </p:spTree>
    <p:extLst>
      <p:ext uri="{BB962C8B-B14F-4D97-AF65-F5344CB8AC3E}">
        <p14:creationId xmlns:p14="http://schemas.microsoft.com/office/powerpoint/2010/main" val="26021472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Proceso de e-</a:t>
            </a:r>
            <a:r>
              <a:rPr lang="es-CO" dirty="0" err="1"/>
              <a:t>commerce</a:t>
            </a:r>
            <a:r>
              <a:rPr lang="es-CO" dirty="0"/>
              <a:t> </a:t>
            </a:r>
          </a:p>
        </p:txBody>
      </p:sp>
      <p:sp>
        <p:nvSpPr>
          <p:cNvPr id="3" name="Marcador de contenido 2"/>
          <p:cNvSpPr>
            <a:spLocks noGrp="1"/>
          </p:cNvSpPr>
          <p:nvPr>
            <p:ph idx="1"/>
          </p:nvPr>
        </p:nvSpPr>
        <p:spPr>
          <a:xfrm>
            <a:off x="624115" y="1283745"/>
            <a:ext cx="10784048" cy="4817018"/>
          </a:xfrm>
        </p:spPr>
        <p:txBody>
          <a:bodyPr>
            <a:normAutofit/>
          </a:bodyPr>
          <a:lstStyle/>
          <a:p>
            <a:r>
              <a:rPr lang="es-CO" b="1" dirty="0"/>
              <a:t>16: Desarrollo de procesos de servicio posventa:</a:t>
            </a:r>
            <a:r>
              <a:rPr lang="es-CO" dirty="0"/>
              <a:t> Respuestas quejas y reclamos, políticas, procesos. </a:t>
            </a:r>
          </a:p>
          <a:p>
            <a:endParaRPr lang="es-CO" dirty="0"/>
          </a:p>
        </p:txBody>
      </p:sp>
      <p:pic>
        <p:nvPicPr>
          <p:cNvPr id="4" name="Imagen 3"/>
          <p:cNvPicPr>
            <a:picLocks noChangeAspect="1"/>
          </p:cNvPicPr>
          <p:nvPr/>
        </p:nvPicPr>
        <p:blipFill>
          <a:blip r:embed="rId2"/>
          <a:stretch>
            <a:fillRect/>
          </a:stretch>
        </p:blipFill>
        <p:spPr>
          <a:xfrm>
            <a:off x="4299514" y="2249714"/>
            <a:ext cx="7108649" cy="3720193"/>
          </a:xfrm>
          <a:prstGeom prst="rect">
            <a:avLst/>
          </a:prstGeom>
        </p:spPr>
      </p:pic>
    </p:spTree>
    <p:extLst>
      <p:ext uri="{BB962C8B-B14F-4D97-AF65-F5344CB8AC3E}">
        <p14:creationId xmlns:p14="http://schemas.microsoft.com/office/powerpoint/2010/main" val="22443774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Proceso de e-</a:t>
            </a:r>
            <a:r>
              <a:rPr lang="es-CO" dirty="0" err="1"/>
              <a:t>commerce</a:t>
            </a:r>
            <a:r>
              <a:rPr lang="es-CO" dirty="0"/>
              <a:t> </a:t>
            </a:r>
          </a:p>
        </p:txBody>
      </p:sp>
      <p:sp>
        <p:nvSpPr>
          <p:cNvPr id="3" name="Marcador de contenido 2"/>
          <p:cNvSpPr>
            <a:spLocks noGrp="1"/>
          </p:cNvSpPr>
          <p:nvPr>
            <p:ph idx="1"/>
          </p:nvPr>
        </p:nvSpPr>
        <p:spPr>
          <a:xfrm>
            <a:off x="6073696" y="3986800"/>
            <a:ext cx="5349047" cy="1615713"/>
          </a:xfrm>
        </p:spPr>
        <p:txBody>
          <a:bodyPr>
            <a:normAutofit lnSpcReduction="10000"/>
          </a:bodyPr>
          <a:lstStyle/>
          <a:p>
            <a:r>
              <a:rPr lang="es-CO" b="1" dirty="0"/>
              <a:t>17: Analíticas y ROI</a:t>
            </a:r>
            <a:r>
              <a:rPr lang="es-CO" dirty="0"/>
              <a:t> (Retorno sobre las inversiones): Análisis del negocio, conversiones vs inversiones y rentabilidad. </a:t>
            </a:r>
          </a:p>
          <a:p>
            <a:endParaRPr lang="es-CO" dirty="0"/>
          </a:p>
        </p:txBody>
      </p:sp>
      <p:pic>
        <p:nvPicPr>
          <p:cNvPr id="5" name="Imagen 4"/>
          <p:cNvPicPr>
            <a:picLocks noChangeAspect="1"/>
          </p:cNvPicPr>
          <p:nvPr/>
        </p:nvPicPr>
        <p:blipFill rotWithShape="1">
          <a:blip r:embed="rId2"/>
          <a:srcRect l="32095" t="14232" r="24572" b="4498"/>
          <a:stretch/>
        </p:blipFill>
        <p:spPr>
          <a:xfrm>
            <a:off x="703410" y="1093517"/>
            <a:ext cx="4710418" cy="4969232"/>
          </a:xfrm>
          <a:prstGeom prst="rect">
            <a:avLst/>
          </a:prstGeom>
        </p:spPr>
      </p:pic>
    </p:spTree>
    <p:extLst>
      <p:ext uri="{BB962C8B-B14F-4D97-AF65-F5344CB8AC3E}">
        <p14:creationId xmlns:p14="http://schemas.microsoft.com/office/powerpoint/2010/main" val="41810958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471448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90600" y="471942"/>
            <a:ext cx="6762750" cy="538389"/>
          </a:xfrm>
        </p:spPr>
        <p:txBody>
          <a:bodyPr/>
          <a:lstStyle/>
          <a:p>
            <a:r>
              <a:rPr lang="es-CO"/>
              <a:t>SEM  (</a:t>
            </a:r>
            <a:r>
              <a:rPr lang="es-CO" err="1"/>
              <a:t>Search</a:t>
            </a:r>
            <a:r>
              <a:rPr lang="es-CO"/>
              <a:t> </a:t>
            </a:r>
            <a:r>
              <a:rPr lang="es-CO" err="1"/>
              <a:t>Engine</a:t>
            </a:r>
            <a:r>
              <a:rPr lang="es-CO"/>
              <a:t> Marketing) </a:t>
            </a:r>
          </a:p>
        </p:txBody>
      </p:sp>
      <p:sp>
        <p:nvSpPr>
          <p:cNvPr id="3" name="Marcador de contenido 2"/>
          <p:cNvSpPr>
            <a:spLocks noGrp="1"/>
          </p:cNvSpPr>
          <p:nvPr>
            <p:ph idx="1"/>
          </p:nvPr>
        </p:nvSpPr>
        <p:spPr/>
        <p:txBody>
          <a:bodyPr>
            <a:normAutofit lnSpcReduction="10000"/>
          </a:bodyPr>
          <a:lstStyle/>
          <a:p>
            <a:r>
              <a:rPr lang="es-CO"/>
              <a:t>SEM es el acrónimo de </a:t>
            </a:r>
            <a:r>
              <a:rPr lang="es-CO" err="1"/>
              <a:t>Search</a:t>
            </a:r>
            <a:r>
              <a:rPr lang="es-CO"/>
              <a:t> </a:t>
            </a:r>
            <a:r>
              <a:rPr lang="es-CO" err="1"/>
              <a:t>Engine</a:t>
            </a:r>
            <a:r>
              <a:rPr lang="es-CO"/>
              <a:t> Marketing. Cuando hablamos de SEM normalmente nos referimos a campañas de anuncios de pago por </a:t>
            </a:r>
            <a:r>
              <a:rPr lang="es-CO" err="1"/>
              <a:t>click</a:t>
            </a:r>
            <a:r>
              <a:rPr lang="es-CO"/>
              <a:t> en los buscadores. </a:t>
            </a:r>
          </a:p>
          <a:p>
            <a:r>
              <a:rPr lang="es-CO" b="1">
                <a:solidFill>
                  <a:srgbClr val="FF99FF"/>
                </a:solidFill>
              </a:rPr>
              <a:t>En realidad el  SEM se refiere a cualquier acción de Marketing dentro de los diferentes buscadores, sean de pago o no.</a:t>
            </a:r>
          </a:p>
          <a:p>
            <a:r>
              <a:rPr lang="es-CO"/>
              <a:t>El marketing de motores de búsqueda es sin duda el canal de marketing digital más importante para la adquisición de clientes. </a:t>
            </a:r>
          </a:p>
          <a:p>
            <a:r>
              <a:rPr lang="es-CO" sz="2200"/>
              <a:t>Naturalmente, las personas recurren a un motor de búsqueda cuando buscan un nuevo producto, servicio o entretenimiento.</a:t>
            </a:r>
          </a:p>
        </p:txBody>
      </p:sp>
    </p:spTree>
    <p:extLst>
      <p:ext uri="{BB962C8B-B14F-4D97-AF65-F5344CB8AC3E}">
        <p14:creationId xmlns:p14="http://schemas.microsoft.com/office/powerpoint/2010/main" val="14551385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a:t>SEM </a:t>
            </a:r>
          </a:p>
        </p:txBody>
      </p:sp>
      <p:sp>
        <p:nvSpPr>
          <p:cNvPr id="3" name="Marcador de contenido 2"/>
          <p:cNvSpPr>
            <a:spLocks noGrp="1"/>
          </p:cNvSpPr>
          <p:nvPr>
            <p:ph idx="1"/>
          </p:nvPr>
        </p:nvSpPr>
        <p:spPr>
          <a:xfrm>
            <a:off x="5810249" y="1196523"/>
            <a:ext cx="3276601" cy="4673146"/>
          </a:xfrm>
        </p:spPr>
        <p:txBody>
          <a:bodyPr>
            <a:normAutofit lnSpcReduction="10000"/>
          </a:bodyPr>
          <a:lstStyle/>
          <a:p>
            <a:r>
              <a:rPr lang="es-CO"/>
              <a:t>Esto implica actividades como la búsqueda de palabras clave, la creación de anuncios y la gestión de pujas o subastas. Igualmente se conoce como PPC (</a:t>
            </a:r>
            <a:r>
              <a:rPr lang="es-CO" err="1"/>
              <a:t>Pay</a:t>
            </a:r>
            <a:r>
              <a:rPr lang="es-CO"/>
              <a:t> Per </a:t>
            </a:r>
            <a:r>
              <a:rPr lang="es-CO" err="1"/>
              <a:t>Click</a:t>
            </a:r>
            <a:r>
              <a:rPr lang="es-CO"/>
              <a:t>) y CPC (</a:t>
            </a:r>
            <a:r>
              <a:rPr lang="es-CO" err="1"/>
              <a:t>Cost</a:t>
            </a:r>
            <a:r>
              <a:rPr lang="es-CO"/>
              <a:t> Per </a:t>
            </a:r>
            <a:r>
              <a:rPr lang="es-CO" err="1"/>
              <a:t>Click</a:t>
            </a:r>
            <a:r>
              <a:rPr lang="es-CO"/>
              <a:t>).</a:t>
            </a:r>
          </a:p>
        </p:txBody>
      </p:sp>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1" y="1331949"/>
            <a:ext cx="5181599" cy="4878350"/>
          </a:xfrm>
          <a:prstGeom prst="rect">
            <a:avLst/>
          </a:prstGeom>
        </p:spPr>
      </p:pic>
    </p:spTree>
    <p:extLst>
      <p:ext uri="{BB962C8B-B14F-4D97-AF65-F5344CB8AC3E}">
        <p14:creationId xmlns:p14="http://schemas.microsoft.com/office/powerpoint/2010/main" val="21482811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a:t>SEO </a:t>
            </a:r>
          </a:p>
        </p:txBody>
      </p:sp>
      <p:sp>
        <p:nvSpPr>
          <p:cNvPr id="3" name="Marcador de contenido 2"/>
          <p:cNvSpPr>
            <a:spLocks noGrp="1"/>
          </p:cNvSpPr>
          <p:nvPr>
            <p:ph idx="1"/>
          </p:nvPr>
        </p:nvSpPr>
        <p:spPr>
          <a:xfrm>
            <a:off x="7300686" y="1359945"/>
            <a:ext cx="4698026" cy="4817018"/>
          </a:xfrm>
        </p:spPr>
        <p:txBody>
          <a:bodyPr>
            <a:normAutofit fontScale="92500" lnSpcReduction="20000"/>
          </a:bodyPr>
          <a:lstStyle/>
          <a:p>
            <a:r>
              <a:rPr lang="es-CO" dirty="0"/>
              <a:t>El posicionamiento en buscadores u optimización de motores de búsqueda es el proceso de mejorar la visibilidad de un sitio web en los resultados orgánicos de los diferentes buscadores. </a:t>
            </a:r>
          </a:p>
          <a:p>
            <a:r>
              <a:rPr lang="es-CO" dirty="0"/>
              <a:t>Es un conjunto de acciones enfocadas a mejorar la posición del sitio en los resultados de búsqueda para las consultas específicas de los diferentes usuarios, con el fin de aumentar el tráfico web y la posibilidad de monetización. </a:t>
            </a:r>
          </a:p>
        </p:txBody>
      </p:sp>
      <p:pic>
        <p:nvPicPr>
          <p:cNvPr id="4" name="Imagen 3"/>
          <p:cNvPicPr>
            <a:picLocks noChangeAspect="1"/>
          </p:cNvPicPr>
          <p:nvPr/>
        </p:nvPicPr>
        <p:blipFill>
          <a:blip r:embed="rId2"/>
          <a:stretch>
            <a:fillRect/>
          </a:stretch>
        </p:blipFill>
        <p:spPr>
          <a:xfrm>
            <a:off x="609601" y="1628881"/>
            <a:ext cx="6094214" cy="3481123"/>
          </a:xfrm>
          <a:prstGeom prst="rect">
            <a:avLst/>
          </a:prstGeom>
        </p:spPr>
      </p:pic>
    </p:spTree>
    <p:extLst>
      <p:ext uri="{BB962C8B-B14F-4D97-AF65-F5344CB8AC3E}">
        <p14:creationId xmlns:p14="http://schemas.microsoft.com/office/powerpoint/2010/main" val="84515744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943</TotalTime>
  <Words>4328</Words>
  <Application>Microsoft Office PowerPoint</Application>
  <PresentationFormat>Panorámica</PresentationFormat>
  <Paragraphs>379</Paragraphs>
  <Slides>105</Slides>
  <Notes>6</Notes>
  <HiddenSlides>0</HiddenSlides>
  <MMClips>0</MMClips>
  <ScaleCrop>false</ScaleCrop>
  <HeadingPairs>
    <vt:vector size="8" baseType="variant">
      <vt:variant>
        <vt:lpstr>Fuentes usadas</vt:lpstr>
      </vt:variant>
      <vt:variant>
        <vt:i4>3</vt:i4>
      </vt:variant>
      <vt:variant>
        <vt:lpstr>Tema</vt:lpstr>
      </vt:variant>
      <vt:variant>
        <vt:i4>2</vt:i4>
      </vt:variant>
      <vt:variant>
        <vt:lpstr>Servidores OLE incrustados</vt:lpstr>
      </vt:variant>
      <vt:variant>
        <vt:i4>1</vt:i4>
      </vt:variant>
      <vt:variant>
        <vt:lpstr>Títulos de diapositiva</vt:lpstr>
      </vt:variant>
      <vt:variant>
        <vt:i4>105</vt:i4>
      </vt:variant>
    </vt:vector>
  </HeadingPairs>
  <TitlesOfParts>
    <vt:vector size="111" baseType="lpstr">
      <vt:lpstr>Arial</vt:lpstr>
      <vt:lpstr>Calibri</vt:lpstr>
      <vt:lpstr>Calibri Light</vt:lpstr>
      <vt:lpstr>Tema de Office</vt:lpstr>
      <vt:lpstr>1_Tema de Office</vt:lpstr>
      <vt:lpstr>Acrobat Document</vt:lpstr>
      <vt:lpstr>Presentación de PowerPoint</vt:lpstr>
      <vt:lpstr>Objetivos </vt:lpstr>
      <vt:lpstr>Contenido</vt:lpstr>
      <vt:lpstr>Qué es el comercio electrónico </vt:lpstr>
      <vt:lpstr>Ejercicio </vt:lpstr>
      <vt:lpstr>Ventajas </vt:lpstr>
      <vt:lpstr>Desventajas </vt:lpstr>
      <vt:lpstr>Tipos de presencia en la web </vt:lpstr>
      <vt:lpstr>Tipos de presencia en la web </vt:lpstr>
      <vt:lpstr>Tipos de presencia en la web </vt:lpstr>
      <vt:lpstr>Tipos de presencia en la web </vt:lpstr>
      <vt:lpstr>Tipos de presencia en la web </vt:lpstr>
      <vt:lpstr>Presentación de PowerPoint</vt:lpstr>
      <vt:lpstr>Presentación de PowerPoint</vt:lpstr>
      <vt:lpstr>Nuevas formas de pago </vt:lpstr>
      <vt:lpstr>El e-commerce y el servicio al cliente </vt:lpstr>
      <vt:lpstr>El e-commerce y el servicio al cliente </vt:lpstr>
      <vt:lpstr>El social commerce </vt:lpstr>
      <vt:lpstr>Experiencia en la compra </vt:lpstr>
      <vt:lpstr>Experiencia en la compra </vt:lpstr>
      <vt:lpstr>La IA y el e-commerce </vt:lpstr>
      <vt:lpstr>El visual commerce.</vt:lpstr>
      <vt:lpstr>Los influenciadores</vt:lpstr>
      <vt:lpstr>Social Commerce </vt:lpstr>
      <vt:lpstr>Mobile commerce</vt:lpstr>
      <vt:lpstr>Estrategias omnichannel</vt:lpstr>
      <vt:lpstr>El posicionamiento en marketplaces como una de las tendencias de marketing</vt:lpstr>
      <vt:lpstr>El posicionamiento en marketplaces como una de las tendencias de marketing</vt:lpstr>
      <vt:lpstr>Los marketplaces </vt:lpstr>
      <vt:lpstr>Presentación de PowerPoint</vt:lpstr>
      <vt:lpstr>Presentación de PowerPoint</vt:lpstr>
      <vt:lpstr>Ventas minoristas en e-commerce</vt:lpstr>
      <vt:lpstr>cATE</vt:lpstr>
      <vt:lpstr>El e-commerce a nivel global </vt:lpstr>
      <vt:lpstr>Comercio electrónico por región </vt:lpstr>
      <vt:lpstr>Algunas tendencias del Comercio electrónico en Colombia </vt:lpstr>
      <vt:lpstr>Algunas tendencias del Comercio electrónico en Colombia </vt:lpstr>
      <vt:lpstr>Algunas tendencias del Comercio electrónico en Colombia </vt:lpstr>
      <vt:lpstr>Presentación de PowerPoint</vt:lpstr>
      <vt:lpstr>Presentación de PowerPoint</vt:lpstr>
      <vt:lpstr>Comportamiento en las compras en Colombia </vt:lpstr>
      <vt:lpstr>Presentación de PowerPoint</vt:lpstr>
      <vt:lpstr>Tipos de comercio electrónico </vt:lpstr>
      <vt:lpstr>Tipos de comercio electrónico </vt:lpstr>
      <vt:lpstr>Los marketplaces </vt:lpstr>
      <vt:lpstr>Los marketplaces </vt:lpstr>
      <vt:lpstr>Marketplaces </vt:lpstr>
      <vt:lpstr>Marketplaces </vt:lpstr>
      <vt:lpstr>Marketplaces </vt:lpstr>
      <vt:lpstr>Pincipales Marketplaces </vt:lpstr>
      <vt:lpstr>Ejemplos de uso de Amazon / cómo atreverse a vender con Amazon </vt:lpstr>
      <vt:lpstr>Pincipales Marketplaces </vt:lpstr>
      <vt:lpstr>Principales marketplaces</vt:lpstr>
      <vt:lpstr>Marketplaces </vt:lpstr>
      <vt:lpstr>Pincipales Marketplaces </vt:lpstr>
      <vt:lpstr>Pincipales Marketplaces </vt:lpstr>
      <vt:lpstr>Market places </vt:lpstr>
      <vt:lpstr>Pincipales Marketplaces </vt:lpstr>
      <vt:lpstr>Un mundo de oportunidades </vt:lpstr>
      <vt:lpstr>Fuentes de Ingresos</vt:lpstr>
      <vt:lpstr>Fuentes de Ingresos </vt:lpstr>
      <vt:lpstr>Fuentes de Ingresos </vt:lpstr>
      <vt:lpstr>Fuentes de Ingresos </vt:lpstr>
      <vt:lpstr>Fuentes de Ingresos </vt:lpstr>
      <vt:lpstr>Fuentes de Ingresos </vt:lpstr>
      <vt:lpstr>Modelos de negocios </vt:lpstr>
      <vt:lpstr>Modelos de negocios </vt:lpstr>
      <vt:lpstr>Modelos de negocios </vt:lpstr>
      <vt:lpstr>Cupones de descuento </vt:lpstr>
      <vt:lpstr>Modelos de negocios </vt:lpstr>
      <vt:lpstr>Presentación de PowerPoint</vt:lpstr>
      <vt:lpstr>Proceso de e-commerce</vt:lpstr>
      <vt:lpstr>Proceso de e-commerce</vt:lpstr>
      <vt:lpstr>Proceso de e-commerce </vt:lpstr>
      <vt:lpstr>Proceso de e-commerce</vt:lpstr>
      <vt:lpstr>Proceso de e-commerce </vt:lpstr>
      <vt:lpstr>Proceso de e-commerce </vt:lpstr>
      <vt:lpstr>Presentación de PowerPoint</vt:lpstr>
      <vt:lpstr>Qué es el marketing de contenidos  </vt:lpstr>
      <vt:lpstr>Qué es el marketing de contenidos  </vt:lpstr>
      <vt:lpstr>Proceso de e-commerce </vt:lpstr>
      <vt:lpstr>Proceso de e-commerce</vt:lpstr>
      <vt:lpstr>Proceso de e-commerce </vt:lpstr>
      <vt:lpstr>Proceso de e-commerce </vt:lpstr>
      <vt:lpstr>Proceso de e-commerce </vt:lpstr>
      <vt:lpstr>Generar tráfico </vt:lpstr>
      <vt:lpstr>Creación de tráfico</vt:lpstr>
      <vt:lpstr>Tráfico al sitio web </vt:lpstr>
      <vt:lpstr>Tráfico al sitio web </vt:lpstr>
      <vt:lpstr>Proceso de e-commerce </vt:lpstr>
      <vt:lpstr>Proceso de e-commerce </vt:lpstr>
      <vt:lpstr>Proceso de e-commerce </vt:lpstr>
      <vt:lpstr>Proceso de e-commerce </vt:lpstr>
      <vt:lpstr>Proceso de e-commerce </vt:lpstr>
      <vt:lpstr>Proceso de e-commerce </vt:lpstr>
      <vt:lpstr>Presentación de PowerPoint</vt:lpstr>
      <vt:lpstr>SEM  (Search Engine Marketing) </vt:lpstr>
      <vt:lpstr>SEM </vt:lpstr>
      <vt:lpstr>SEO </vt:lpstr>
      <vt:lpstr>SEO</vt:lpstr>
      <vt:lpstr>Presentación de PowerPoint</vt:lpstr>
      <vt:lpstr>Las redes sociales </vt:lpstr>
      <vt:lpstr>Presentación de PowerPoint</vt:lpstr>
      <vt:lpstr>Cobertura, segmentación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Carlos Rodriguez Gomez</dc:creator>
  <cp:lastModifiedBy>Juan Carlos Rodriguez Gomez</cp:lastModifiedBy>
  <cp:revision>89</cp:revision>
  <dcterms:created xsi:type="dcterms:W3CDTF">2019-07-11T19:15:18Z</dcterms:created>
  <dcterms:modified xsi:type="dcterms:W3CDTF">2019-11-14T23:12:04Z</dcterms:modified>
</cp:coreProperties>
</file>