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05"/>
  </p:handoutMasterIdLst>
  <p:sldIdLst>
    <p:sldId id="256" r:id="rId2"/>
    <p:sldId id="314" r:id="rId3"/>
    <p:sldId id="324" r:id="rId4"/>
    <p:sldId id="345" r:id="rId5"/>
    <p:sldId id="257" r:id="rId6"/>
    <p:sldId id="258" r:id="rId7"/>
    <p:sldId id="305" r:id="rId8"/>
    <p:sldId id="259" r:id="rId9"/>
    <p:sldId id="300" r:id="rId10"/>
    <p:sldId id="260" r:id="rId11"/>
    <p:sldId id="301" r:id="rId12"/>
    <p:sldId id="261" r:id="rId13"/>
    <p:sldId id="262" r:id="rId14"/>
    <p:sldId id="263" r:id="rId15"/>
    <p:sldId id="264" r:id="rId16"/>
    <p:sldId id="265" r:id="rId17"/>
    <p:sldId id="266" r:id="rId18"/>
    <p:sldId id="302" r:id="rId19"/>
    <p:sldId id="315" r:id="rId20"/>
    <p:sldId id="304" r:id="rId21"/>
    <p:sldId id="268" r:id="rId22"/>
    <p:sldId id="269" r:id="rId23"/>
    <p:sldId id="270" r:id="rId24"/>
    <p:sldId id="316" r:id="rId25"/>
    <p:sldId id="271" r:id="rId26"/>
    <p:sldId id="272" r:id="rId27"/>
    <p:sldId id="273" r:id="rId28"/>
    <p:sldId id="274" r:id="rId29"/>
    <p:sldId id="275" r:id="rId30"/>
    <p:sldId id="303" r:id="rId31"/>
    <p:sldId id="317" r:id="rId32"/>
    <p:sldId id="276" r:id="rId33"/>
    <p:sldId id="318" r:id="rId34"/>
    <p:sldId id="319" r:id="rId35"/>
    <p:sldId id="346" r:id="rId36"/>
    <p:sldId id="349" r:id="rId37"/>
    <p:sldId id="347" r:id="rId38"/>
    <p:sldId id="348" r:id="rId39"/>
    <p:sldId id="350" r:id="rId40"/>
    <p:sldId id="360" r:id="rId41"/>
    <p:sldId id="357" r:id="rId42"/>
    <p:sldId id="358" r:id="rId43"/>
    <p:sldId id="359" r:id="rId44"/>
    <p:sldId id="352" r:id="rId45"/>
    <p:sldId id="353" r:id="rId46"/>
    <p:sldId id="354" r:id="rId47"/>
    <p:sldId id="355" r:id="rId48"/>
    <p:sldId id="356" r:id="rId49"/>
    <p:sldId id="351" r:id="rId50"/>
    <p:sldId id="323" r:id="rId51"/>
    <p:sldId id="325" r:id="rId52"/>
    <p:sldId id="326" r:id="rId53"/>
    <p:sldId id="327" r:id="rId54"/>
    <p:sldId id="328" r:id="rId55"/>
    <p:sldId id="329" r:id="rId56"/>
    <p:sldId id="331" r:id="rId57"/>
    <p:sldId id="332" r:id="rId58"/>
    <p:sldId id="330" r:id="rId59"/>
    <p:sldId id="322" r:id="rId60"/>
    <p:sldId id="277" r:id="rId61"/>
    <p:sldId id="320" r:id="rId62"/>
    <p:sldId id="321" r:id="rId63"/>
    <p:sldId id="278" r:id="rId64"/>
    <p:sldId id="333" r:id="rId65"/>
    <p:sldId id="279" r:id="rId66"/>
    <p:sldId id="334" r:id="rId67"/>
    <p:sldId id="335" r:id="rId68"/>
    <p:sldId id="280" r:id="rId69"/>
    <p:sldId id="336" r:id="rId70"/>
    <p:sldId id="337" r:id="rId71"/>
    <p:sldId id="281" r:id="rId72"/>
    <p:sldId id="338" r:id="rId73"/>
    <p:sldId id="282" r:id="rId74"/>
    <p:sldId id="340" r:id="rId75"/>
    <p:sldId id="339" r:id="rId76"/>
    <p:sldId id="283" r:id="rId77"/>
    <p:sldId id="341" r:id="rId78"/>
    <p:sldId id="342" r:id="rId79"/>
    <p:sldId id="343" r:id="rId80"/>
    <p:sldId id="344" r:id="rId81"/>
    <p:sldId id="284" r:id="rId82"/>
    <p:sldId id="285" r:id="rId83"/>
    <p:sldId id="286" r:id="rId84"/>
    <p:sldId id="287" r:id="rId85"/>
    <p:sldId id="288" r:id="rId86"/>
    <p:sldId id="289" r:id="rId87"/>
    <p:sldId id="290" r:id="rId88"/>
    <p:sldId id="291" r:id="rId89"/>
    <p:sldId id="292" r:id="rId90"/>
    <p:sldId id="293" r:id="rId91"/>
    <p:sldId id="294" r:id="rId92"/>
    <p:sldId id="295" r:id="rId93"/>
    <p:sldId id="296" r:id="rId94"/>
    <p:sldId id="297" r:id="rId95"/>
    <p:sldId id="298" r:id="rId96"/>
    <p:sldId id="306" r:id="rId97"/>
    <p:sldId id="307" r:id="rId98"/>
    <p:sldId id="308" r:id="rId99"/>
    <p:sldId id="309" r:id="rId100"/>
    <p:sldId id="310" r:id="rId101"/>
    <p:sldId id="311" r:id="rId102"/>
    <p:sldId id="313" r:id="rId103"/>
    <p:sldId id="312" r:id="rId10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93"/>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784" autoAdjust="0"/>
    <p:restoredTop sz="94660"/>
  </p:normalViewPr>
  <p:slideViewPr>
    <p:cSldViewPr snapToGrid="0">
      <p:cViewPr>
        <p:scale>
          <a:sx n="66" d="100"/>
          <a:sy n="66" d="100"/>
        </p:scale>
        <p:origin x="900" y="546"/>
      </p:cViewPr>
      <p:guideLst/>
    </p:cSldViewPr>
  </p:slideViewPr>
  <p:notesTextViewPr>
    <p:cViewPr>
      <p:scale>
        <a:sx n="1" d="1"/>
        <a:sy n="1" d="1"/>
      </p:scale>
      <p:origin x="0" y="0"/>
    </p:cViewPr>
  </p:notesTextViewPr>
  <p:sorterViewPr>
    <p:cViewPr>
      <p:scale>
        <a:sx n="100" d="100"/>
        <a:sy n="100" d="100"/>
      </p:scale>
      <p:origin x="0" y="-11412"/>
    </p:cViewPr>
  </p:sorterViewPr>
  <p:notesViewPr>
    <p:cSldViewPr snapToGrid="0">
      <p:cViewPr varScale="1">
        <p:scale>
          <a:sx n="67" d="100"/>
          <a:sy n="67" d="100"/>
        </p:scale>
        <p:origin x="3228" y="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CB646D-EE2B-4FED-94ED-8D0BAD22DFB5}" type="doc">
      <dgm:prSet loTypeId="urn:microsoft.com/office/officeart/2005/8/layout/process4" loCatId="process" qsTypeId="urn:microsoft.com/office/officeart/2005/8/quickstyle/simple1" qsCatId="simple" csTypeId="urn:microsoft.com/office/officeart/2005/8/colors/accent0_3" csCatId="mainScheme"/>
      <dgm:spPr/>
      <dgm:t>
        <a:bodyPr/>
        <a:lstStyle/>
        <a:p>
          <a:endParaRPr lang="es-ES"/>
        </a:p>
      </dgm:t>
    </dgm:pt>
    <dgm:pt modelId="{3A650619-26F3-4309-A56E-CE42D5CD3A2A}">
      <dgm:prSet custT="1"/>
      <dgm:spPr/>
      <dgm:t>
        <a:bodyPr/>
        <a:lstStyle/>
        <a:p>
          <a:pPr rtl="0"/>
          <a:r>
            <a:rPr lang="es-CO" sz="2800" b="1" dirty="0" smtClean="0">
              <a:solidFill>
                <a:srgbClr val="FF3399"/>
              </a:solidFill>
            </a:rPr>
            <a:t>El crecimiento explosivo </a:t>
          </a:r>
          <a:r>
            <a:rPr lang="es-CO" sz="2300" dirty="0" smtClean="0"/>
            <a:t>del comercio mundial ha desatado un torrente de demanda de información sobre los mercados de todo el mundo. </a:t>
          </a:r>
          <a:endParaRPr lang="es-CO" sz="2300" dirty="0"/>
        </a:p>
      </dgm:t>
    </dgm:pt>
    <dgm:pt modelId="{5901770E-600E-495F-A479-2059C08842D1}" type="parTrans" cxnId="{3E787658-F8DE-41C3-809C-403456FB6309}">
      <dgm:prSet/>
      <dgm:spPr/>
      <dgm:t>
        <a:bodyPr/>
        <a:lstStyle/>
        <a:p>
          <a:endParaRPr lang="es-ES"/>
        </a:p>
      </dgm:t>
    </dgm:pt>
    <dgm:pt modelId="{E8E7CC7F-DDC0-4943-9884-C3A2F4D4FAC2}" type="sibTrans" cxnId="{3E787658-F8DE-41C3-809C-403456FB6309}">
      <dgm:prSet/>
      <dgm:spPr/>
      <dgm:t>
        <a:bodyPr/>
        <a:lstStyle/>
        <a:p>
          <a:endParaRPr lang="es-ES"/>
        </a:p>
      </dgm:t>
    </dgm:pt>
    <dgm:pt modelId="{C2121C3B-47DF-4F92-B66B-902311C4E064}">
      <dgm:prSet custT="1"/>
      <dgm:spPr/>
      <dgm:t>
        <a:bodyPr/>
        <a:lstStyle/>
        <a:p>
          <a:pPr rtl="0"/>
          <a:r>
            <a:rPr lang="es-CO" sz="2200" dirty="0" smtClean="0"/>
            <a:t>Las empresas que se expanden a mercados nuevos y desconocidos </a:t>
          </a:r>
          <a:r>
            <a:rPr lang="es-CO" sz="2800" b="1" dirty="0" smtClean="0">
              <a:solidFill>
                <a:schemeClr val="accent4">
                  <a:lumMod val="40000"/>
                  <a:lumOff val="60000"/>
                </a:schemeClr>
              </a:solidFill>
            </a:rPr>
            <a:t>necesitan información sobre la demanda del mercado y las condiciones del mercado.</a:t>
          </a:r>
          <a:endParaRPr lang="es-CO" sz="2800" b="1" dirty="0">
            <a:solidFill>
              <a:schemeClr val="accent4">
                <a:lumMod val="40000"/>
                <a:lumOff val="60000"/>
              </a:schemeClr>
            </a:solidFill>
          </a:endParaRPr>
        </a:p>
      </dgm:t>
    </dgm:pt>
    <dgm:pt modelId="{E5FA61A1-DE59-4567-AC76-0DBD43073A02}" type="parTrans" cxnId="{F5539A6C-BD68-4E7A-B5E1-2D226EAC99EA}">
      <dgm:prSet/>
      <dgm:spPr/>
      <dgm:t>
        <a:bodyPr/>
        <a:lstStyle/>
        <a:p>
          <a:endParaRPr lang="es-ES"/>
        </a:p>
      </dgm:t>
    </dgm:pt>
    <dgm:pt modelId="{C8D488FF-91F3-4DB6-937D-BE97460EE633}" type="sibTrans" cxnId="{F5539A6C-BD68-4E7A-B5E1-2D226EAC99EA}">
      <dgm:prSet/>
      <dgm:spPr/>
      <dgm:t>
        <a:bodyPr/>
        <a:lstStyle/>
        <a:p>
          <a:endParaRPr lang="es-ES"/>
        </a:p>
      </dgm:t>
    </dgm:pt>
    <dgm:pt modelId="{F192A960-1035-41A4-8BDE-E49377861210}" type="pres">
      <dgm:prSet presAssocID="{63CB646D-EE2B-4FED-94ED-8D0BAD22DFB5}" presName="Name0" presStyleCnt="0">
        <dgm:presLayoutVars>
          <dgm:dir/>
          <dgm:animLvl val="lvl"/>
          <dgm:resizeHandles val="exact"/>
        </dgm:presLayoutVars>
      </dgm:prSet>
      <dgm:spPr/>
      <dgm:t>
        <a:bodyPr/>
        <a:lstStyle/>
        <a:p>
          <a:endParaRPr lang="es-ES"/>
        </a:p>
      </dgm:t>
    </dgm:pt>
    <dgm:pt modelId="{2455294B-7AC7-4200-A862-8A5CB7B64255}" type="pres">
      <dgm:prSet presAssocID="{C2121C3B-47DF-4F92-B66B-902311C4E064}" presName="boxAndChildren" presStyleCnt="0"/>
      <dgm:spPr/>
    </dgm:pt>
    <dgm:pt modelId="{7BF074D3-9692-4497-8C27-BD5DC3E45DF7}" type="pres">
      <dgm:prSet presAssocID="{C2121C3B-47DF-4F92-B66B-902311C4E064}" presName="parentTextBox" presStyleLbl="node1" presStyleIdx="0" presStyleCnt="2"/>
      <dgm:spPr/>
      <dgm:t>
        <a:bodyPr/>
        <a:lstStyle/>
        <a:p>
          <a:endParaRPr lang="es-ES"/>
        </a:p>
      </dgm:t>
    </dgm:pt>
    <dgm:pt modelId="{DEBC0CF8-F96C-4738-8C02-96A08C38350E}" type="pres">
      <dgm:prSet presAssocID="{E8E7CC7F-DDC0-4943-9884-C3A2F4D4FAC2}" presName="sp" presStyleCnt="0"/>
      <dgm:spPr/>
    </dgm:pt>
    <dgm:pt modelId="{687CFB70-2D2F-497B-B1DF-ABD0271DEEBA}" type="pres">
      <dgm:prSet presAssocID="{3A650619-26F3-4309-A56E-CE42D5CD3A2A}" presName="arrowAndChildren" presStyleCnt="0"/>
      <dgm:spPr/>
    </dgm:pt>
    <dgm:pt modelId="{C8FB171C-1977-4FAF-AC17-EC2790928966}" type="pres">
      <dgm:prSet presAssocID="{3A650619-26F3-4309-A56E-CE42D5CD3A2A}" presName="parentTextArrow" presStyleLbl="node1" presStyleIdx="1" presStyleCnt="2"/>
      <dgm:spPr/>
      <dgm:t>
        <a:bodyPr/>
        <a:lstStyle/>
        <a:p>
          <a:endParaRPr lang="es-ES"/>
        </a:p>
      </dgm:t>
    </dgm:pt>
  </dgm:ptLst>
  <dgm:cxnLst>
    <dgm:cxn modelId="{D75774A2-DDC0-4FBE-BF6F-2E2AFE739D0D}" type="presOf" srcId="{3A650619-26F3-4309-A56E-CE42D5CD3A2A}" destId="{C8FB171C-1977-4FAF-AC17-EC2790928966}" srcOrd="0" destOrd="0" presId="urn:microsoft.com/office/officeart/2005/8/layout/process4"/>
    <dgm:cxn modelId="{1E39AB7D-CDFB-428B-8AD1-7DF2B6E058BF}" type="presOf" srcId="{63CB646D-EE2B-4FED-94ED-8D0BAD22DFB5}" destId="{F192A960-1035-41A4-8BDE-E49377861210}" srcOrd="0" destOrd="0" presId="urn:microsoft.com/office/officeart/2005/8/layout/process4"/>
    <dgm:cxn modelId="{3E787658-F8DE-41C3-809C-403456FB6309}" srcId="{63CB646D-EE2B-4FED-94ED-8D0BAD22DFB5}" destId="{3A650619-26F3-4309-A56E-CE42D5CD3A2A}" srcOrd="0" destOrd="0" parTransId="{5901770E-600E-495F-A479-2059C08842D1}" sibTransId="{E8E7CC7F-DDC0-4943-9884-C3A2F4D4FAC2}"/>
    <dgm:cxn modelId="{F5539A6C-BD68-4E7A-B5E1-2D226EAC99EA}" srcId="{63CB646D-EE2B-4FED-94ED-8D0BAD22DFB5}" destId="{C2121C3B-47DF-4F92-B66B-902311C4E064}" srcOrd="1" destOrd="0" parTransId="{E5FA61A1-DE59-4567-AC76-0DBD43073A02}" sibTransId="{C8D488FF-91F3-4DB6-937D-BE97460EE633}"/>
    <dgm:cxn modelId="{FE9B7CA2-1A14-4708-BA4E-F25F293F083F}" type="presOf" srcId="{C2121C3B-47DF-4F92-B66B-902311C4E064}" destId="{7BF074D3-9692-4497-8C27-BD5DC3E45DF7}" srcOrd="0" destOrd="0" presId="urn:microsoft.com/office/officeart/2005/8/layout/process4"/>
    <dgm:cxn modelId="{79E4905C-580F-4FEC-B029-CB5A9ADB6C96}" type="presParOf" srcId="{F192A960-1035-41A4-8BDE-E49377861210}" destId="{2455294B-7AC7-4200-A862-8A5CB7B64255}" srcOrd="0" destOrd="0" presId="urn:microsoft.com/office/officeart/2005/8/layout/process4"/>
    <dgm:cxn modelId="{799F937E-6A0E-4AA9-8914-FACA78689D03}" type="presParOf" srcId="{2455294B-7AC7-4200-A862-8A5CB7B64255}" destId="{7BF074D3-9692-4497-8C27-BD5DC3E45DF7}" srcOrd="0" destOrd="0" presId="urn:microsoft.com/office/officeart/2005/8/layout/process4"/>
    <dgm:cxn modelId="{0F4FFEF3-4D47-4F3B-983D-42C883CCB921}" type="presParOf" srcId="{F192A960-1035-41A4-8BDE-E49377861210}" destId="{DEBC0CF8-F96C-4738-8C02-96A08C38350E}" srcOrd="1" destOrd="0" presId="urn:microsoft.com/office/officeart/2005/8/layout/process4"/>
    <dgm:cxn modelId="{82B6A879-C572-4DE6-960B-8E63D699E4D3}" type="presParOf" srcId="{F192A960-1035-41A4-8BDE-E49377861210}" destId="{687CFB70-2D2F-497B-B1DF-ABD0271DEEBA}" srcOrd="2" destOrd="0" presId="urn:microsoft.com/office/officeart/2005/8/layout/process4"/>
    <dgm:cxn modelId="{60498579-1B94-4E23-9DE4-250B32909CEA}" type="presParOf" srcId="{687CFB70-2D2F-497B-B1DF-ABD0271DEEBA}" destId="{C8FB171C-1977-4FAF-AC17-EC279092896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5B70A7-95CB-4D4C-AA1D-DFFAC3CBB641}"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s-ES"/>
        </a:p>
      </dgm:t>
    </dgm:pt>
    <dgm:pt modelId="{47563315-E18A-44CC-8EC3-EBACC47C3458}">
      <dgm:prSet/>
      <dgm:spPr/>
      <dgm:t>
        <a:bodyPr/>
        <a:lstStyle/>
        <a:p>
          <a:pPr rtl="0"/>
          <a:r>
            <a:rPr lang="es-CO" b="1" dirty="0" smtClean="0">
              <a:solidFill>
                <a:schemeClr val="accent4">
                  <a:lumMod val="40000"/>
                  <a:lumOff val="60000"/>
                </a:schemeClr>
              </a:solidFill>
            </a:rPr>
            <a:t>Objetivo exploratorio:</a:t>
          </a:r>
          <a:r>
            <a:rPr lang="es-CO" dirty="0" smtClean="0"/>
            <a:t> busca obtener información preliminar que ayudará a definir el problema y a recomendar hipótesis en una forma más óptima</a:t>
          </a:r>
          <a:endParaRPr lang="es-CO" dirty="0"/>
        </a:p>
      </dgm:t>
    </dgm:pt>
    <dgm:pt modelId="{7B5F5D99-0C76-4F35-AADD-544629A981DE}" type="parTrans" cxnId="{E40C5AD0-1D30-4B93-AAD1-FF55B3081530}">
      <dgm:prSet/>
      <dgm:spPr/>
      <dgm:t>
        <a:bodyPr/>
        <a:lstStyle/>
        <a:p>
          <a:endParaRPr lang="es-ES"/>
        </a:p>
      </dgm:t>
    </dgm:pt>
    <dgm:pt modelId="{81E66FBA-CF4B-40A4-90DB-C79771FDE7A9}" type="sibTrans" cxnId="{E40C5AD0-1D30-4B93-AAD1-FF55B3081530}">
      <dgm:prSet/>
      <dgm:spPr/>
      <dgm:t>
        <a:bodyPr/>
        <a:lstStyle/>
        <a:p>
          <a:endParaRPr lang="es-ES"/>
        </a:p>
      </dgm:t>
    </dgm:pt>
    <dgm:pt modelId="{AB3C6826-0E12-4B1F-8904-3A5A54A13AD7}">
      <dgm:prSet/>
      <dgm:spPr/>
      <dgm:t>
        <a:bodyPr/>
        <a:lstStyle/>
        <a:p>
          <a:pPr rtl="0"/>
          <a:r>
            <a:rPr lang="es-CO" b="1" dirty="0" smtClean="0">
              <a:solidFill>
                <a:schemeClr val="accent4">
                  <a:lumMod val="40000"/>
                  <a:lumOff val="60000"/>
                </a:schemeClr>
              </a:solidFill>
            </a:rPr>
            <a:t>Objetivo descriptivo: </a:t>
          </a:r>
          <a:r>
            <a:rPr lang="es-CO" dirty="0" smtClean="0"/>
            <a:t>busca describir aspectos como el potencial del mercado o la demografía de los consumidores.  Analiza en forma puntual lo que está ocurriendo. La Investigación descriptiva permite describir  características o funciones del mercado. </a:t>
          </a:r>
          <a:endParaRPr lang="es-CO" dirty="0"/>
        </a:p>
      </dgm:t>
    </dgm:pt>
    <dgm:pt modelId="{F7745C33-2946-432C-BD4D-A027C3985375}" type="parTrans" cxnId="{65989E0D-04F5-430A-BE1E-EEF6919C7426}">
      <dgm:prSet/>
      <dgm:spPr/>
      <dgm:t>
        <a:bodyPr/>
        <a:lstStyle/>
        <a:p>
          <a:endParaRPr lang="es-ES"/>
        </a:p>
      </dgm:t>
    </dgm:pt>
    <dgm:pt modelId="{B032CFE7-B061-43FE-9ED7-F2B9D9279587}" type="sibTrans" cxnId="{65989E0D-04F5-430A-BE1E-EEF6919C7426}">
      <dgm:prSet/>
      <dgm:spPr/>
      <dgm:t>
        <a:bodyPr/>
        <a:lstStyle/>
        <a:p>
          <a:endParaRPr lang="es-ES"/>
        </a:p>
      </dgm:t>
    </dgm:pt>
    <dgm:pt modelId="{861D9AC5-624E-4BFD-8CA8-3BAB6148A49C}">
      <dgm:prSet/>
      <dgm:spPr/>
      <dgm:t>
        <a:bodyPr/>
        <a:lstStyle/>
        <a:p>
          <a:pPr rtl="0"/>
          <a:r>
            <a:rPr lang="es-CO" b="1" dirty="0" smtClean="0">
              <a:solidFill>
                <a:schemeClr val="accent4">
                  <a:lumMod val="40000"/>
                  <a:lumOff val="60000"/>
                </a:schemeClr>
              </a:solidFill>
            </a:rPr>
            <a:t>Objetivo causal</a:t>
          </a:r>
          <a:r>
            <a:rPr lang="es-CO" dirty="0" smtClean="0"/>
            <a:t>: busca probar hipótesis de relaciones causa-efecto y evaluación de conductas. </a:t>
          </a:r>
          <a:endParaRPr lang="es-CO" dirty="0"/>
        </a:p>
      </dgm:t>
    </dgm:pt>
    <dgm:pt modelId="{754D3786-6459-498A-9057-A734F933C2E6}" type="parTrans" cxnId="{1653BBD1-D114-47F7-B1FC-7F42AF026B14}">
      <dgm:prSet/>
      <dgm:spPr/>
      <dgm:t>
        <a:bodyPr/>
        <a:lstStyle/>
        <a:p>
          <a:endParaRPr lang="es-ES"/>
        </a:p>
      </dgm:t>
    </dgm:pt>
    <dgm:pt modelId="{FC89373D-8EB8-4B27-82EF-252E130ADD46}" type="sibTrans" cxnId="{1653BBD1-D114-47F7-B1FC-7F42AF026B14}">
      <dgm:prSet/>
      <dgm:spPr/>
      <dgm:t>
        <a:bodyPr/>
        <a:lstStyle/>
        <a:p>
          <a:endParaRPr lang="es-ES"/>
        </a:p>
      </dgm:t>
    </dgm:pt>
    <dgm:pt modelId="{7846D8C3-F0C7-4484-A7C5-589CEBB81BF7}">
      <dgm:prSet/>
      <dgm:spPr/>
      <dgm:t>
        <a:bodyPr/>
        <a:lstStyle/>
        <a:p>
          <a:pPr rtl="0"/>
          <a:r>
            <a:rPr lang="es-CO" b="1" dirty="0" smtClean="0">
              <a:solidFill>
                <a:schemeClr val="accent4">
                  <a:lumMod val="40000"/>
                  <a:lumOff val="60000"/>
                </a:schemeClr>
              </a:solidFill>
            </a:rPr>
            <a:t>Objetivo predictivo</a:t>
          </a:r>
          <a:r>
            <a:rPr lang="es-CO" dirty="0" smtClean="0"/>
            <a:t>: Utiliza la investigación para realizar proyecciones de mercado a partir de los datos. </a:t>
          </a:r>
        </a:p>
        <a:p>
          <a:pPr rtl="0"/>
          <a:r>
            <a:rPr lang="es-CO" dirty="0" smtClean="0"/>
            <a:t>Por ejemplo se pueden analizar las variaciones de las demanda y estimar el potencial de un mercado.</a:t>
          </a:r>
          <a:endParaRPr lang="es-CO" dirty="0"/>
        </a:p>
      </dgm:t>
    </dgm:pt>
    <dgm:pt modelId="{14821A5F-DE7F-48DE-9989-B31C033BDC4F}" type="parTrans" cxnId="{6C7C9397-C381-4211-8FE2-71DD9B53767E}">
      <dgm:prSet/>
      <dgm:spPr/>
      <dgm:t>
        <a:bodyPr/>
        <a:lstStyle/>
        <a:p>
          <a:endParaRPr lang="es-ES"/>
        </a:p>
      </dgm:t>
    </dgm:pt>
    <dgm:pt modelId="{4507AB16-AE69-471D-BA50-D95C3203DA75}" type="sibTrans" cxnId="{6C7C9397-C381-4211-8FE2-71DD9B53767E}">
      <dgm:prSet/>
      <dgm:spPr/>
      <dgm:t>
        <a:bodyPr/>
        <a:lstStyle/>
        <a:p>
          <a:endParaRPr lang="es-ES"/>
        </a:p>
      </dgm:t>
    </dgm:pt>
    <dgm:pt modelId="{A1AB086C-9D0D-4E4B-A6BA-E02EBF50882B}" type="pres">
      <dgm:prSet presAssocID="{275B70A7-95CB-4D4C-AA1D-DFFAC3CBB641}" presName="diagram" presStyleCnt="0">
        <dgm:presLayoutVars>
          <dgm:dir/>
          <dgm:resizeHandles val="exact"/>
        </dgm:presLayoutVars>
      </dgm:prSet>
      <dgm:spPr/>
      <dgm:t>
        <a:bodyPr/>
        <a:lstStyle/>
        <a:p>
          <a:endParaRPr lang="es-ES"/>
        </a:p>
      </dgm:t>
    </dgm:pt>
    <dgm:pt modelId="{3EA6EACC-1E7B-4265-BA43-884CB793DCF6}" type="pres">
      <dgm:prSet presAssocID="{47563315-E18A-44CC-8EC3-EBACC47C3458}" presName="node" presStyleLbl="node1" presStyleIdx="0" presStyleCnt="4">
        <dgm:presLayoutVars>
          <dgm:bulletEnabled val="1"/>
        </dgm:presLayoutVars>
      </dgm:prSet>
      <dgm:spPr/>
      <dgm:t>
        <a:bodyPr/>
        <a:lstStyle/>
        <a:p>
          <a:endParaRPr lang="es-ES"/>
        </a:p>
      </dgm:t>
    </dgm:pt>
    <dgm:pt modelId="{C6823ECA-7C0D-4108-8911-57664CFD6B8A}" type="pres">
      <dgm:prSet presAssocID="{81E66FBA-CF4B-40A4-90DB-C79771FDE7A9}" presName="sibTrans" presStyleCnt="0"/>
      <dgm:spPr/>
    </dgm:pt>
    <dgm:pt modelId="{418FBA5A-3856-49D5-916F-E5A83060DA76}" type="pres">
      <dgm:prSet presAssocID="{AB3C6826-0E12-4B1F-8904-3A5A54A13AD7}" presName="node" presStyleLbl="node1" presStyleIdx="1" presStyleCnt="4">
        <dgm:presLayoutVars>
          <dgm:bulletEnabled val="1"/>
        </dgm:presLayoutVars>
      </dgm:prSet>
      <dgm:spPr/>
      <dgm:t>
        <a:bodyPr/>
        <a:lstStyle/>
        <a:p>
          <a:endParaRPr lang="es-ES"/>
        </a:p>
      </dgm:t>
    </dgm:pt>
    <dgm:pt modelId="{8DA311E0-AE0D-4178-B8DA-4DE726069D08}" type="pres">
      <dgm:prSet presAssocID="{B032CFE7-B061-43FE-9ED7-F2B9D9279587}" presName="sibTrans" presStyleCnt="0"/>
      <dgm:spPr/>
    </dgm:pt>
    <dgm:pt modelId="{996B64D6-3E33-47FB-905F-F9236258CDF0}" type="pres">
      <dgm:prSet presAssocID="{861D9AC5-624E-4BFD-8CA8-3BAB6148A49C}" presName="node" presStyleLbl="node1" presStyleIdx="2" presStyleCnt="4">
        <dgm:presLayoutVars>
          <dgm:bulletEnabled val="1"/>
        </dgm:presLayoutVars>
      </dgm:prSet>
      <dgm:spPr/>
      <dgm:t>
        <a:bodyPr/>
        <a:lstStyle/>
        <a:p>
          <a:endParaRPr lang="es-ES"/>
        </a:p>
      </dgm:t>
    </dgm:pt>
    <dgm:pt modelId="{63CBE6E0-93B0-44AB-920D-A13736860A03}" type="pres">
      <dgm:prSet presAssocID="{FC89373D-8EB8-4B27-82EF-252E130ADD46}" presName="sibTrans" presStyleCnt="0"/>
      <dgm:spPr/>
    </dgm:pt>
    <dgm:pt modelId="{B0576BF9-7F48-4823-91AE-F0F9C59943ED}" type="pres">
      <dgm:prSet presAssocID="{7846D8C3-F0C7-4484-A7C5-589CEBB81BF7}" presName="node" presStyleLbl="node1" presStyleIdx="3" presStyleCnt="4">
        <dgm:presLayoutVars>
          <dgm:bulletEnabled val="1"/>
        </dgm:presLayoutVars>
      </dgm:prSet>
      <dgm:spPr/>
      <dgm:t>
        <a:bodyPr/>
        <a:lstStyle/>
        <a:p>
          <a:endParaRPr lang="es-ES"/>
        </a:p>
      </dgm:t>
    </dgm:pt>
  </dgm:ptLst>
  <dgm:cxnLst>
    <dgm:cxn modelId="{92938737-4501-4F23-9C7D-203E744830B8}" type="presOf" srcId="{275B70A7-95CB-4D4C-AA1D-DFFAC3CBB641}" destId="{A1AB086C-9D0D-4E4B-A6BA-E02EBF50882B}" srcOrd="0" destOrd="0" presId="urn:microsoft.com/office/officeart/2005/8/layout/default"/>
    <dgm:cxn modelId="{E40C5AD0-1D30-4B93-AAD1-FF55B3081530}" srcId="{275B70A7-95CB-4D4C-AA1D-DFFAC3CBB641}" destId="{47563315-E18A-44CC-8EC3-EBACC47C3458}" srcOrd="0" destOrd="0" parTransId="{7B5F5D99-0C76-4F35-AADD-544629A981DE}" sibTransId="{81E66FBA-CF4B-40A4-90DB-C79771FDE7A9}"/>
    <dgm:cxn modelId="{6C7C9397-C381-4211-8FE2-71DD9B53767E}" srcId="{275B70A7-95CB-4D4C-AA1D-DFFAC3CBB641}" destId="{7846D8C3-F0C7-4484-A7C5-589CEBB81BF7}" srcOrd="3" destOrd="0" parTransId="{14821A5F-DE7F-48DE-9989-B31C033BDC4F}" sibTransId="{4507AB16-AE69-471D-BA50-D95C3203DA75}"/>
    <dgm:cxn modelId="{4B49B796-A1D9-41AE-A819-0C19CC234E3B}" type="presOf" srcId="{861D9AC5-624E-4BFD-8CA8-3BAB6148A49C}" destId="{996B64D6-3E33-47FB-905F-F9236258CDF0}" srcOrd="0" destOrd="0" presId="urn:microsoft.com/office/officeart/2005/8/layout/default"/>
    <dgm:cxn modelId="{DAC6B530-A221-49BF-8F04-46EB41A994D9}" type="presOf" srcId="{7846D8C3-F0C7-4484-A7C5-589CEBB81BF7}" destId="{B0576BF9-7F48-4823-91AE-F0F9C59943ED}" srcOrd="0" destOrd="0" presId="urn:microsoft.com/office/officeart/2005/8/layout/default"/>
    <dgm:cxn modelId="{2DCFE6E3-B761-44D4-A38E-2A8A50D838F3}" type="presOf" srcId="{47563315-E18A-44CC-8EC3-EBACC47C3458}" destId="{3EA6EACC-1E7B-4265-BA43-884CB793DCF6}" srcOrd="0" destOrd="0" presId="urn:microsoft.com/office/officeart/2005/8/layout/default"/>
    <dgm:cxn modelId="{3F6AB763-0AB7-4621-B55E-250958DB38AC}" type="presOf" srcId="{AB3C6826-0E12-4B1F-8904-3A5A54A13AD7}" destId="{418FBA5A-3856-49D5-916F-E5A83060DA76}" srcOrd="0" destOrd="0" presId="urn:microsoft.com/office/officeart/2005/8/layout/default"/>
    <dgm:cxn modelId="{1653BBD1-D114-47F7-B1FC-7F42AF026B14}" srcId="{275B70A7-95CB-4D4C-AA1D-DFFAC3CBB641}" destId="{861D9AC5-624E-4BFD-8CA8-3BAB6148A49C}" srcOrd="2" destOrd="0" parTransId="{754D3786-6459-498A-9057-A734F933C2E6}" sibTransId="{FC89373D-8EB8-4B27-82EF-252E130ADD46}"/>
    <dgm:cxn modelId="{65989E0D-04F5-430A-BE1E-EEF6919C7426}" srcId="{275B70A7-95CB-4D4C-AA1D-DFFAC3CBB641}" destId="{AB3C6826-0E12-4B1F-8904-3A5A54A13AD7}" srcOrd="1" destOrd="0" parTransId="{F7745C33-2946-432C-BD4D-A027C3985375}" sibTransId="{B032CFE7-B061-43FE-9ED7-F2B9D9279587}"/>
    <dgm:cxn modelId="{04F7D726-1313-4313-9877-06B6E2120269}" type="presParOf" srcId="{A1AB086C-9D0D-4E4B-A6BA-E02EBF50882B}" destId="{3EA6EACC-1E7B-4265-BA43-884CB793DCF6}" srcOrd="0" destOrd="0" presId="urn:microsoft.com/office/officeart/2005/8/layout/default"/>
    <dgm:cxn modelId="{16C0BEAC-3637-409E-800B-CA5009DD25C5}" type="presParOf" srcId="{A1AB086C-9D0D-4E4B-A6BA-E02EBF50882B}" destId="{C6823ECA-7C0D-4108-8911-57664CFD6B8A}" srcOrd="1" destOrd="0" presId="urn:microsoft.com/office/officeart/2005/8/layout/default"/>
    <dgm:cxn modelId="{2B991658-A040-4D94-B0F1-EF42F3B885D8}" type="presParOf" srcId="{A1AB086C-9D0D-4E4B-A6BA-E02EBF50882B}" destId="{418FBA5A-3856-49D5-916F-E5A83060DA76}" srcOrd="2" destOrd="0" presId="urn:microsoft.com/office/officeart/2005/8/layout/default"/>
    <dgm:cxn modelId="{E8FE38E2-19EF-4D1A-BEB7-DC4F5FE8695D}" type="presParOf" srcId="{A1AB086C-9D0D-4E4B-A6BA-E02EBF50882B}" destId="{8DA311E0-AE0D-4178-B8DA-4DE726069D08}" srcOrd="3" destOrd="0" presId="urn:microsoft.com/office/officeart/2005/8/layout/default"/>
    <dgm:cxn modelId="{E752BBD8-F98C-408E-B04E-9B2F222E7929}" type="presParOf" srcId="{A1AB086C-9D0D-4E4B-A6BA-E02EBF50882B}" destId="{996B64D6-3E33-47FB-905F-F9236258CDF0}" srcOrd="4" destOrd="0" presId="urn:microsoft.com/office/officeart/2005/8/layout/default"/>
    <dgm:cxn modelId="{C058B924-ED58-47E0-AC31-5DF06C53D297}" type="presParOf" srcId="{A1AB086C-9D0D-4E4B-A6BA-E02EBF50882B}" destId="{63CBE6E0-93B0-44AB-920D-A13736860A03}" srcOrd="5" destOrd="0" presId="urn:microsoft.com/office/officeart/2005/8/layout/default"/>
    <dgm:cxn modelId="{66A2607F-5AE8-48DB-B82E-FAAD2C5A2DB4}" type="presParOf" srcId="{A1AB086C-9D0D-4E4B-A6BA-E02EBF50882B}" destId="{B0576BF9-7F48-4823-91AE-F0F9C59943ED}"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6617FE-E0E6-4A9A-AB00-B4F381189C9B}" type="doc">
      <dgm:prSet loTypeId="urn:microsoft.com/office/officeart/2005/8/layout/default" loCatId="list" qsTypeId="urn:microsoft.com/office/officeart/2005/8/quickstyle/simple1" qsCatId="simple" csTypeId="urn:microsoft.com/office/officeart/2005/8/colors/accent0_3" csCatId="mainScheme"/>
      <dgm:spPr/>
      <dgm:t>
        <a:bodyPr/>
        <a:lstStyle/>
        <a:p>
          <a:endParaRPr lang="es-ES"/>
        </a:p>
      </dgm:t>
    </dgm:pt>
    <dgm:pt modelId="{03B04E45-A736-4A49-9705-13F2C001C91B}">
      <dgm:prSet/>
      <dgm:spPr/>
      <dgm:t>
        <a:bodyPr/>
        <a:lstStyle/>
        <a:p>
          <a:pPr rtl="0"/>
          <a:r>
            <a:rPr lang="es-CO" smtClean="0"/>
            <a:t>los secundarios son información existente y disponible que se ha conseguido para otro propósito</a:t>
          </a:r>
          <a:endParaRPr lang="es-CO"/>
        </a:p>
      </dgm:t>
    </dgm:pt>
    <dgm:pt modelId="{D8CB1697-B15F-4B6C-B02F-75DA465771E4}" type="parTrans" cxnId="{B191AEDC-19F0-42FF-B6E5-823F46DAD4C7}">
      <dgm:prSet/>
      <dgm:spPr/>
      <dgm:t>
        <a:bodyPr/>
        <a:lstStyle/>
        <a:p>
          <a:endParaRPr lang="es-ES"/>
        </a:p>
      </dgm:t>
    </dgm:pt>
    <dgm:pt modelId="{2A6C562B-3328-4793-9637-4D8C07666DD1}" type="sibTrans" cxnId="{B191AEDC-19F0-42FF-B6E5-823F46DAD4C7}">
      <dgm:prSet/>
      <dgm:spPr/>
      <dgm:t>
        <a:bodyPr/>
        <a:lstStyle/>
        <a:p>
          <a:endParaRPr lang="es-ES"/>
        </a:p>
      </dgm:t>
    </dgm:pt>
    <dgm:pt modelId="{2A49DEE6-E762-47F8-A87C-A984E2290F9F}">
      <dgm:prSet/>
      <dgm:spPr/>
      <dgm:t>
        <a:bodyPr/>
        <a:lstStyle/>
        <a:p>
          <a:pPr rtl="0"/>
          <a:r>
            <a:rPr lang="es-CO" dirty="0" smtClean="0"/>
            <a:t>los primarios son los que se obtienen para el propósito del momento</a:t>
          </a:r>
          <a:endParaRPr lang="es-CO" dirty="0"/>
        </a:p>
      </dgm:t>
    </dgm:pt>
    <dgm:pt modelId="{6563D06D-FF3D-425D-B219-B2DC22694E27}" type="parTrans" cxnId="{5B91D707-FC48-475C-81FF-925F284B51B8}">
      <dgm:prSet/>
      <dgm:spPr/>
      <dgm:t>
        <a:bodyPr/>
        <a:lstStyle/>
        <a:p>
          <a:endParaRPr lang="es-ES"/>
        </a:p>
      </dgm:t>
    </dgm:pt>
    <dgm:pt modelId="{E0619167-1872-4627-B5F3-19854A25AAC4}" type="sibTrans" cxnId="{5B91D707-FC48-475C-81FF-925F284B51B8}">
      <dgm:prSet/>
      <dgm:spPr/>
      <dgm:t>
        <a:bodyPr/>
        <a:lstStyle/>
        <a:p>
          <a:endParaRPr lang="es-ES"/>
        </a:p>
      </dgm:t>
    </dgm:pt>
    <dgm:pt modelId="{9A3400E1-F6A4-42DC-BACF-3C008269692B}" type="pres">
      <dgm:prSet presAssocID="{456617FE-E0E6-4A9A-AB00-B4F381189C9B}" presName="diagram" presStyleCnt="0">
        <dgm:presLayoutVars>
          <dgm:dir/>
          <dgm:resizeHandles val="exact"/>
        </dgm:presLayoutVars>
      </dgm:prSet>
      <dgm:spPr/>
      <dgm:t>
        <a:bodyPr/>
        <a:lstStyle/>
        <a:p>
          <a:endParaRPr lang="es-ES"/>
        </a:p>
      </dgm:t>
    </dgm:pt>
    <dgm:pt modelId="{9899DAD5-AD9B-4047-A2FE-466C13AC9F00}" type="pres">
      <dgm:prSet presAssocID="{03B04E45-A736-4A49-9705-13F2C001C91B}" presName="node" presStyleLbl="node1" presStyleIdx="0" presStyleCnt="2">
        <dgm:presLayoutVars>
          <dgm:bulletEnabled val="1"/>
        </dgm:presLayoutVars>
      </dgm:prSet>
      <dgm:spPr/>
      <dgm:t>
        <a:bodyPr/>
        <a:lstStyle/>
        <a:p>
          <a:endParaRPr lang="es-ES"/>
        </a:p>
      </dgm:t>
    </dgm:pt>
    <dgm:pt modelId="{185B2061-1A7D-4CE0-B4B3-9F6505254B94}" type="pres">
      <dgm:prSet presAssocID="{2A6C562B-3328-4793-9637-4D8C07666DD1}" presName="sibTrans" presStyleCnt="0"/>
      <dgm:spPr/>
    </dgm:pt>
    <dgm:pt modelId="{BB5370FD-34F3-43EC-8580-F607E9C4F06C}" type="pres">
      <dgm:prSet presAssocID="{2A49DEE6-E762-47F8-A87C-A984E2290F9F}" presName="node" presStyleLbl="node1" presStyleIdx="1" presStyleCnt="2">
        <dgm:presLayoutVars>
          <dgm:bulletEnabled val="1"/>
        </dgm:presLayoutVars>
      </dgm:prSet>
      <dgm:spPr/>
      <dgm:t>
        <a:bodyPr/>
        <a:lstStyle/>
        <a:p>
          <a:endParaRPr lang="es-ES"/>
        </a:p>
      </dgm:t>
    </dgm:pt>
  </dgm:ptLst>
  <dgm:cxnLst>
    <dgm:cxn modelId="{D05E95E3-04F0-4B02-948C-71FE0B84A621}" type="presOf" srcId="{2A49DEE6-E762-47F8-A87C-A984E2290F9F}" destId="{BB5370FD-34F3-43EC-8580-F607E9C4F06C}" srcOrd="0" destOrd="0" presId="urn:microsoft.com/office/officeart/2005/8/layout/default"/>
    <dgm:cxn modelId="{5B91D707-FC48-475C-81FF-925F284B51B8}" srcId="{456617FE-E0E6-4A9A-AB00-B4F381189C9B}" destId="{2A49DEE6-E762-47F8-A87C-A984E2290F9F}" srcOrd="1" destOrd="0" parTransId="{6563D06D-FF3D-425D-B219-B2DC22694E27}" sibTransId="{E0619167-1872-4627-B5F3-19854A25AAC4}"/>
    <dgm:cxn modelId="{B191AEDC-19F0-42FF-B6E5-823F46DAD4C7}" srcId="{456617FE-E0E6-4A9A-AB00-B4F381189C9B}" destId="{03B04E45-A736-4A49-9705-13F2C001C91B}" srcOrd="0" destOrd="0" parTransId="{D8CB1697-B15F-4B6C-B02F-75DA465771E4}" sibTransId="{2A6C562B-3328-4793-9637-4D8C07666DD1}"/>
    <dgm:cxn modelId="{E520A3AD-E18A-4836-9949-9585573025C6}" type="presOf" srcId="{456617FE-E0E6-4A9A-AB00-B4F381189C9B}" destId="{9A3400E1-F6A4-42DC-BACF-3C008269692B}" srcOrd="0" destOrd="0" presId="urn:microsoft.com/office/officeart/2005/8/layout/default"/>
    <dgm:cxn modelId="{94D2AAB3-43ED-40F6-A2E2-342902D5DE1C}" type="presOf" srcId="{03B04E45-A736-4A49-9705-13F2C001C91B}" destId="{9899DAD5-AD9B-4047-A2FE-466C13AC9F00}" srcOrd="0" destOrd="0" presId="urn:microsoft.com/office/officeart/2005/8/layout/default"/>
    <dgm:cxn modelId="{DD292D73-EF35-45C2-B73B-95CCC723F18E}" type="presParOf" srcId="{9A3400E1-F6A4-42DC-BACF-3C008269692B}" destId="{9899DAD5-AD9B-4047-A2FE-466C13AC9F00}" srcOrd="0" destOrd="0" presId="urn:microsoft.com/office/officeart/2005/8/layout/default"/>
    <dgm:cxn modelId="{1FE84264-9040-465A-B6AF-EB2EADC76422}" type="presParOf" srcId="{9A3400E1-F6A4-42DC-BACF-3C008269692B}" destId="{185B2061-1A7D-4CE0-B4B3-9F6505254B94}" srcOrd="1" destOrd="0" presId="urn:microsoft.com/office/officeart/2005/8/layout/default"/>
    <dgm:cxn modelId="{F2523DFB-485A-4264-B440-F7C692374225}" type="presParOf" srcId="{9A3400E1-F6A4-42DC-BACF-3C008269692B}" destId="{BB5370FD-34F3-43EC-8580-F607E9C4F06C}"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35D88C-C77D-4DDE-8859-EF336E853909}" type="doc">
      <dgm:prSet loTypeId="urn:microsoft.com/office/officeart/2005/8/layout/cycle3" loCatId="cycle" qsTypeId="urn:microsoft.com/office/officeart/2005/8/quickstyle/simple1" qsCatId="simple" csTypeId="urn:microsoft.com/office/officeart/2005/8/colors/accent0_3" csCatId="mainScheme"/>
      <dgm:spPr/>
      <dgm:t>
        <a:bodyPr/>
        <a:lstStyle/>
        <a:p>
          <a:endParaRPr lang="es-ES"/>
        </a:p>
      </dgm:t>
    </dgm:pt>
    <dgm:pt modelId="{21C32E4A-AAD8-406B-8A2B-231D92148236}">
      <dgm:prSet/>
      <dgm:spPr/>
      <dgm:t>
        <a:bodyPr/>
        <a:lstStyle/>
        <a:p>
          <a:pPr rtl="0"/>
          <a:r>
            <a:rPr lang="es-CO" dirty="0" smtClean="0"/>
            <a:t>Los datos secundarios se </a:t>
          </a:r>
          <a:r>
            <a:rPr lang="es-CO" b="1" dirty="0" smtClean="0">
              <a:solidFill>
                <a:srgbClr val="FFC000"/>
              </a:solidFill>
            </a:rPr>
            <a:t>reúnen para un propósito diferente al problema que se maneja.</a:t>
          </a:r>
          <a:endParaRPr lang="es-CO" b="1" dirty="0">
            <a:solidFill>
              <a:srgbClr val="FFC000"/>
            </a:solidFill>
          </a:endParaRPr>
        </a:p>
      </dgm:t>
    </dgm:pt>
    <dgm:pt modelId="{39A20C58-BD4C-4906-A311-D0ADDF8BCCAD}" type="parTrans" cxnId="{E99C9AD4-1D52-48A9-A995-5B321FA5CC3B}">
      <dgm:prSet/>
      <dgm:spPr/>
      <dgm:t>
        <a:bodyPr/>
        <a:lstStyle/>
        <a:p>
          <a:endParaRPr lang="es-ES"/>
        </a:p>
      </dgm:t>
    </dgm:pt>
    <dgm:pt modelId="{19F95CDD-CF2F-43C1-9EB3-56BE781DBB97}" type="sibTrans" cxnId="{E99C9AD4-1D52-48A9-A995-5B321FA5CC3B}">
      <dgm:prSet/>
      <dgm:spPr/>
      <dgm:t>
        <a:bodyPr/>
        <a:lstStyle/>
        <a:p>
          <a:endParaRPr lang="es-ES"/>
        </a:p>
      </dgm:t>
    </dgm:pt>
    <dgm:pt modelId="{B1FE0998-1359-4322-A0BF-8F4056658600}">
      <dgm:prSet/>
      <dgm:spPr/>
      <dgm:t>
        <a:bodyPr/>
        <a:lstStyle/>
        <a:p>
          <a:pPr rtl="0"/>
          <a:r>
            <a:rPr lang="es-CO" dirty="0" smtClean="0"/>
            <a:t>Por otro lado</a:t>
          </a:r>
          <a:r>
            <a:rPr lang="es-CO" b="1" dirty="0" smtClean="0">
              <a:solidFill>
                <a:srgbClr val="FFC000"/>
              </a:solidFill>
            </a:rPr>
            <a:t>, los datos primarios son originados por el investigador con el objetivo específico de tratar el problema de investigación.</a:t>
          </a:r>
          <a:endParaRPr lang="es-CO" b="1" dirty="0">
            <a:solidFill>
              <a:srgbClr val="FFC000"/>
            </a:solidFill>
          </a:endParaRPr>
        </a:p>
      </dgm:t>
    </dgm:pt>
    <dgm:pt modelId="{713D6F11-DB0F-486F-9C37-D54C75A8335A}" type="parTrans" cxnId="{31FC04D9-CFE6-4660-B43A-0185CBB531AF}">
      <dgm:prSet/>
      <dgm:spPr/>
      <dgm:t>
        <a:bodyPr/>
        <a:lstStyle/>
        <a:p>
          <a:endParaRPr lang="es-ES"/>
        </a:p>
      </dgm:t>
    </dgm:pt>
    <dgm:pt modelId="{AB93B6F3-2283-426A-B6AB-1C74805B49BC}" type="sibTrans" cxnId="{31FC04D9-CFE6-4660-B43A-0185CBB531AF}">
      <dgm:prSet/>
      <dgm:spPr/>
      <dgm:t>
        <a:bodyPr/>
        <a:lstStyle/>
        <a:p>
          <a:endParaRPr lang="es-ES"/>
        </a:p>
      </dgm:t>
    </dgm:pt>
    <dgm:pt modelId="{139E488C-874F-4A64-94B5-B3E42FFEBBE7}">
      <dgm:prSet/>
      <dgm:spPr/>
      <dgm:t>
        <a:bodyPr/>
        <a:lstStyle/>
        <a:p>
          <a:pPr rtl="0"/>
          <a:r>
            <a:rPr lang="es-CO" dirty="0" smtClean="0"/>
            <a:t>Los datos secundarios incluyen información que se obtuvo de fuentes privadas y gubernamentales, de empresas comerciales de investigación de mercados y de bases de datos computarizadas. </a:t>
          </a:r>
          <a:r>
            <a:rPr lang="es-CO" b="1" dirty="0" smtClean="0">
              <a:solidFill>
                <a:srgbClr val="FFC000"/>
              </a:solidFill>
            </a:rPr>
            <a:t>Los datos secundarios son una fuente económica y rápida de información antecedente. </a:t>
          </a:r>
          <a:endParaRPr lang="es-CO" b="1" dirty="0">
            <a:solidFill>
              <a:srgbClr val="FFC000"/>
            </a:solidFill>
          </a:endParaRPr>
        </a:p>
      </dgm:t>
    </dgm:pt>
    <dgm:pt modelId="{E97A5FD9-5599-4F9B-8B1A-DEF5E1D0F5B7}" type="parTrans" cxnId="{696E31D3-13E5-490D-A138-2E8F379D9E29}">
      <dgm:prSet/>
      <dgm:spPr/>
      <dgm:t>
        <a:bodyPr/>
        <a:lstStyle/>
        <a:p>
          <a:endParaRPr lang="es-ES"/>
        </a:p>
      </dgm:t>
    </dgm:pt>
    <dgm:pt modelId="{B64B0E37-1262-4C76-954B-FE963229112D}" type="sibTrans" cxnId="{696E31D3-13E5-490D-A138-2E8F379D9E29}">
      <dgm:prSet/>
      <dgm:spPr/>
      <dgm:t>
        <a:bodyPr/>
        <a:lstStyle/>
        <a:p>
          <a:endParaRPr lang="es-ES"/>
        </a:p>
      </dgm:t>
    </dgm:pt>
    <dgm:pt modelId="{D821C788-B93E-49D4-B6EA-6F1C95C39BFD}">
      <dgm:prSet/>
      <dgm:spPr/>
      <dgm:t>
        <a:bodyPr/>
        <a:lstStyle/>
        <a:p>
          <a:pPr rtl="0"/>
          <a:r>
            <a:rPr lang="es-CO" dirty="0" smtClean="0"/>
            <a:t>El análisis de los datos secundarios disponibles es un paso esencial en el proceso de definición del problema. </a:t>
          </a:r>
          <a:endParaRPr lang="es-CO" dirty="0"/>
        </a:p>
      </dgm:t>
    </dgm:pt>
    <dgm:pt modelId="{4939C418-B480-48AB-B891-6F1D2ACEDD00}" type="parTrans" cxnId="{D97F3E6D-C278-4B8C-B05C-45F7B55FB5CF}">
      <dgm:prSet/>
      <dgm:spPr/>
      <dgm:t>
        <a:bodyPr/>
        <a:lstStyle/>
        <a:p>
          <a:endParaRPr lang="es-ES"/>
        </a:p>
      </dgm:t>
    </dgm:pt>
    <dgm:pt modelId="{0DA59605-CD7F-4EDB-BE20-920B3B3224F5}" type="sibTrans" cxnId="{D97F3E6D-C278-4B8C-B05C-45F7B55FB5CF}">
      <dgm:prSet/>
      <dgm:spPr/>
      <dgm:t>
        <a:bodyPr/>
        <a:lstStyle/>
        <a:p>
          <a:endParaRPr lang="es-ES"/>
        </a:p>
      </dgm:t>
    </dgm:pt>
    <dgm:pt modelId="{38731F56-EB33-4F9E-AD42-87B37F98BD3E}" type="pres">
      <dgm:prSet presAssocID="{B335D88C-C77D-4DDE-8859-EF336E853909}" presName="Name0" presStyleCnt="0">
        <dgm:presLayoutVars>
          <dgm:dir/>
          <dgm:resizeHandles val="exact"/>
        </dgm:presLayoutVars>
      </dgm:prSet>
      <dgm:spPr/>
      <dgm:t>
        <a:bodyPr/>
        <a:lstStyle/>
        <a:p>
          <a:endParaRPr lang="es-ES"/>
        </a:p>
      </dgm:t>
    </dgm:pt>
    <dgm:pt modelId="{BD4C3CEB-DA0B-4458-9D15-B4F4CB07254E}" type="pres">
      <dgm:prSet presAssocID="{B335D88C-C77D-4DDE-8859-EF336E853909}" presName="cycle" presStyleCnt="0"/>
      <dgm:spPr/>
    </dgm:pt>
    <dgm:pt modelId="{E2613844-764C-4121-A26E-CCDD337778C6}" type="pres">
      <dgm:prSet presAssocID="{21C32E4A-AAD8-406B-8A2B-231D92148236}" presName="nodeFirstNode" presStyleLbl="node1" presStyleIdx="0" presStyleCnt="4">
        <dgm:presLayoutVars>
          <dgm:bulletEnabled val="1"/>
        </dgm:presLayoutVars>
      </dgm:prSet>
      <dgm:spPr/>
      <dgm:t>
        <a:bodyPr/>
        <a:lstStyle/>
        <a:p>
          <a:endParaRPr lang="es-ES"/>
        </a:p>
      </dgm:t>
    </dgm:pt>
    <dgm:pt modelId="{98468435-B6F4-4510-B28F-32EE5577571B}" type="pres">
      <dgm:prSet presAssocID="{19F95CDD-CF2F-43C1-9EB3-56BE781DBB97}" presName="sibTransFirstNode" presStyleLbl="bgShp" presStyleIdx="0" presStyleCnt="1"/>
      <dgm:spPr/>
      <dgm:t>
        <a:bodyPr/>
        <a:lstStyle/>
        <a:p>
          <a:endParaRPr lang="es-ES"/>
        </a:p>
      </dgm:t>
    </dgm:pt>
    <dgm:pt modelId="{026F1210-937F-48D8-A1EC-DCC39008926E}" type="pres">
      <dgm:prSet presAssocID="{B1FE0998-1359-4322-A0BF-8F4056658600}" presName="nodeFollowingNodes" presStyleLbl="node1" presStyleIdx="1" presStyleCnt="4">
        <dgm:presLayoutVars>
          <dgm:bulletEnabled val="1"/>
        </dgm:presLayoutVars>
      </dgm:prSet>
      <dgm:spPr/>
      <dgm:t>
        <a:bodyPr/>
        <a:lstStyle/>
        <a:p>
          <a:endParaRPr lang="es-ES"/>
        </a:p>
      </dgm:t>
    </dgm:pt>
    <dgm:pt modelId="{7CEC4FC3-AE91-4898-9D6F-A121D6BB3EE9}" type="pres">
      <dgm:prSet presAssocID="{139E488C-874F-4A64-94B5-B3E42FFEBBE7}" presName="nodeFollowingNodes" presStyleLbl="node1" presStyleIdx="2" presStyleCnt="4">
        <dgm:presLayoutVars>
          <dgm:bulletEnabled val="1"/>
        </dgm:presLayoutVars>
      </dgm:prSet>
      <dgm:spPr/>
      <dgm:t>
        <a:bodyPr/>
        <a:lstStyle/>
        <a:p>
          <a:endParaRPr lang="es-ES"/>
        </a:p>
      </dgm:t>
    </dgm:pt>
    <dgm:pt modelId="{566DEBF0-5C46-4169-A5DE-EBAFF1F66A00}" type="pres">
      <dgm:prSet presAssocID="{D821C788-B93E-49D4-B6EA-6F1C95C39BFD}" presName="nodeFollowingNodes" presStyleLbl="node1" presStyleIdx="3" presStyleCnt="4">
        <dgm:presLayoutVars>
          <dgm:bulletEnabled val="1"/>
        </dgm:presLayoutVars>
      </dgm:prSet>
      <dgm:spPr/>
      <dgm:t>
        <a:bodyPr/>
        <a:lstStyle/>
        <a:p>
          <a:endParaRPr lang="es-ES"/>
        </a:p>
      </dgm:t>
    </dgm:pt>
  </dgm:ptLst>
  <dgm:cxnLst>
    <dgm:cxn modelId="{696E31D3-13E5-490D-A138-2E8F379D9E29}" srcId="{B335D88C-C77D-4DDE-8859-EF336E853909}" destId="{139E488C-874F-4A64-94B5-B3E42FFEBBE7}" srcOrd="2" destOrd="0" parTransId="{E97A5FD9-5599-4F9B-8B1A-DEF5E1D0F5B7}" sibTransId="{B64B0E37-1262-4C76-954B-FE963229112D}"/>
    <dgm:cxn modelId="{837A5FAE-7FE2-40FA-9438-B824821D575F}" type="presOf" srcId="{21C32E4A-AAD8-406B-8A2B-231D92148236}" destId="{E2613844-764C-4121-A26E-CCDD337778C6}" srcOrd="0" destOrd="0" presId="urn:microsoft.com/office/officeart/2005/8/layout/cycle3"/>
    <dgm:cxn modelId="{D97F3E6D-C278-4B8C-B05C-45F7B55FB5CF}" srcId="{B335D88C-C77D-4DDE-8859-EF336E853909}" destId="{D821C788-B93E-49D4-B6EA-6F1C95C39BFD}" srcOrd="3" destOrd="0" parTransId="{4939C418-B480-48AB-B891-6F1D2ACEDD00}" sibTransId="{0DA59605-CD7F-4EDB-BE20-920B3B3224F5}"/>
    <dgm:cxn modelId="{F3EE50F3-F88D-4F5D-87DD-F39CC66C3E1A}" type="presOf" srcId="{19F95CDD-CF2F-43C1-9EB3-56BE781DBB97}" destId="{98468435-B6F4-4510-B28F-32EE5577571B}" srcOrd="0" destOrd="0" presId="urn:microsoft.com/office/officeart/2005/8/layout/cycle3"/>
    <dgm:cxn modelId="{7DDC692E-F5AD-4F0A-995B-6C5CD96CB5FD}" type="presOf" srcId="{139E488C-874F-4A64-94B5-B3E42FFEBBE7}" destId="{7CEC4FC3-AE91-4898-9D6F-A121D6BB3EE9}" srcOrd="0" destOrd="0" presId="urn:microsoft.com/office/officeart/2005/8/layout/cycle3"/>
    <dgm:cxn modelId="{E3910311-A4C8-4CED-8D70-F4ED765C615E}" type="presOf" srcId="{B1FE0998-1359-4322-A0BF-8F4056658600}" destId="{026F1210-937F-48D8-A1EC-DCC39008926E}" srcOrd="0" destOrd="0" presId="urn:microsoft.com/office/officeart/2005/8/layout/cycle3"/>
    <dgm:cxn modelId="{5815E02A-0783-4A38-9CD9-9172E70120E7}" type="presOf" srcId="{D821C788-B93E-49D4-B6EA-6F1C95C39BFD}" destId="{566DEBF0-5C46-4169-A5DE-EBAFF1F66A00}" srcOrd="0" destOrd="0" presId="urn:microsoft.com/office/officeart/2005/8/layout/cycle3"/>
    <dgm:cxn modelId="{991C4571-66C0-4056-BC0F-7EED60B016F4}" type="presOf" srcId="{B335D88C-C77D-4DDE-8859-EF336E853909}" destId="{38731F56-EB33-4F9E-AD42-87B37F98BD3E}" srcOrd="0" destOrd="0" presId="urn:microsoft.com/office/officeart/2005/8/layout/cycle3"/>
    <dgm:cxn modelId="{31FC04D9-CFE6-4660-B43A-0185CBB531AF}" srcId="{B335D88C-C77D-4DDE-8859-EF336E853909}" destId="{B1FE0998-1359-4322-A0BF-8F4056658600}" srcOrd="1" destOrd="0" parTransId="{713D6F11-DB0F-486F-9C37-D54C75A8335A}" sibTransId="{AB93B6F3-2283-426A-B6AB-1C74805B49BC}"/>
    <dgm:cxn modelId="{E99C9AD4-1D52-48A9-A995-5B321FA5CC3B}" srcId="{B335D88C-C77D-4DDE-8859-EF336E853909}" destId="{21C32E4A-AAD8-406B-8A2B-231D92148236}" srcOrd="0" destOrd="0" parTransId="{39A20C58-BD4C-4906-A311-D0ADDF8BCCAD}" sibTransId="{19F95CDD-CF2F-43C1-9EB3-56BE781DBB97}"/>
    <dgm:cxn modelId="{A61775BC-243D-4609-ADA5-36AD07391EDA}" type="presParOf" srcId="{38731F56-EB33-4F9E-AD42-87B37F98BD3E}" destId="{BD4C3CEB-DA0B-4458-9D15-B4F4CB07254E}" srcOrd="0" destOrd="0" presId="urn:microsoft.com/office/officeart/2005/8/layout/cycle3"/>
    <dgm:cxn modelId="{B8265DE3-238D-4C06-922A-BADC8E97220F}" type="presParOf" srcId="{BD4C3CEB-DA0B-4458-9D15-B4F4CB07254E}" destId="{E2613844-764C-4121-A26E-CCDD337778C6}" srcOrd="0" destOrd="0" presId="urn:microsoft.com/office/officeart/2005/8/layout/cycle3"/>
    <dgm:cxn modelId="{B4A92A07-F071-4D47-AC01-10898170BD01}" type="presParOf" srcId="{BD4C3CEB-DA0B-4458-9D15-B4F4CB07254E}" destId="{98468435-B6F4-4510-B28F-32EE5577571B}" srcOrd="1" destOrd="0" presId="urn:microsoft.com/office/officeart/2005/8/layout/cycle3"/>
    <dgm:cxn modelId="{5B257CB8-4C27-40D2-A186-C54D35100950}" type="presParOf" srcId="{BD4C3CEB-DA0B-4458-9D15-B4F4CB07254E}" destId="{026F1210-937F-48D8-A1EC-DCC39008926E}" srcOrd="2" destOrd="0" presId="urn:microsoft.com/office/officeart/2005/8/layout/cycle3"/>
    <dgm:cxn modelId="{0974B733-490A-4381-91CD-C7E1E7B1D878}" type="presParOf" srcId="{BD4C3CEB-DA0B-4458-9D15-B4F4CB07254E}" destId="{7CEC4FC3-AE91-4898-9D6F-A121D6BB3EE9}" srcOrd="3" destOrd="0" presId="urn:microsoft.com/office/officeart/2005/8/layout/cycle3"/>
    <dgm:cxn modelId="{00DC6B74-6F89-460A-BFCF-972AE9A5FA6E}" type="presParOf" srcId="{BD4C3CEB-DA0B-4458-9D15-B4F4CB07254E}" destId="{566DEBF0-5C46-4169-A5DE-EBAFF1F66A00}"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24FDEDD-C961-45E7-9CFF-49C62D5D7ECF}" type="doc">
      <dgm:prSet loTypeId="urn:microsoft.com/office/officeart/2005/8/layout/process2" loCatId="process" qsTypeId="urn:microsoft.com/office/officeart/2005/8/quickstyle/simple1" qsCatId="simple" csTypeId="urn:microsoft.com/office/officeart/2005/8/colors/colorful3" csCatId="colorful" phldr="1"/>
      <dgm:spPr/>
      <dgm:t>
        <a:bodyPr/>
        <a:lstStyle/>
        <a:p>
          <a:endParaRPr lang="es-ES"/>
        </a:p>
      </dgm:t>
    </dgm:pt>
    <dgm:pt modelId="{63001F1B-4D77-4C86-A674-75C91923C3F9}">
      <dgm:prSet/>
      <dgm:spPr/>
      <dgm:t>
        <a:bodyPr/>
        <a:lstStyle/>
        <a:p>
          <a:pPr rtl="0"/>
          <a:r>
            <a:rPr lang="es-CO" b="1" dirty="0" smtClean="0">
              <a:solidFill>
                <a:srgbClr val="FFFF00"/>
              </a:solidFill>
            </a:rPr>
            <a:t>PERTINENCIA</a:t>
          </a:r>
          <a:r>
            <a:rPr lang="es-CO" dirty="0" smtClean="0"/>
            <a:t>, que se ajuste o adapte a las necesidades de la investigación</a:t>
          </a:r>
          <a:endParaRPr lang="es-CO" dirty="0"/>
        </a:p>
      </dgm:t>
    </dgm:pt>
    <dgm:pt modelId="{20D7E2CB-549F-4790-8E1A-58A016E4A77D}" type="parTrans" cxnId="{934F9491-CFD4-4756-B50D-721F56101711}">
      <dgm:prSet/>
      <dgm:spPr/>
      <dgm:t>
        <a:bodyPr/>
        <a:lstStyle/>
        <a:p>
          <a:endParaRPr lang="es-ES"/>
        </a:p>
      </dgm:t>
    </dgm:pt>
    <dgm:pt modelId="{5CAEF03C-5056-43DB-835F-C64EA64CF546}" type="sibTrans" cxnId="{934F9491-CFD4-4756-B50D-721F56101711}">
      <dgm:prSet/>
      <dgm:spPr/>
      <dgm:t>
        <a:bodyPr/>
        <a:lstStyle/>
        <a:p>
          <a:endParaRPr lang="es-ES"/>
        </a:p>
      </dgm:t>
    </dgm:pt>
    <dgm:pt modelId="{31EEBA10-B931-46A9-B735-70E80ABF7850}">
      <dgm:prSet/>
      <dgm:spPr/>
      <dgm:t>
        <a:bodyPr/>
        <a:lstStyle/>
        <a:p>
          <a:pPr algn="l" rtl="0"/>
          <a:r>
            <a:rPr lang="es-CO" b="1" dirty="0" smtClean="0"/>
            <a:t>EXACTITUD, </a:t>
          </a:r>
          <a:r>
            <a:rPr lang="es-CO" dirty="0" smtClean="0"/>
            <a:t>la confiabilidad de la información.                           </a:t>
          </a:r>
          <a:endParaRPr lang="es-CO" dirty="0"/>
        </a:p>
      </dgm:t>
    </dgm:pt>
    <dgm:pt modelId="{AC3AFB7D-CC06-415B-8048-CFD827BC19F9}" type="parTrans" cxnId="{11E3E424-6AAB-4687-8775-D7ECB0049E1F}">
      <dgm:prSet/>
      <dgm:spPr/>
      <dgm:t>
        <a:bodyPr/>
        <a:lstStyle/>
        <a:p>
          <a:endParaRPr lang="es-ES"/>
        </a:p>
      </dgm:t>
    </dgm:pt>
    <dgm:pt modelId="{4226F871-F827-4D1B-9BBA-01427C740DF2}" type="sibTrans" cxnId="{11E3E424-6AAB-4687-8775-D7ECB0049E1F}">
      <dgm:prSet/>
      <dgm:spPr/>
      <dgm:t>
        <a:bodyPr/>
        <a:lstStyle/>
        <a:p>
          <a:endParaRPr lang="es-ES"/>
        </a:p>
      </dgm:t>
    </dgm:pt>
    <dgm:pt modelId="{DE84B106-2FF5-4CCD-91A1-FAB986239878}">
      <dgm:prSet/>
      <dgm:spPr/>
      <dgm:t>
        <a:bodyPr/>
        <a:lstStyle/>
        <a:p>
          <a:pPr rtl="0"/>
          <a:r>
            <a:rPr lang="es-CO" b="1" dirty="0" smtClean="0">
              <a:solidFill>
                <a:srgbClr val="FFFF00"/>
              </a:solidFill>
            </a:rPr>
            <a:t>ACTUALIDAD</a:t>
          </a:r>
          <a:r>
            <a:rPr lang="es-CO" b="1" dirty="0" smtClean="0"/>
            <a:t>, </a:t>
          </a:r>
          <a:r>
            <a:rPr lang="es-CO" dirty="0" smtClean="0"/>
            <a:t>que represente la realidad actual del mercado.</a:t>
          </a:r>
          <a:endParaRPr lang="es-CO" dirty="0"/>
        </a:p>
      </dgm:t>
    </dgm:pt>
    <dgm:pt modelId="{DA7714BC-44B1-4719-970F-7BE4E0ED5D0A}" type="parTrans" cxnId="{1038F74F-844C-4B8E-B9A1-B7C78360DA64}">
      <dgm:prSet/>
      <dgm:spPr/>
      <dgm:t>
        <a:bodyPr/>
        <a:lstStyle/>
        <a:p>
          <a:endParaRPr lang="es-ES"/>
        </a:p>
      </dgm:t>
    </dgm:pt>
    <dgm:pt modelId="{CDCEB4EC-692D-4150-9EEE-E4EA0980CAAC}" type="sibTrans" cxnId="{1038F74F-844C-4B8E-B9A1-B7C78360DA64}">
      <dgm:prSet/>
      <dgm:spPr/>
      <dgm:t>
        <a:bodyPr/>
        <a:lstStyle/>
        <a:p>
          <a:endParaRPr lang="es-ES"/>
        </a:p>
      </dgm:t>
    </dgm:pt>
    <dgm:pt modelId="{5BEE46A2-002E-44C8-998B-25C907D79862}">
      <dgm:prSet/>
      <dgm:spPr/>
      <dgm:t>
        <a:bodyPr/>
        <a:lstStyle/>
        <a:p>
          <a:pPr rtl="0"/>
          <a:r>
            <a:rPr lang="es-CO" b="1" dirty="0" smtClean="0">
              <a:solidFill>
                <a:srgbClr val="FFFF00"/>
              </a:solidFill>
            </a:rPr>
            <a:t>IMPARCIALIDAD</a:t>
          </a:r>
          <a:r>
            <a:rPr lang="es-CO" dirty="0" smtClean="0">
              <a:solidFill>
                <a:srgbClr val="FFFF00"/>
              </a:solidFill>
            </a:rPr>
            <a:t>, </a:t>
          </a:r>
          <a:r>
            <a:rPr lang="es-CO" dirty="0" smtClean="0"/>
            <a:t>se contempla la objetividad con la que se obtuvo.</a:t>
          </a:r>
          <a:endParaRPr lang="es-CO" dirty="0"/>
        </a:p>
      </dgm:t>
    </dgm:pt>
    <dgm:pt modelId="{F9434855-8668-43A8-B2C7-05FE0EBDD335}" type="parTrans" cxnId="{21D31578-84D8-4DE9-9819-F82BBA60DDA5}">
      <dgm:prSet/>
      <dgm:spPr/>
      <dgm:t>
        <a:bodyPr/>
        <a:lstStyle/>
        <a:p>
          <a:endParaRPr lang="es-ES"/>
        </a:p>
      </dgm:t>
    </dgm:pt>
    <dgm:pt modelId="{090A1389-8435-4601-ABE0-D9CDF9E75D32}" type="sibTrans" cxnId="{21D31578-84D8-4DE9-9819-F82BBA60DDA5}">
      <dgm:prSet/>
      <dgm:spPr/>
      <dgm:t>
        <a:bodyPr/>
        <a:lstStyle/>
        <a:p>
          <a:endParaRPr lang="es-ES"/>
        </a:p>
      </dgm:t>
    </dgm:pt>
    <dgm:pt modelId="{A85FC664-057D-40B8-A704-A4E636FC28F1}" type="pres">
      <dgm:prSet presAssocID="{D24FDEDD-C961-45E7-9CFF-49C62D5D7ECF}" presName="linearFlow" presStyleCnt="0">
        <dgm:presLayoutVars>
          <dgm:resizeHandles val="exact"/>
        </dgm:presLayoutVars>
      </dgm:prSet>
      <dgm:spPr/>
      <dgm:t>
        <a:bodyPr/>
        <a:lstStyle/>
        <a:p>
          <a:endParaRPr lang="es-ES"/>
        </a:p>
      </dgm:t>
    </dgm:pt>
    <dgm:pt modelId="{1188DDF4-A236-4B57-9C06-464EE9DA07DA}" type="pres">
      <dgm:prSet presAssocID="{63001F1B-4D77-4C86-A674-75C91923C3F9}" presName="node" presStyleLbl="node1" presStyleIdx="0" presStyleCnt="4">
        <dgm:presLayoutVars>
          <dgm:bulletEnabled val="1"/>
        </dgm:presLayoutVars>
      </dgm:prSet>
      <dgm:spPr/>
      <dgm:t>
        <a:bodyPr/>
        <a:lstStyle/>
        <a:p>
          <a:endParaRPr lang="es-ES"/>
        </a:p>
      </dgm:t>
    </dgm:pt>
    <dgm:pt modelId="{A486C0E9-0110-4E57-8DD3-669A0C02FB44}" type="pres">
      <dgm:prSet presAssocID="{5CAEF03C-5056-43DB-835F-C64EA64CF546}" presName="sibTrans" presStyleLbl="sibTrans2D1" presStyleIdx="0" presStyleCnt="3"/>
      <dgm:spPr/>
      <dgm:t>
        <a:bodyPr/>
        <a:lstStyle/>
        <a:p>
          <a:endParaRPr lang="es-ES"/>
        </a:p>
      </dgm:t>
    </dgm:pt>
    <dgm:pt modelId="{1416C28F-0A41-4198-A092-2634249309DA}" type="pres">
      <dgm:prSet presAssocID="{5CAEF03C-5056-43DB-835F-C64EA64CF546}" presName="connectorText" presStyleLbl="sibTrans2D1" presStyleIdx="0" presStyleCnt="3"/>
      <dgm:spPr/>
      <dgm:t>
        <a:bodyPr/>
        <a:lstStyle/>
        <a:p>
          <a:endParaRPr lang="es-ES"/>
        </a:p>
      </dgm:t>
    </dgm:pt>
    <dgm:pt modelId="{EAA964A4-C851-4A7B-BF19-A32AB5B7C98D}" type="pres">
      <dgm:prSet presAssocID="{31EEBA10-B931-46A9-B735-70E80ABF7850}" presName="node" presStyleLbl="node1" presStyleIdx="1" presStyleCnt="4">
        <dgm:presLayoutVars>
          <dgm:bulletEnabled val="1"/>
        </dgm:presLayoutVars>
      </dgm:prSet>
      <dgm:spPr/>
      <dgm:t>
        <a:bodyPr/>
        <a:lstStyle/>
        <a:p>
          <a:endParaRPr lang="es-ES"/>
        </a:p>
      </dgm:t>
    </dgm:pt>
    <dgm:pt modelId="{87F696E6-0A4A-426E-A107-DF0E10E1CEB7}" type="pres">
      <dgm:prSet presAssocID="{4226F871-F827-4D1B-9BBA-01427C740DF2}" presName="sibTrans" presStyleLbl="sibTrans2D1" presStyleIdx="1" presStyleCnt="3"/>
      <dgm:spPr/>
      <dgm:t>
        <a:bodyPr/>
        <a:lstStyle/>
        <a:p>
          <a:endParaRPr lang="es-ES"/>
        </a:p>
      </dgm:t>
    </dgm:pt>
    <dgm:pt modelId="{4028CD5E-2029-4610-A079-00AFECC6C7C8}" type="pres">
      <dgm:prSet presAssocID="{4226F871-F827-4D1B-9BBA-01427C740DF2}" presName="connectorText" presStyleLbl="sibTrans2D1" presStyleIdx="1" presStyleCnt="3"/>
      <dgm:spPr/>
      <dgm:t>
        <a:bodyPr/>
        <a:lstStyle/>
        <a:p>
          <a:endParaRPr lang="es-ES"/>
        </a:p>
      </dgm:t>
    </dgm:pt>
    <dgm:pt modelId="{DB24923F-2D62-42AC-9742-B24C7501264A}" type="pres">
      <dgm:prSet presAssocID="{DE84B106-2FF5-4CCD-91A1-FAB986239878}" presName="node" presStyleLbl="node1" presStyleIdx="2" presStyleCnt="4">
        <dgm:presLayoutVars>
          <dgm:bulletEnabled val="1"/>
        </dgm:presLayoutVars>
      </dgm:prSet>
      <dgm:spPr/>
      <dgm:t>
        <a:bodyPr/>
        <a:lstStyle/>
        <a:p>
          <a:endParaRPr lang="es-ES"/>
        </a:p>
      </dgm:t>
    </dgm:pt>
    <dgm:pt modelId="{2AE1A7C6-8FAC-4020-B17E-B4FDBA088E08}" type="pres">
      <dgm:prSet presAssocID="{CDCEB4EC-692D-4150-9EEE-E4EA0980CAAC}" presName="sibTrans" presStyleLbl="sibTrans2D1" presStyleIdx="2" presStyleCnt="3"/>
      <dgm:spPr/>
      <dgm:t>
        <a:bodyPr/>
        <a:lstStyle/>
        <a:p>
          <a:endParaRPr lang="es-ES"/>
        </a:p>
      </dgm:t>
    </dgm:pt>
    <dgm:pt modelId="{4CC42F89-DF4D-4B52-AB52-6ADBE48BA6A3}" type="pres">
      <dgm:prSet presAssocID="{CDCEB4EC-692D-4150-9EEE-E4EA0980CAAC}" presName="connectorText" presStyleLbl="sibTrans2D1" presStyleIdx="2" presStyleCnt="3"/>
      <dgm:spPr/>
      <dgm:t>
        <a:bodyPr/>
        <a:lstStyle/>
        <a:p>
          <a:endParaRPr lang="es-ES"/>
        </a:p>
      </dgm:t>
    </dgm:pt>
    <dgm:pt modelId="{01822C50-61CB-4BCE-A5B5-F4C85AE0F11E}" type="pres">
      <dgm:prSet presAssocID="{5BEE46A2-002E-44C8-998B-25C907D79862}" presName="node" presStyleLbl="node1" presStyleIdx="3" presStyleCnt="4">
        <dgm:presLayoutVars>
          <dgm:bulletEnabled val="1"/>
        </dgm:presLayoutVars>
      </dgm:prSet>
      <dgm:spPr/>
      <dgm:t>
        <a:bodyPr/>
        <a:lstStyle/>
        <a:p>
          <a:endParaRPr lang="es-ES"/>
        </a:p>
      </dgm:t>
    </dgm:pt>
  </dgm:ptLst>
  <dgm:cxnLst>
    <dgm:cxn modelId="{64B1EF61-1E92-44D3-84A0-AB78F58CE667}" type="presOf" srcId="{4226F871-F827-4D1B-9BBA-01427C740DF2}" destId="{87F696E6-0A4A-426E-A107-DF0E10E1CEB7}" srcOrd="0" destOrd="0" presId="urn:microsoft.com/office/officeart/2005/8/layout/process2"/>
    <dgm:cxn modelId="{FE7902DF-A916-49D9-957D-A42C75AA771F}" type="presOf" srcId="{63001F1B-4D77-4C86-A674-75C91923C3F9}" destId="{1188DDF4-A236-4B57-9C06-464EE9DA07DA}" srcOrd="0" destOrd="0" presId="urn:microsoft.com/office/officeart/2005/8/layout/process2"/>
    <dgm:cxn modelId="{883F7D93-11B3-41C2-B4BE-3F4E3DE0E468}" type="presOf" srcId="{CDCEB4EC-692D-4150-9EEE-E4EA0980CAAC}" destId="{2AE1A7C6-8FAC-4020-B17E-B4FDBA088E08}" srcOrd="0" destOrd="0" presId="urn:microsoft.com/office/officeart/2005/8/layout/process2"/>
    <dgm:cxn modelId="{11E3E424-6AAB-4687-8775-D7ECB0049E1F}" srcId="{D24FDEDD-C961-45E7-9CFF-49C62D5D7ECF}" destId="{31EEBA10-B931-46A9-B735-70E80ABF7850}" srcOrd="1" destOrd="0" parTransId="{AC3AFB7D-CC06-415B-8048-CFD827BC19F9}" sibTransId="{4226F871-F827-4D1B-9BBA-01427C740DF2}"/>
    <dgm:cxn modelId="{DBBC861F-15FA-4AA8-8535-617728ADFD3D}" type="presOf" srcId="{5BEE46A2-002E-44C8-998B-25C907D79862}" destId="{01822C50-61CB-4BCE-A5B5-F4C85AE0F11E}" srcOrd="0" destOrd="0" presId="urn:microsoft.com/office/officeart/2005/8/layout/process2"/>
    <dgm:cxn modelId="{21D31578-84D8-4DE9-9819-F82BBA60DDA5}" srcId="{D24FDEDD-C961-45E7-9CFF-49C62D5D7ECF}" destId="{5BEE46A2-002E-44C8-998B-25C907D79862}" srcOrd="3" destOrd="0" parTransId="{F9434855-8668-43A8-B2C7-05FE0EBDD335}" sibTransId="{090A1389-8435-4601-ABE0-D9CDF9E75D32}"/>
    <dgm:cxn modelId="{11AB5699-044F-49F9-A7FA-9311B08167CA}" type="presOf" srcId="{CDCEB4EC-692D-4150-9EEE-E4EA0980CAAC}" destId="{4CC42F89-DF4D-4B52-AB52-6ADBE48BA6A3}" srcOrd="1" destOrd="0" presId="urn:microsoft.com/office/officeart/2005/8/layout/process2"/>
    <dgm:cxn modelId="{1B52EEF9-6FE0-474B-8E03-65F2B18DC79C}" type="presOf" srcId="{5CAEF03C-5056-43DB-835F-C64EA64CF546}" destId="{A486C0E9-0110-4E57-8DD3-669A0C02FB44}" srcOrd="0" destOrd="0" presId="urn:microsoft.com/office/officeart/2005/8/layout/process2"/>
    <dgm:cxn modelId="{DC24FB1C-B1DF-45DF-BDDF-FF642354C2B5}" type="presOf" srcId="{5CAEF03C-5056-43DB-835F-C64EA64CF546}" destId="{1416C28F-0A41-4198-A092-2634249309DA}" srcOrd="1" destOrd="0" presId="urn:microsoft.com/office/officeart/2005/8/layout/process2"/>
    <dgm:cxn modelId="{934F9491-CFD4-4756-B50D-721F56101711}" srcId="{D24FDEDD-C961-45E7-9CFF-49C62D5D7ECF}" destId="{63001F1B-4D77-4C86-A674-75C91923C3F9}" srcOrd="0" destOrd="0" parTransId="{20D7E2CB-549F-4790-8E1A-58A016E4A77D}" sibTransId="{5CAEF03C-5056-43DB-835F-C64EA64CF546}"/>
    <dgm:cxn modelId="{1038F74F-844C-4B8E-B9A1-B7C78360DA64}" srcId="{D24FDEDD-C961-45E7-9CFF-49C62D5D7ECF}" destId="{DE84B106-2FF5-4CCD-91A1-FAB986239878}" srcOrd="2" destOrd="0" parTransId="{DA7714BC-44B1-4719-970F-7BE4E0ED5D0A}" sibTransId="{CDCEB4EC-692D-4150-9EEE-E4EA0980CAAC}"/>
    <dgm:cxn modelId="{D2DF3DCD-D651-4CEB-B8A9-2A3D13799EDE}" type="presOf" srcId="{D24FDEDD-C961-45E7-9CFF-49C62D5D7ECF}" destId="{A85FC664-057D-40B8-A704-A4E636FC28F1}" srcOrd="0" destOrd="0" presId="urn:microsoft.com/office/officeart/2005/8/layout/process2"/>
    <dgm:cxn modelId="{426EEE22-79A6-41A7-BCBC-B44F566F3744}" type="presOf" srcId="{DE84B106-2FF5-4CCD-91A1-FAB986239878}" destId="{DB24923F-2D62-42AC-9742-B24C7501264A}" srcOrd="0" destOrd="0" presId="urn:microsoft.com/office/officeart/2005/8/layout/process2"/>
    <dgm:cxn modelId="{B552C7B7-6D63-4225-875A-89321501BF39}" type="presOf" srcId="{4226F871-F827-4D1B-9BBA-01427C740DF2}" destId="{4028CD5E-2029-4610-A079-00AFECC6C7C8}" srcOrd="1" destOrd="0" presId="urn:microsoft.com/office/officeart/2005/8/layout/process2"/>
    <dgm:cxn modelId="{8E3A3514-A2AA-4D40-B86C-9105665A5F02}" type="presOf" srcId="{31EEBA10-B931-46A9-B735-70E80ABF7850}" destId="{EAA964A4-C851-4A7B-BF19-A32AB5B7C98D}" srcOrd="0" destOrd="0" presId="urn:microsoft.com/office/officeart/2005/8/layout/process2"/>
    <dgm:cxn modelId="{795702B6-748C-4B36-82E4-05CD60C2DA9B}" type="presParOf" srcId="{A85FC664-057D-40B8-A704-A4E636FC28F1}" destId="{1188DDF4-A236-4B57-9C06-464EE9DA07DA}" srcOrd="0" destOrd="0" presId="urn:microsoft.com/office/officeart/2005/8/layout/process2"/>
    <dgm:cxn modelId="{E54E3118-936C-4ECE-9712-877EB0E3ED39}" type="presParOf" srcId="{A85FC664-057D-40B8-A704-A4E636FC28F1}" destId="{A486C0E9-0110-4E57-8DD3-669A0C02FB44}" srcOrd="1" destOrd="0" presId="urn:microsoft.com/office/officeart/2005/8/layout/process2"/>
    <dgm:cxn modelId="{94FF6C90-2C94-4386-8A9A-8D26BE3D1570}" type="presParOf" srcId="{A486C0E9-0110-4E57-8DD3-669A0C02FB44}" destId="{1416C28F-0A41-4198-A092-2634249309DA}" srcOrd="0" destOrd="0" presId="urn:microsoft.com/office/officeart/2005/8/layout/process2"/>
    <dgm:cxn modelId="{BA0F765C-89CE-4835-9BDD-CF7A2F654EF7}" type="presParOf" srcId="{A85FC664-057D-40B8-A704-A4E636FC28F1}" destId="{EAA964A4-C851-4A7B-BF19-A32AB5B7C98D}" srcOrd="2" destOrd="0" presId="urn:microsoft.com/office/officeart/2005/8/layout/process2"/>
    <dgm:cxn modelId="{DC0A0777-B677-46A3-9821-5348D79480EC}" type="presParOf" srcId="{A85FC664-057D-40B8-A704-A4E636FC28F1}" destId="{87F696E6-0A4A-426E-A107-DF0E10E1CEB7}" srcOrd="3" destOrd="0" presId="urn:microsoft.com/office/officeart/2005/8/layout/process2"/>
    <dgm:cxn modelId="{0118C113-5C3C-4BFB-BE4D-21FEC15F9E4E}" type="presParOf" srcId="{87F696E6-0A4A-426E-A107-DF0E10E1CEB7}" destId="{4028CD5E-2029-4610-A079-00AFECC6C7C8}" srcOrd="0" destOrd="0" presId="urn:microsoft.com/office/officeart/2005/8/layout/process2"/>
    <dgm:cxn modelId="{4E9AEBFB-6FBC-48DA-9009-F93DFE206634}" type="presParOf" srcId="{A85FC664-057D-40B8-A704-A4E636FC28F1}" destId="{DB24923F-2D62-42AC-9742-B24C7501264A}" srcOrd="4" destOrd="0" presId="urn:microsoft.com/office/officeart/2005/8/layout/process2"/>
    <dgm:cxn modelId="{945058BE-C7F9-4C2B-BA4D-AFF7BCE00ADB}" type="presParOf" srcId="{A85FC664-057D-40B8-A704-A4E636FC28F1}" destId="{2AE1A7C6-8FAC-4020-B17E-B4FDBA088E08}" srcOrd="5" destOrd="0" presId="urn:microsoft.com/office/officeart/2005/8/layout/process2"/>
    <dgm:cxn modelId="{0FCE70D9-8D77-448C-B0A6-BC4ABB7E120C}" type="presParOf" srcId="{2AE1A7C6-8FAC-4020-B17E-B4FDBA088E08}" destId="{4CC42F89-DF4D-4B52-AB52-6ADBE48BA6A3}" srcOrd="0" destOrd="0" presId="urn:microsoft.com/office/officeart/2005/8/layout/process2"/>
    <dgm:cxn modelId="{52353683-7F80-414F-8817-7F0AF1AE9693}" type="presParOf" srcId="{A85FC664-057D-40B8-A704-A4E636FC28F1}" destId="{01822C50-61CB-4BCE-A5B5-F4C85AE0F11E}"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816B15-82CA-45D2-8E4D-2CC936314141}" type="doc">
      <dgm:prSet loTypeId="urn:microsoft.com/office/officeart/2005/8/layout/default" loCatId="list" qsTypeId="urn:microsoft.com/office/officeart/2005/8/quickstyle/simple1" qsCatId="simple" csTypeId="urn:microsoft.com/office/officeart/2005/8/colors/accent0_3" csCatId="mainScheme"/>
      <dgm:spPr/>
      <dgm:t>
        <a:bodyPr/>
        <a:lstStyle/>
        <a:p>
          <a:endParaRPr lang="es-ES"/>
        </a:p>
      </dgm:t>
    </dgm:pt>
    <dgm:pt modelId="{577F6542-548E-424D-B986-6320D189BEAB}">
      <dgm:prSet/>
      <dgm:spPr/>
      <dgm:t>
        <a:bodyPr/>
        <a:lstStyle/>
        <a:p>
          <a:pPr rtl="0"/>
          <a:r>
            <a:rPr lang="es-CO" dirty="0" smtClean="0"/>
            <a:t>Se puede adoptar una amplia </a:t>
          </a:r>
          <a:r>
            <a:rPr lang="es-CO" b="1" dirty="0" smtClean="0">
              <a:solidFill>
                <a:srgbClr val="FF3399"/>
              </a:solidFill>
            </a:rPr>
            <a:t>variedad de procedimientos, dependiendo del volumen de datos, el nivel de precisión y la sofisticación analítica requerida. </a:t>
          </a:r>
          <a:endParaRPr lang="es-CO" b="1" dirty="0">
            <a:solidFill>
              <a:srgbClr val="FF3399"/>
            </a:solidFill>
          </a:endParaRPr>
        </a:p>
      </dgm:t>
    </dgm:pt>
    <dgm:pt modelId="{9EB9811A-787F-43BE-8582-728B7702AC33}" type="parTrans" cxnId="{20F714CF-1EA5-4761-84F7-9056EDE81990}">
      <dgm:prSet/>
      <dgm:spPr/>
      <dgm:t>
        <a:bodyPr/>
        <a:lstStyle/>
        <a:p>
          <a:endParaRPr lang="es-ES"/>
        </a:p>
      </dgm:t>
    </dgm:pt>
    <dgm:pt modelId="{DD863ED4-918E-4847-AB39-A33E8A463667}" type="sibTrans" cxnId="{20F714CF-1EA5-4761-84F7-9056EDE81990}">
      <dgm:prSet/>
      <dgm:spPr/>
      <dgm:t>
        <a:bodyPr/>
        <a:lstStyle/>
        <a:p>
          <a:endParaRPr lang="es-ES"/>
        </a:p>
      </dgm:t>
    </dgm:pt>
    <dgm:pt modelId="{647C0CC2-7D8A-4A46-9423-CA686E000D5A}">
      <dgm:prSet/>
      <dgm:spPr/>
      <dgm:t>
        <a:bodyPr/>
        <a:lstStyle/>
        <a:p>
          <a:pPr rtl="0"/>
          <a:r>
            <a:rPr lang="es-CO" dirty="0" smtClean="0"/>
            <a:t>Los enfoques van desde la </a:t>
          </a:r>
          <a:r>
            <a:rPr lang="es-CO" b="1" dirty="0" smtClean="0">
              <a:solidFill>
                <a:srgbClr val="FF3399"/>
              </a:solidFill>
            </a:rPr>
            <a:t>evaluación cualitativa y la clasificación de los datos, hasta el desarrollo de elaborados modelos de simulación.</a:t>
          </a:r>
          <a:endParaRPr lang="es-CO" b="1" dirty="0">
            <a:solidFill>
              <a:srgbClr val="FF3399"/>
            </a:solidFill>
          </a:endParaRPr>
        </a:p>
      </dgm:t>
    </dgm:pt>
    <dgm:pt modelId="{1CDB4BF8-DB36-4CF9-87AD-26F4A7CE0C4E}" type="parTrans" cxnId="{88F8D894-126C-4B34-8BCD-B5E89D05CCC5}">
      <dgm:prSet/>
      <dgm:spPr/>
      <dgm:t>
        <a:bodyPr/>
        <a:lstStyle/>
        <a:p>
          <a:endParaRPr lang="es-ES"/>
        </a:p>
      </dgm:t>
    </dgm:pt>
    <dgm:pt modelId="{5E542D45-36CA-405A-9D3B-634BEEBAD957}" type="sibTrans" cxnId="{88F8D894-126C-4B34-8BCD-B5E89D05CCC5}">
      <dgm:prSet/>
      <dgm:spPr/>
      <dgm:t>
        <a:bodyPr/>
        <a:lstStyle/>
        <a:p>
          <a:endParaRPr lang="es-ES"/>
        </a:p>
      </dgm:t>
    </dgm:pt>
    <dgm:pt modelId="{049A8A67-68E6-45E2-B4BE-75DA038951BD}">
      <dgm:prSet/>
      <dgm:spPr/>
      <dgm:t>
        <a:bodyPr/>
        <a:lstStyle/>
        <a:p>
          <a:pPr rtl="0"/>
          <a:r>
            <a:rPr lang="es-CO" dirty="0" smtClean="0"/>
            <a:t>Los procedimientos apropiados dependen </a:t>
          </a:r>
          <a:r>
            <a:rPr lang="es-CO" b="1" dirty="0" smtClean="0">
              <a:solidFill>
                <a:srgbClr val="FF3399"/>
              </a:solidFill>
            </a:rPr>
            <a:t>en gran medida del presupuesto y el tiempo disponible según el presupuesto y el tiempo disponibles para recopilar y evaluar información</a:t>
          </a:r>
          <a:r>
            <a:rPr lang="es-CO" dirty="0" smtClean="0"/>
            <a:t>, así como del papel de la gestión en el proceso de evaluación.</a:t>
          </a:r>
          <a:endParaRPr lang="es-CO" dirty="0"/>
        </a:p>
      </dgm:t>
    </dgm:pt>
    <dgm:pt modelId="{FB1A719A-2A9A-4A7C-82B1-1A6DDB182F13}" type="parTrans" cxnId="{25F58165-1FB2-40A1-82FB-C96B8FF28BE2}">
      <dgm:prSet/>
      <dgm:spPr/>
      <dgm:t>
        <a:bodyPr/>
        <a:lstStyle/>
        <a:p>
          <a:endParaRPr lang="es-ES"/>
        </a:p>
      </dgm:t>
    </dgm:pt>
    <dgm:pt modelId="{0BAE5A03-8CFF-4D31-A53B-B4F76D6EFD2F}" type="sibTrans" cxnId="{25F58165-1FB2-40A1-82FB-C96B8FF28BE2}">
      <dgm:prSet/>
      <dgm:spPr/>
      <dgm:t>
        <a:bodyPr/>
        <a:lstStyle/>
        <a:p>
          <a:endParaRPr lang="es-ES"/>
        </a:p>
      </dgm:t>
    </dgm:pt>
    <dgm:pt modelId="{8D4247D0-BBF9-4E7E-8111-349A1695ADD2}" type="pres">
      <dgm:prSet presAssocID="{79816B15-82CA-45D2-8E4D-2CC936314141}" presName="diagram" presStyleCnt="0">
        <dgm:presLayoutVars>
          <dgm:dir/>
          <dgm:resizeHandles val="exact"/>
        </dgm:presLayoutVars>
      </dgm:prSet>
      <dgm:spPr/>
      <dgm:t>
        <a:bodyPr/>
        <a:lstStyle/>
        <a:p>
          <a:endParaRPr lang="es-ES"/>
        </a:p>
      </dgm:t>
    </dgm:pt>
    <dgm:pt modelId="{8442062F-444A-4EDF-8427-8AAB6E5DFF4D}" type="pres">
      <dgm:prSet presAssocID="{577F6542-548E-424D-B986-6320D189BEAB}" presName="node" presStyleLbl="node1" presStyleIdx="0" presStyleCnt="3">
        <dgm:presLayoutVars>
          <dgm:bulletEnabled val="1"/>
        </dgm:presLayoutVars>
      </dgm:prSet>
      <dgm:spPr/>
      <dgm:t>
        <a:bodyPr/>
        <a:lstStyle/>
        <a:p>
          <a:endParaRPr lang="es-ES"/>
        </a:p>
      </dgm:t>
    </dgm:pt>
    <dgm:pt modelId="{A245E3FE-FCE6-48D5-9E33-8F31A2530C3C}" type="pres">
      <dgm:prSet presAssocID="{DD863ED4-918E-4847-AB39-A33E8A463667}" presName="sibTrans" presStyleCnt="0"/>
      <dgm:spPr/>
    </dgm:pt>
    <dgm:pt modelId="{2D0D180B-DE57-4F57-9FDC-4AEC6B82FCD2}" type="pres">
      <dgm:prSet presAssocID="{647C0CC2-7D8A-4A46-9423-CA686E000D5A}" presName="node" presStyleLbl="node1" presStyleIdx="1" presStyleCnt="3">
        <dgm:presLayoutVars>
          <dgm:bulletEnabled val="1"/>
        </dgm:presLayoutVars>
      </dgm:prSet>
      <dgm:spPr/>
      <dgm:t>
        <a:bodyPr/>
        <a:lstStyle/>
        <a:p>
          <a:endParaRPr lang="es-ES"/>
        </a:p>
      </dgm:t>
    </dgm:pt>
    <dgm:pt modelId="{97B1B6B0-D5F6-416D-BA94-359A044FF9A1}" type="pres">
      <dgm:prSet presAssocID="{5E542D45-36CA-405A-9D3B-634BEEBAD957}" presName="sibTrans" presStyleCnt="0"/>
      <dgm:spPr/>
    </dgm:pt>
    <dgm:pt modelId="{DF1ED88A-07F3-49C6-9CA1-91284284A676}" type="pres">
      <dgm:prSet presAssocID="{049A8A67-68E6-45E2-B4BE-75DA038951BD}" presName="node" presStyleLbl="node1" presStyleIdx="2" presStyleCnt="3">
        <dgm:presLayoutVars>
          <dgm:bulletEnabled val="1"/>
        </dgm:presLayoutVars>
      </dgm:prSet>
      <dgm:spPr/>
      <dgm:t>
        <a:bodyPr/>
        <a:lstStyle/>
        <a:p>
          <a:endParaRPr lang="es-ES"/>
        </a:p>
      </dgm:t>
    </dgm:pt>
  </dgm:ptLst>
  <dgm:cxnLst>
    <dgm:cxn modelId="{FF38C67E-396A-4346-812B-A73966035929}" type="presOf" srcId="{647C0CC2-7D8A-4A46-9423-CA686E000D5A}" destId="{2D0D180B-DE57-4F57-9FDC-4AEC6B82FCD2}" srcOrd="0" destOrd="0" presId="urn:microsoft.com/office/officeart/2005/8/layout/default"/>
    <dgm:cxn modelId="{A0EBEAC5-BCB2-4284-8116-9073B2C202A2}" type="presOf" srcId="{577F6542-548E-424D-B986-6320D189BEAB}" destId="{8442062F-444A-4EDF-8427-8AAB6E5DFF4D}" srcOrd="0" destOrd="0" presId="urn:microsoft.com/office/officeart/2005/8/layout/default"/>
    <dgm:cxn modelId="{88F8D894-126C-4B34-8BCD-B5E89D05CCC5}" srcId="{79816B15-82CA-45D2-8E4D-2CC936314141}" destId="{647C0CC2-7D8A-4A46-9423-CA686E000D5A}" srcOrd="1" destOrd="0" parTransId="{1CDB4BF8-DB36-4CF9-87AD-26F4A7CE0C4E}" sibTransId="{5E542D45-36CA-405A-9D3B-634BEEBAD957}"/>
    <dgm:cxn modelId="{20F714CF-1EA5-4761-84F7-9056EDE81990}" srcId="{79816B15-82CA-45D2-8E4D-2CC936314141}" destId="{577F6542-548E-424D-B986-6320D189BEAB}" srcOrd="0" destOrd="0" parTransId="{9EB9811A-787F-43BE-8582-728B7702AC33}" sibTransId="{DD863ED4-918E-4847-AB39-A33E8A463667}"/>
    <dgm:cxn modelId="{1D49EF92-0916-4C3B-9B11-E1F1812D1C28}" type="presOf" srcId="{79816B15-82CA-45D2-8E4D-2CC936314141}" destId="{8D4247D0-BBF9-4E7E-8111-349A1695ADD2}" srcOrd="0" destOrd="0" presId="urn:microsoft.com/office/officeart/2005/8/layout/default"/>
    <dgm:cxn modelId="{E4B5468A-ED52-4A48-AC53-1A270F1ED5FD}" type="presOf" srcId="{049A8A67-68E6-45E2-B4BE-75DA038951BD}" destId="{DF1ED88A-07F3-49C6-9CA1-91284284A676}" srcOrd="0" destOrd="0" presId="urn:microsoft.com/office/officeart/2005/8/layout/default"/>
    <dgm:cxn modelId="{25F58165-1FB2-40A1-82FB-C96B8FF28BE2}" srcId="{79816B15-82CA-45D2-8E4D-2CC936314141}" destId="{049A8A67-68E6-45E2-B4BE-75DA038951BD}" srcOrd="2" destOrd="0" parTransId="{FB1A719A-2A9A-4A7C-82B1-1A6DDB182F13}" sibTransId="{0BAE5A03-8CFF-4D31-A53B-B4F76D6EFD2F}"/>
    <dgm:cxn modelId="{BD896ED8-060E-495C-9016-FC65C898EEAC}" type="presParOf" srcId="{8D4247D0-BBF9-4E7E-8111-349A1695ADD2}" destId="{8442062F-444A-4EDF-8427-8AAB6E5DFF4D}" srcOrd="0" destOrd="0" presId="urn:microsoft.com/office/officeart/2005/8/layout/default"/>
    <dgm:cxn modelId="{E2536DF8-30CE-4D86-A3D8-F9447E84D1BE}" type="presParOf" srcId="{8D4247D0-BBF9-4E7E-8111-349A1695ADD2}" destId="{A245E3FE-FCE6-48D5-9E33-8F31A2530C3C}" srcOrd="1" destOrd="0" presId="urn:microsoft.com/office/officeart/2005/8/layout/default"/>
    <dgm:cxn modelId="{CFE06555-99E9-4D60-AB29-B27418129F70}" type="presParOf" srcId="{8D4247D0-BBF9-4E7E-8111-349A1695ADD2}" destId="{2D0D180B-DE57-4F57-9FDC-4AEC6B82FCD2}" srcOrd="2" destOrd="0" presId="urn:microsoft.com/office/officeart/2005/8/layout/default"/>
    <dgm:cxn modelId="{066ABE60-2A2D-4C37-8E78-DB9BBDC03FC0}" type="presParOf" srcId="{8D4247D0-BBF9-4E7E-8111-349A1695ADD2}" destId="{97B1B6B0-D5F6-416D-BA94-359A044FF9A1}" srcOrd="3" destOrd="0" presId="urn:microsoft.com/office/officeart/2005/8/layout/default"/>
    <dgm:cxn modelId="{110168CE-1595-4DF4-B8C6-19741E897466}" type="presParOf" srcId="{8D4247D0-BBF9-4E7E-8111-349A1695ADD2}" destId="{DF1ED88A-07F3-49C6-9CA1-91284284A676}"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AA1AC24-2F91-4C32-A174-B123AA5AC545}" type="doc">
      <dgm:prSet loTypeId="urn:microsoft.com/office/officeart/2005/8/layout/default" loCatId="list" qsTypeId="urn:microsoft.com/office/officeart/2005/8/quickstyle/simple1" qsCatId="simple" csTypeId="urn:microsoft.com/office/officeart/2005/8/colors/accent1_4" csCatId="accent1"/>
      <dgm:spPr/>
      <dgm:t>
        <a:bodyPr/>
        <a:lstStyle/>
        <a:p>
          <a:endParaRPr lang="es-ES"/>
        </a:p>
      </dgm:t>
    </dgm:pt>
    <dgm:pt modelId="{ADEF6063-4C7B-40FC-AD26-CDD2E2EBAA4C}">
      <dgm:prSet/>
      <dgm:spPr/>
      <dgm:t>
        <a:bodyPr/>
        <a:lstStyle/>
        <a:p>
          <a:pPr rtl="0"/>
          <a:r>
            <a:rPr lang="es-CO" dirty="0" smtClean="0"/>
            <a:t>Las cuestiones organizativas y administrativas también deben examinarse en la fase preliminar de la investigación.</a:t>
          </a:r>
          <a:endParaRPr lang="es-CO" dirty="0"/>
        </a:p>
      </dgm:t>
    </dgm:pt>
    <dgm:pt modelId="{A3DFC635-47CC-4BDB-A692-FC71D3E6446B}" type="parTrans" cxnId="{2FB85694-BA32-4EF1-AFFB-C1DDCEFA1FDC}">
      <dgm:prSet/>
      <dgm:spPr/>
      <dgm:t>
        <a:bodyPr/>
        <a:lstStyle/>
        <a:p>
          <a:endParaRPr lang="es-ES"/>
        </a:p>
      </dgm:t>
    </dgm:pt>
    <dgm:pt modelId="{7BC8DA14-38CA-468A-BF18-FDEEC9CE9427}" type="sibTrans" cxnId="{2FB85694-BA32-4EF1-AFFB-C1DDCEFA1FDC}">
      <dgm:prSet/>
      <dgm:spPr/>
      <dgm:t>
        <a:bodyPr/>
        <a:lstStyle/>
        <a:p>
          <a:endParaRPr lang="es-ES"/>
        </a:p>
      </dgm:t>
    </dgm:pt>
    <dgm:pt modelId="{098B7FF2-951E-4451-A47F-C3344C0A627C}">
      <dgm:prSet/>
      <dgm:spPr/>
      <dgm:t>
        <a:bodyPr/>
        <a:lstStyle/>
        <a:p>
          <a:pPr rtl="0"/>
          <a:r>
            <a:rPr lang="es-CO" dirty="0" smtClean="0"/>
            <a:t>Estos podrían incluir, por ejemplo, la consideración de si se debe llevar a cabo una investigación interna o qué proveedor externo utilizar. </a:t>
          </a:r>
          <a:endParaRPr lang="es-CO" dirty="0"/>
        </a:p>
      </dgm:t>
    </dgm:pt>
    <dgm:pt modelId="{27E53B98-47BD-4AC6-8621-496438EE68C8}" type="parTrans" cxnId="{1F1415E2-D873-4836-ACA1-CFB771FC5D16}">
      <dgm:prSet/>
      <dgm:spPr/>
      <dgm:t>
        <a:bodyPr/>
        <a:lstStyle/>
        <a:p>
          <a:endParaRPr lang="es-ES"/>
        </a:p>
      </dgm:t>
    </dgm:pt>
    <dgm:pt modelId="{61121EB5-3DFD-4B9A-9DEB-DD5A5C6FA867}" type="sibTrans" cxnId="{1F1415E2-D873-4836-ACA1-CFB771FC5D16}">
      <dgm:prSet/>
      <dgm:spPr/>
      <dgm:t>
        <a:bodyPr/>
        <a:lstStyle/>
        <a:p>
          <a:endParaRPr lang="es-ES"/>
        </a:p>
      </dgm:t>
    </dgm:pt>
    <dgm:pt modelId="{23249B68-4CDC-4A8E-B66D-97F4133B4BF8}">
      <dgm:prSet/>
      <dgm:spPr/>
      <dgm:t>
        <a:bodyPr/>
        <a:lstStyle/>
        <a:p>
          <a:pPr rtl="0"/>
          <a:r>
            <a:rPr lang="es-CO" smtClean="0"/>
            <a:t>Es necesario examinar la disponibilidad y la calidad de los servicios de investigación en los distintos países en los que se va a realizar la investigación, así como los costos de estos servicios. </a:t>
          </a:r>
          <a:endParaRPr lang="es-CO"/>
        </a:p>
      </dgm:t>
    </dgm:pt>
    <dgm:pt modelId="{4F4A4A2D-C909-4A11-B727-56AC54E711D8}" type="parTrans" cxnId="{ADA220D9-3696-42D0-998B-E40780B98DE7}">
      <dgm:prSet/>
      <dgm:spPr/>
      <dgm:t>
        <a:bodyPr/>
        <a:lstStyle/>
        <a:p>
          <a:endParaRPr lang="es-ES"/>
        </a:p>
      </dgm:t>
    </dgm:pt>
    <dgm:pt modelId="{70D9AAEB-9939-447C-8827-DE7F75EF2BE2}" type="sibTrans" cxnId="{ADA220D9-3696-42D0-998B-E40780B98DE7}">
      <dgm:prSet/>
      <dgm:spPr/>
      <dgm:t>
        <a:bodyPr/>
        <a:lstStyle/>
        <a:p>
          <a:endParaRPr lang="es-ES"/>
        </a:p>
      </dgm:t>
    </dgm:pt>
    <dgm:pt modelId="{1701B064-DA92-4E47-904D-CD786959E217}">
      <dgm:prSet/>
      <dgm:spPr/>
      <dgm:t>
        <a:bodyPr/>
        <a:lstStyle/>
        <a:p>
          <a:pPr rtl="0"/>
          <a:r>
            <a:rPr lang="es-CO" dirty="0" smtClean="0"/>
            <a:t>También pueden obtenerse estimaciones iniciales de los costos de los procedimientos alternativos para determinar cuál es el más rentable y para elaborar el presupuesto para la investigación. </a:t>
          </a:r>
          <a:endParaRPr lang="es-CO" dirty="0"/>
        </a:p>
      </dgm:t>
    </dgm:pt>
    <dgm:pt modelId="{2FDCA9E3-CC76-45BA-A242-72925093939D}" type="parTrans" cxnId="{E9D2FBA9-9503-45F3-8A48-1C24DB8F2211}">
      <dgm:prSet/>
      <dgm:spPr/>
      <dgm:t>
        <a:bodyPr/>
        <a:lstStyle/>
        <a:p>
          <a:endParaRPr lang="es-ES"/>
        </a:p>
      </dgm:t>
    </dgm:pt>
    <dgm:pt modelId="{5CBF608A-9101-4FD0-9C0C-9014EDC5F3A8}" type="sibTrans" cxnId="{E9D2FBA9-9503-45F3-8A48-1C24DB8F2211}">
      <dgm:prSet/>
      <dgm:spPr/>
      <dgm:t>
        <a:bodyPr/>
        <a:lstStyle/>
        <a:p>
          <a:endParaRPr lang="es-ES"/>
        </a:p>
      </dgm:t>
    </dgm:pt>
    <dgm:pt modelId="{CE56BA07-01B8-4D39-8A1B-88035C103D7D}" type="pres">
      <dgm:prSet presAssocID="{DAA1AC24-2F91-4C32-A174-B123AA5AC545}" presName="diagram" presStyleCnt="0">
        <dgm:presLayoutVars>
          <dgm:dir/>
          <dgm:resizeHandles val="exact"/>
        </dgm:presLayoutVars>
      </dgm:prSet>
      <dgm:spPr/>
      <dgm:t>
        <a:bodyPr/>
        <a:lstStyle/>
        <a:p>
          <a:endParaRPr lang="es-ES"/>
        </a:p>
      </dgm:t>
    </dgm:pt>
    <dgm:pt modelId="{24855FB8-9DDB-4C48-AD8B-B73FBAE08852}" type="pres">
      <dgm:prSet presAssocID="{ADEF6063-4C7B-40FC-AD26-CDD2E2EBAA4C}" presName="node" presStyleLbl="node1" presStyleIdx="0" presStyleCnt="4">
        <dgm:presLayoutVars>
          <dgm:bulletEnabled val="1"/>
        </dgm:presLayoutVars>
      </dgm:prSet>
      <dgm:spPr/>
      <dgm:t>
        <a:bodyPr/>
        <a:lstStyle/>
        <a:p>
          <a:endParaRPr lang="es-ES"/>
        </a:p>
      </dgm:t>
    </dgm:pt>
    <dgm:pt modelId="{88CA7864-C9B5-4922-92A2-E4C34F1F6C21}" type="pres">
      <dgm:prSet presAssocID="{7BC8DA14-38CA-468A-BF18-FDEEC9CE9427}" presName="sibTrans" presStyleCnt="0"/>
      <dgm:spPr/>
    </dgm:pt>
    <dgm:pt modelId="{2131E937-B6E2-475A-8D4A-81987AE13081}" type="pres">
      <dgm:prSet presAssocID="{098B7FF2-951E-4451-A47F-C3344C0A627C}" presName="node" presStyleLbl="node1" presStyleIdx="1" presStyleCnt="4">
        <dgm:presLayoutVars>
          <dgm:bulletEnabled val="1"/>
        </dgm:presLayoutVars>
      </dgm:prSet>
      <dgm:spPr/>
      <dgm:t>
        <a:bodyPr/>
        <a:lstStyle/>
        <a:p>
          <a:endParaRPr lang="es-ES"/>
        </a:p>
      </dgm:t>
    </dgm:pt>
    <dgm:pt modelId="{2D3BA1F7-B3C1-4AB4-9B65-79D50B035495}" type="pres">
      <dgm:prSet presAssocID="{61121EB5-3DFD-4B9A-9DEB-DD5A5C6FA867}" presName="sibTrans" presStyleCnt="0"/>
      <dgm:spPr/>
    </dgm:pt>
    <dgm:pt modelId="{130583AE-B5A4-4565-BA3F-A7E595A02773}" type="pres">
      <dgm:prSet presAssocID="{23249B68-4CDC-4A8E-B66D-97F4133B4BF8}" presName="node" presStyleLbl="node1" presStyleIdx="2" presStyleCnt="4">
        <dgm:presLayoutVars>
          <dgm:bulletEnabled val="1"/>
        </dgm:presLayoutVars>
      </dgm:prSet>
      <dgm:spPr/>
      <dgm:t>
        <a:bodyPr/>
        <a:lstStyle/>
        <a:p>
          <a:endParaRPr lang="es-ES"/>
        </a:p>
      </dgm:t>
    </dgm:pt>
    <dgm:pt modelId="{A7E98A06-E949-4CE5-80CB-743827EFE650}" type="pres">
      <dgm:prSet presAssocID="{70D9AAEB-9939-447C-8827-DE7F75EF2BE2}" presName="sibTrans" presStyleCnt="0"/>
      <dgm:spPr/>
    </dgm:pt>
    <dgm:pt modelId="{D24CB889-42EE-472A-9322-2D5A21E25808}" type="pres">
      <dgm:prSet presAssocID="{1701B064-DA92-4E47-904D-CD786959E217}" presName="node" presStyleLbl="node1" presStyleIdx="3" presStyleCnt="4">
        <dgm:presLayoutVars>
          <dgm:bulletEnabled val="1"/>
        </dgm:presLayoutVars>
      </dgm:prSet>
      <dgm:spPr/>
      <dgm:t>
        <a:bodyPr/>
        <a:lstStyle/>
        <a:p>
          <a:endParaRPr lang="es-ES"/>
        </a:p>
      </dgm:t>
    </dgm:pt>
  </dgm:ptLst>
  <dgm:cxnLst>
    <dgm:cxn modelId="{C1FD8D2D-425C-4254-A032-801983202C2E}" type="presOf" srcId="{23249B68-4CDC-4A8E-B66D-97F4133B4BF8}" destId="{130583AE-B5A4-4565-BA3F-A7E595A02773}" srcOrd="0" destOrd="0" presId="urn:microsoft.com/office/officeart/2005/8/layout/default"/>
    <dgm:cxn modelId="{1F1415E2-D873-4836-ACA1-CFB771FC5D16}" srcId="{DAA1AC24-2F91-4C32-A174-B123AA5AC545}" destId="{098B7FF2-951E-4451-A47F-C3344C0A627C}" srcOrd="1" destOrd="0" parTransId="{27E53B98-47BD-4AC6-8621-496438EE68C8}" sibTransId="{61121EB5-3DFD-4B9A-9DEB-DD5A5C6FA867}"/>
    <dgm:cxn modelId="{E9D2FBA9-9503-45F3-8A48-1C24DB8F2211}" srcId="{DAA1AC24-2F91-4C32-A174-B123AA5AC545}" destId="{1701B064-DA92-4E47-904D-CD786959E217}" srcOrd="3" destOrd="0" parTransId="{2FDCA9E3-CC76-45BA-A242-72925093939D}" sibTransId="{5CBF608A-9101-4FD0-9C0C-9014EDC5F3A8}"/>
    <dgm:cxn modelId="{ADA220D9-3696-42D0-998B-E40780B98DE7}" srcId="{DAA1AC24-2F91-4C32-A174-B123AA5AC545}" destId="{23249B68-4CDC-4A8E-B66D-97F4133B4BF8}" srcOrd="2" destOrd="0" parTransId="{4F4A4A2D-C909-4A11-B727-56AC54E711D8}" sibTransId="{70D9AAEB-9939-447C-8827-DE7F75EF2BE2}"/>
    <dgm:cxn modelId="{DF0E971C-26F1-4BF3-BF12-86E3FB3B762E}" type="presOf" srcId="{098B7FF2-951E-4451-A47F-C3344C0A627C}" destId="{2131E937-B6E2-475A-8D4A-81987AE13081}" srcOrd="0" destOrd="0" presId="urn:microsoft.com/office/officeart/2005/8/layout/default"/>
    <dgm:cxn modelId="{C956D88A-30A9-4E54-9653-A94AAE96B96D}" type="presOf" srcId="{ADEF6063-4C7B-40FC-AD26-CDD2E2EBAA4C}" destId="{24855FB8-9DDB-4C48-AD8B-B73FBAE08852}" srcOrd="0" destOrd="0" presId="urn:microsoft.com/office/officeart/2005/8/layout/default"/>
    <dgm:cxn modelId="{2FB85694-BA32-4EF1-AFFB-C1DDCEFA1FDC}" srcId="{DAA1AC24-2F91-4C32-A174-B123AA5AC545}" destId="{ADEF6063-4C7B-40FC-AD26-CDD2E2EBAA4C}" srcOrd="0" destOrd="0" parTransId="{A3DFC635-47CC-4BDB-A692-FC71D3E6446B}" sibTransId="{7BC8DA14-38CA-468A-BF18-FDEEC9CE9427}"/>
    <dgm:cxn modelId="{1290A440-3A7F-4E1A-8393-07B08CE5D4CC}" type="presOf" srcId="{DAA1AC24-2F91-4C32-A174-B123AA5AC545}" destId="{CE56BA07-01B8-4D39-8A1B-88035C103D7D}" srcOrd="0" destOrd="0" presId="urn:microsoft.com/office/officeart/2005/8/layout/default"/>
    <dgm:cxn modelId="{33238E77-DADF-485B-A713-823894B0C90F}" type="presOf" srcId="{1701B064-DA92-4E47-904D-CD786959E217}" destId="{D24CB889-42EE-472A-9322-2D5A21E25808}" srcOrd="0" destOrd="0" presId="urn:microsoft.com/office/officeart/2005/8/layout/default"/>
    <dgm:cxn modelId="{22A00C9D-E8F0-4C63-9898-1E4482C3D072}" type="presParOf" srcId="{CE56BA07-01B8-4D39-8A1B-88035C103D7D}" destId="{24855FB8-9DDB-4C48-AD8B-B73FBAE08852}" srcOrd="0" destOrd="0" presId="urn:microsoft.com/office/officeart/2005/8/layout/default"/>
    <dgm:cxn modelId="{303EA0E0-8FAC-4904-93CE-FE82025E5821}" type="presParOf" srcId="{CE56BA07-01B8-4D39-8A1B-88035C103D7D}" destId="{88CA7864-C9B5-4922-92A2-E4C34F1F6C21}" srcOrd="1" destOrd="0" presId="urn:microsoft.com/office/officeart/2005/8/layout/default"/>
    <dgm:cxn modelId="{495AA265-A602-48B2-B041-10649BFAB3A7}" type="presParOf" srcId="{CE56BA07-01B8-4D39-8A1B-88035C103D7D}" destId="{2131E937-B6E2-475A-8D4A-81987AE13081}" srcOrd="2" destOrd="0" presId="urn:microsoft.com/office/officeart/2005/8/layout/default"/>
    <dgm:cxn modelId="{65FAA8F4-B6D9-41F7-8026-3DB53896BA53}" type="presParOf" srcId="{CE56BA07-01B8-4D39-8A1B-88035C103D7D}" destId="{2D3BA1F7-B3C1-4AB4-9B65-79D50B035495}" srcOrd="3" destOrd="0" presId="urn:microsoft.com/office/officeart/2005/8/layout/default"/>
    <dgm:cxn modelId="{E99B58DB-9962-46A3-922C-D9A6A43C8055}" type="presParOf" srcId="{CE56BA07-01B8-4D39-8A1B-88035C103D7D}" destId="{130583AE-B5A4-4565-BA3F-A7E595A02773}" srcOrd="4" destOrd="0" presId="urn:microsoft.com/office/officeart/2005/8/layout/default"/>
    <dgm:cxn modelId="{16A97E5A-9F80-4941-99DF-B8FBB20C81F8}" type="presParOf" srcId="{CE56BA07-01B8-4D39-8A1B-88035C103D7D}" destId="{A7E98A06-E949-4CE5-80CB-743827EFE650}" srcOrd="5" destOrd="0" presId="urn:microsoft.com/office/officeart/2005/8/layout/default"/>
    <dgm:cxn modelId="{C95188C8-8DD4-4D09-AE37-FF25B238D924}" type="presParOf" srcId="{CE56BA07-01B8-4D39-8A1B-88035C103D7D}" destId="{D24CB889-42EE-472A-9322-2D5A21E25808}"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074D3-9692-4497-8C27-BD5DC3E45DF7}">
      <dsp:nvSpPr>
        <dsp:cNvPr id="0" name=""/>
        <dsp:cNvSpPr/>
      </dsp:nvSpPr>
      <dsp:spPr>
        <a:xfrm>
          <a:off x="0" y="2400383"/>
          <a:ext cx="6732878" cy="157491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rtl="0">
            <a:lnSpc>
              <a:spcPct val="90000"/>
            </a:lnSpc>
            <a:spcBef>
              <a:spcPct val="0"/>
            </a:spcBef>
            <a:spcAft>
              <a:spcPct val="35000"/>
            </a:spcAft>
          </a:pPr>
          <a:r>
            <a:rPr lang="es-CO" sz="2200" kern="1200" dirty="0" smtClean="0"/>
            <a:t>Las empresas que se expanden a mercados nuevos y desconocidos </a:t>
          </a:r>
          <a:r>
            <a:rPr lang="es-CO" sz="2800" b="1" kern="1200" dirty="0" smtClean="0">
              <a:solidFill>
                <a:schemeClr val="accent4">
                  <a:lumMod val="40000"/>
                  <a:lumOff val="60000"/>
                </a:schemeClr>
              </a:solidFill>
            </a:rPr>
            <a:t>necesitan información sobre la demanda del mercado y las condiciones del mercado.</a:t>
          </a:r>
          <a:endParaRPr lang="es-CO" sz="2800" b="1" kern="1200" dirty="0">
            <a:solidFill>
              <a:schemeClr val="accent4">
                <a:lumMod val="40000"/>
                <a:lumOff val="60000"/>
              </a:schemeClr>
            </a:solidFill>
          </a:endParaRPr>
        </a:p>
      </dsp:txBody>
      <dsp:txXfrm>
        <a:off x="0" y="2400383"/>
        <a:ext cx="6732878" cy="1574911"/>
      </dsp:txXfrm>
    </dsp:sp>
    <dsp:sp modelId="{C8FB171C-1977-4FAF-AC17-EC2790928966}">
      <dsp:nvSpPr>
        <dsp:cNvPr id="0" name=""/>
        <dsp:cNvSpPr/>
      </dsp:nvSpPr>
      <dsp:spPr>
        <a:xfrm rot="10800000">
          <a:off x="0" y="1793"/>
          <a:ext cx="6732878" cy="2422214"/>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s-CO" sz="2800" b="1" kern="1200" dirty="0" smtClean="0">
              <a:solidFill>
                <a:srgbClr val="FF3399"/>
              </a:solidFill>
            </a:rPr>
            <a:t>El crecimiento explosivo </a:t>
          </a:r>
          <a:r>
            <a:rPr lang="es-CO" sz="2300" kern="1200" dirty="0" smtClean="0"/>
            <a:t>del comercio mundial ha desatado un torrente de demanda de información sobre los mercados de todo el mundo. </a:t>
          </a:r>
          <a:endParaRPr lang="es-CO" sz="2300" kern="1200" dirty="0"/>
        </a:p>
      </dsp:txBody>
      <dsp:txXfrm rot="10800000">
        <a:off x="0" y="1793"/>
        <a:ext cx="6732878" cy="15738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A6EACC-1E7B-4265-BA43-884CB793DCF6}">
      <dsp:nvSpPr>
        <dsp:cNvPr id="0" name=""/>
        <dsp:cNvSpPr/>
      </dsp:nvSpPr>
      <dsp:spPr>
        <a:xfrm>
          <a:off x="1563181" y="758"/>
          <a:ext cx="3637261" cy="218235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CO" sz="1800" b="1" kern="1200" dirty="0" smtClean="0">
              <a:solidFill>
                <a:schemeClr val="accent4">
                  <a:lumMod val="40000"/>
                  <a:lumOff val="60000"/>
                </a:schemeClr>
              </a:solidFill>
            </a:rPr>
            <a:t>Objetivo exploratorio:</a:t>
          </a:r>
          <a:r>
            <a:rPr lang="es-CO" sz="1800" kern="1200" dirty="0" smtClean="0"/>
            <a:t> busca obtener información preliminar que ayudará a definir el problema y a recomendar hipótesis en una forma más óptima</a:t>
          </a:r>
          <a:endParaRPr lang="es-CO" sz="1800" kern="1200" dirty="0"/>
        </a:p>
      </dsp:txBody>
      <dsp:txXfrm>
        <a:off x="1563181" y="758"/>
        <a:ext cx="3637261" cy="2182356"/>
      </dsp:txXfrm>
    </dsp:sp>
    <dsp:sp modelId="{418FBA5A-3856-49D5-916F-E5A83060DA76}">
      <dsp:nvSpPr>
        <dsp:cNvPr id="0" name=""/>
        <dsp:cNvSpPr/>
      </dsp:nvSpPr>
      <dsp:spPr>
        <a:xfrm>
          <a:off x="5564169" y="758"/>
          <a:ext cx="3637261" cy="218235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CO" sz="1800" b="1" kern="1200" dirty="0" smtClean="0">
              <a:solidFill>
                <a:schemeClr val="accent4">
                  <a:lumMod val="40000"/>
                  <a:lumOff val="60000"/>
                </a:schemeClr>
              </a:solidFill>
            </a:rPr>
            <a:t>Objetivo descriptivo: </a:t>
          </a:r>
          <a:r>
            <a:rPr lang="es-CO" sz="1800" kern="1200" dirty="0" smtClean="0"/>
            <a:t>busca describir aspectos como el potencial del mercado o la demografía de los consumidores.  Analiza en forma puntual lo que está ocurriendo. La Investigación descriptiva permite describir  características o funciones del mercado. </a:t>
          </a:r>
          <a:endParaRPr lang="es-CO" sz="1800" kern="1200" dirty="0"/>
        </a:p>
      </dsp:txBody>
      <dsp:txXfrm>
        <a:off x="5564169" y="758"/>
        <a:ext cx="3637261" cy="2182356"/>
      </dsp:txXfrm>
    </dsp:sp>
    <dsp:sp modelId="{996B64D6-3E33-47FB-905F-F9236258CDF0}">
      <dsp:nvSpPr>
        <dsp:cNvPr id="0" name=""/>
        <dsp:cNvSpPr/>
      </dsp:nvSpPr>
      <dsp:spPr>
        <a:xfrm>
          <a:off x="1563181" y="2546841"/>
          <a:ext cx="3637261" cy="218235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CO" sz="1800" b="1" kern="1200" dirty="0" smtClean="0">
              <a:solidFill>
                <a:schemeClr val="accent4">
                  <a:lumMod val="40000"/>
                  <a:lumOff val="60000"/>
                </a:schemeClr>
              </a:solidFill>
            </a:rPr>
            <a:t>Objetivo causal</a:t>
          </a:r>
          <a:r>
            <a:rPr lang="es-CO" sz="1800" kern="1200" dirty="0" smtClean="0"/>
            <a:t>: busca probar hipótesis de relaciones causa-efecto y evaluación de conductas. </a:t>
          </a:r>
          <a:endParaRPr lang="es-CO" sz="1800" kern="1200" dirty="0"/>
        </a:p>
      </dsp:txBody>
      <dsp:txXfrm>
        <a:off x="1563181" y="2546841"/>
        <a:ext cx="3637261" cy="2182356"/>
      </dsp:txXfrm>
    </dsp:sp>
    <dsp:sp modelId="{B0576BF9-7F48-4823-91AE-F0F9C59943ED}">
      <dsp:nvSpPr>
        <dsp:cNvPr id="0" name=""/>
        <dsp:cNvSpPr/>
      </dsp:nvSpPr>
      <dsp:spPr>
        <a:xfrm>
          <a:off x="5564169" y="2546841"/>
          <a:ext cx="3637261" cy="218235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CO" sz="1800" b="1" kern="1200" dirty="0" smtClean="0">
              <a:solidFill>
                <a:schemeClr val="accent4">
                  <a:lumMod val="40000"/>
                  <a:lumOff val="60000"/>
                </a:schemeClr>
              </a:solidFill>
            </a:rPr>
            <a:t>Objetivo predictivo</a:t>
          </a:r>
          <a:r>
            <a:rPr lang="es-CO" sz="1800" kern="1200" dirty="0" smtClean="0"/>
            <a:t>: Utiliza la investigación para realizar proyecciones de mercado a partir de los datos. </a:t>
          </a:r>
        </a:p>
        <a:p>
          <a:pPr lvl="0" algn="ctr" defTabSz="800100" rtl="0">
            <a:lnSpc>
              <a:spcPct val="90000"/>
            </a:lnSpc>
            <a:spcBef>
              <a:spcPct val="0"/>
            </a:spcBef>
            <a:spcAft>
              <a:spcPct val="35000"/>
            </a:spcAft>
          </a:pPr>
          <a:r>
            <a:rPr lang="es-CO" sz="1800" kern="1200" dirty="0" smtClean="0"/>
            <a:t>Por ejemplo se pueden analizar las variaciones de las demanda y estimar el potencial de un mercado.</a:t>
          </a:r>
          <a:endParaRPr lang="es-CO" sz="1800" kern="1200" dirty="0"/>
        </a:p>
      </dsp:txBody>
      <dsp:txXfrm>
        <a:off x="5564169" y="2546841"/>
        <a:ext cx="3637261" cy="21823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99DAD5-AD9B-4047-A2FE-466C13AC9F00}">
      <dsp:nvSpPr>
        <dsp:cNvPr id="0" name=""/>
        <dsp:cNvSpPr/>
      </dsp:nvSpPr>
      <dsp:spPr>
        <a:xfrm>
          <a:off x="860" y="706625"/>
          <a:ext cx="3355609" cy="201336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s-CO" sz="2600" kern="1200" smtClean="0"/>
            <a:t>los secundarios son información existente y disponible que se ha conseguido para otro propósito</a:t>
          </a:r>
          <a:endParaRPr lang="es-CO" sz="2600" kern="1200"/>
        </a:p>
      </dsp:txBody>
      <dsp:txXfrm>
        <a:off x="860" y="706625"/>
        <a:ext cx="3355609" cy="2013365"/>
      </dsp:txXfrm>
    </dsp:sp>
    <dsp:sp modelId="{BB5370FD-34F3-43EC-8580-F607E9C4F06C}">
      <dsp:nvSpPr>
        <dsp:cNvPr id="0" name=""/>
        <dsp:cNvSpPr/>
      </dsp:nvSpPr>
      <dsp:spPr>
        <a:xfrm>
          <a:off x="3692030" y="706625"/>
          <a:ext cx="3355609" cy="201336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s-CO" sz="2600" kern="1200" dirty="0" smtClean="0"/>
            <a:t>los primarios son los que se obtienen para el propósito del momento</a:t>
          </a:r>
          <a:endParaRPr lang="es-CO" sz="2600" kern="1200" dirty="0"/>
        </a:p>
      </dsp:txBody>
      <dsp:txXfrm>
        <a:off x="3692030" y="706625"/>
        <a:ext cx="3355609" cy="20133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68435-B6F4-4510-B28F-32EE5577571B}">
      <dsp:nvSpPr>
        <dsp:cNvPr id="0" name=""/>
        <dsp:cNvSpPr/>
      </dsp:nvSpPr>
      <dsp:spPr>
        <a:xfrm>
          <a:off x="2671231" y="-153216"/>
          <a:ext cx="5439837" cy="5439837"/>
        </a:xfrm>
        <a:prstGeom prst="circularArrow">
          <a:avLst>
            <a:gd name="adj1" fmla="val 4668"/>
            <a:gd name="adj2" fmla="val 272909"/>
            <a:gd name="adj3" fmla="val 12807934"/>
            <a:gd name="adj4" fmla="val 18046914"/>
            <a:gd name="adj5" fmla="val 4847"/>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613844-764C-4121-A26E-CCDD337778C6}">
      <dsp:nvSpPr>
        <dsp:cNvPr id="0" name=""/>
        <dsp:cNvSpPr/>
      </dsp:nvSpPr>
      <dsp:spPr>
        <a:xfrm>
          <a:off x="3569530" y="968"/>
          <a:ext cx="3643238" cy="182161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CO" sz="1400" kern="1200" dirty="0" smtClean="0"/>
            <a:t>Los datos secundarios se </a:t>
          </a:r>
          <a:r>
            <a:rPr lang="es-CO" sz="1400" b="1" kern="1200" dirty="0" smtClean="0">
              <a:solidFill>
                <a:srgbClr val="FFC000"/>
              </a:solidFill>
            </a:rPr>
            <a:t>reúnen para un propósito diferente al problema que se maneja.</a:t>
          </a:r>
          <a:endParaRPr lang="es-CO" sz="1400" b="1" kern="1200" dirty="0">
            <a:solidFill>
              <a:srgbClr val="FFC000"/>
            </a:solidFill>
          </a:endParaRPr>
        </a:p>
      </dsp:txBody>
      <dsp:txXfrm>
        <a:off x="3658454" y="89892"/>
        <a:ext cx="3465390" cy="1643771"/>
      </dsp:txXfrm>
    </dsp:sp>
    <dsp:sp modelId="{026F1210-937F-48D8-A1EC-DCC39008926E}">
      <dsp:nvSpPr>
        <dsp:cNvPr id="0" name=""/>
        <dsp:cNvSpPr/>
      </dsp:nvSpPr>
      <dsp:spPr>
        <a:xfrm>
          <a:off x="5522794" y="1954231"/>
          <a:ext cx="3643238" cy="182161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CO" sz="1400" kern="1200" dirty="0" smtClean="0"/>
            <a:t>Por otro lado</a:t>
          </a:r>
          <a:r>
            <a:rPr lang="es-CO" sz="1400" b="1" kern="1200" dirty="0" smtClean="0">
              <a:solidFill>
                <a:srgbClr val="FFC000"/>
              </a:solidFill>
            </a:rPr>
            <a:t>, los datos primarios son originados por el investigador con el objetivo específico de tratar el problema de investigación.</a:t>
          </a:r>
          <a:endParaRPr lang="es-CO" sz="1400" b="1" kern="1200" dirty="0">
            <a:solidFill>
              <a:srgbClr val="FFC000"/>
            </a:solidFill>
          </a:endParaRPr>
        </a:p>
      </dsp:txBody>
      <dsp:txXfrm>
        <a:off x="5611718" y="2043155"/>
        <a:ext cx="3465390" cy="1643771"/>
      </dsp:txXfrm>
    </dsp:sp>
    <dsp:sp modelId="{7CEC4FC3-AE91-4898-9D6F-A121D6BB3EE9}">
      <dsp:nvSpPr>
        <dsp:cNvPr id="0" name=""/>
        <dsp:cNvSpPr/>
      </dsp:nvSpPr>
      <dsp:spPr>
        <a:xfrm>
          <a:off x="3569530" y="3907494"/>
          <a:ext cx="3643238" cy="182161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CO" sz="1400" kern="1200" dirty="0" smtClean="0"/>
            <a:t>Los datos secundarios incluyen información que se obtuvo de fuentes privadas y gubernamentales, de empresas comerciales de investigación de mercados y de bases de datos computarizadas. </a:t>
          </a:r>
          <a:r>
            <a:rPr lang="es-CO" sz="1400" b="1" kern="1200" dirty="0" smtClean="0">
              <a:solidFill>
                <a:srgbClr val="FFC000"/>
              </a:solidFill>
            </a:rPr>
            <a:t>Los datos secundarios son una fuente económica y rápida de información antecedente. </a:t>
          </a:r>
          <a:endParaRPr lang="es-CO" sz="1400" b="1" kern="1200" dirty="0">
            <a:solidFill>
              <a:srgbClr val="FFC000"/>
            </a:solidFill>
          </a:endParaRPr>
        </a:p>
      </dsp:txBody>
      <dsp:txXfrm>
        <a:off x="3658454" y="3996418"/>
        <a:ext cx="3465390" cy="1643771"/>
      </dsp:txXfrm>
    </dsp:sp>
    <dsp:sp modelId="{566DEBF0-5C46-4169-A5DE-EBAFF1F66A00}">
      <dsp:nvSpPr>
        <dsp:cNvPr id="0" name=""/>
        <dsp:cNvSpPr/>
      </dsp:nvSpPr>
      <dsp:spPr>
        <a:xfrm>
          <a:off x="1616267" y="1954231"/>
          <a:ext cx="3643238" cy="182161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CO" sz="1400" kern="1200" dirty="0" smtClean="0"/>
            <a:t>El análisis de los datos secundarios disponibles es un paso esencial en el proceso de definición del problema. </a:t>
          </a:r>
          <a:endParaRPr lang="es-CO" sz="1400" kern="1200" dirty="0"/>
        </a:p>
      </dsp:txBody>
      <dsp:txXfrm>
        <a:off x="1705191" y="2043155"/>
        <a:ext cx="3465390" cy="16437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88DDF4-A236-4B57-9C06-464EE9DA07DA}">
      <dsp:nvSpPr>
        <dsp:cNvPr id="0" name=""/>
        <dsp:cNvSpPr/>
      </dsp:nvSpPr>
      <dsp:spPr>
        <a:xfrm>
          <a:off x="4713293" y="2516"/>
          <a:ext cx="3679812" cy="93604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CO" sz="1800" b="1" kern="1200" dirty="0" smtClean="0">
              <a:solidFill>
                <a:srgbClr val="FFFF00"/>
              </a:solidFill>
            </a:rPr>
            <a:t>PERTINENCIA</a:t>
          </a:r>
          <a:r>
            <a:rPr lang="es-CO" sz="1800" kern="1200" dirty="0" smtClean="0"/>
            <a:t>, que se ajuste o adapte a las necesidades de la investigación</a:t>
          </a:r>
          <a:endParaRPr lang="es-CO" sz="1800" kern="1200" dirty="0"/>
        </a:p>
      </dsp:txBody>
      <dsp:txXfrm>
        <a:off x="4740709" y="29932"/>
        <a:ext cx="3624980" cy="881209"/>
      </dsp:txXfrm>
    </dsp:sp>
    <dsp:sp modelId="{A486C0E9-0110-4E57-8DD3-669A0C02FB44}">
      <dsp:nvSpPr>
        <dsp:cNvPr id="0" name=""/>
        <dsp:cNvSpPr/>
      </dsp:nvSpPr>
      <dsp:spPr>
        <a:xfrm rot="5400000">
          <a:off x="6377692" y="961958"/>
          <a:ext cx="351015" cy="42121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rot="-5400000">
        <a:off x="6426835" y="997059"/>
        <a:ext cx="252730" cy="245711"/>
      </dsp:txXfrm>
    </dsp:sp>
    <dsp:sp modelId="{EAA964A4-C851-4A7B-BF19-A32AB5B7C98D}">
      <dsp:nvSpPr>
        <dsp:cNvPr id="0" name=""/>
        <dsp:cNvSpPr/>
      </dsp:nvSpPr>
      <dsp:spPr>
        <a:xfrm>
          <a:off x="4713293" y="1406578"/>
          <a:ext cx="3679812" cy="936041"/>
        </a:xfrm>
        <a:prstGeom prst="roundRect">
          <a:avLst>
            <a:gd name="adj" fmla="val 10000"/>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CO" sz="1800" b="1" kern="1200" dirty="0" smtClean="0"/>
            <a:t>EXACTITUD, </a:t>
          </a:r>
          <a:r>
            <a:rPr lang="es-CO" sz="1800" kern="1200" dirty="0" smtClean="0"/>
            <a:t>la confiabilidad de la información.                           </a:t>
          </a:r>
          <a:endParaRPr lang="es-CO" sz="1800" kern="1200" dirty="0"/>
        </a:p>
      </dsp:txBody>
      <dsp:txXfrm>
        <a:off x="4740709" y="1433994"/>
        <a:ext cx="3624980" cy="881209"/>
      </dsp:txXfrm>
    </dsp:sp>
    <dsp:sp modelId="{87F696E6-0A4A-426E-A107-DF0E10E1CEB7}">
      <dsp:nvSpPr>
        <dsp:cNvPr id="0" name=""/>
        <dsp:cNvSpPr/>
      </dsp:nvSpPr>
      <dsp:spPr>
        <a:xfrm rot="5400000">
          <a:off x="6377692" y="2366020"/>
          <a:ext cx="351015" cy="421218"/>
        </a:xfrm>
        <a:prstGeom prst="rightArrow">
          <a:avLst>
            <a:gd name="adj1" fmla="val 60000"/>
            <a:gd name="adj2" fmla="val 50000"/>
          </a:avLst>
        </a:prstGeom>
        <a:solidFill>
          <a:schemeClr val="accent3">
            <a:hueOff val="1355300"/>
            <a:satOff val="50000"/>
            <a:lumOff val="-735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rot="-5400000">
        <a:off x="6426835" y="2401121"/>
        <a:ext cx="252730" cy="245711"/>
      </dsp:txXfrm>
    </dsp:sp>
    <dsp:sp modelId="{DB24923F-2D62-42AC-9742-B24C7501264A}">
      <dsp:nvSpPr>
        <dsp:cNvPr id="0" name=""/>
        <dsp:cNvSpPr/>
      </dsp:nvSpPr>
      <dsp:spPr>
        <a:xfrm>
          <a:off x="4713293" y="2810640"/>
          <a:ext cx="3679812" cy="936041"/>
        </a:xfrm>
        <a:prstGeom prst="roundRect">
          <a:avLst>
            <a:gd name="adj" fmla="val 10000"/>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CO" sz="1800" b="1" kern="1200" dirty="0" smtClean="0">
              <a:solidFill>
                <a:srgbClr val="FFFF00"/>
              </a:solidFill>
            </a:rPr>
            <a:t>ACTUALIDAD</a:t>
          </a:r>
          <a:r>
            <a:rPr lang="es-CO" sz="1800" b="1" kern="1200" dirty="0" smtClean="0"/>
            <a:t>, </a:t>
          </a:r>
          <a:r>
            <a:rPr lang="es-CO" sz="1800" kern="1200" dirty="0" smtClean="0"/>
            <a:t>que represente la realidad actual del mercado.</a:t>
          </a:r>
          <a:endParaRPr lang="es-CO" sz="1800" kern="1200" dirty="0"/>
        </a:p>
      </dsp:txBody>
      <dsp:txXfrm>
        <a:off x="4740709" y="2838056"/>
        <a:ext cx="3624980" cy="881209"/>
      </dsp:txXfrm>
    </dsp:sp>
    <dsp:sp modelId="{2AE1A7C6-8FAC-4020-B17E-B4FDBA088E08}">
      <dsp:nvSpPr>
        <dsp:cNvPr id="0" name=""/>
        <dsp:cNvSpPr/>
      </dsp:nvSpPr>
      <dsp:spPr>
        <a:xfrm rot="5400000">
          <a:off x="6377692" y="3770082"/>
          <a:ext cx="351015" cy="421218"/>
        </a:xfrm>
        <a:prstGeom prst="rightArrow">
          <a:avLst>
            <a:gd name="adj1" fmla="val 60000"/>
            <a:gd name="adj2" fmla="val 50000"/>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rot="-5400000">
        <a:off x="6426835" y="3805183"/>
        <a:ext cx="252730" cy="245711"/>
      </dsp:txXfrm>
    </dsp:sp>
    <dsp:sp modelId="{01822C50-61CB-4BCE-A5B5-F4C85AE0F11E}">
      <dsp:nvSpPr>
        <dsp:cNvPr id="0" name=""/>
        <dsp:cNvSpPr/>
      </dsp:nvSpPr>
      <dsp:spPr>
        <a:xfrm>
          <a:off x="4713293" y="4214702"/>
          <a:ext cx="3679812" cy="936041"/>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CO" sz="1800" b="1" kern="1200" dirty="0" smtClean="0">
              <a:solidFill>
                <a:srgbClr val="FFFF00"/>
              </a:solidFill>
            </a:rPr>
            <a:t>IMPARCIALIDAD</a:t>
          </a:r>
          <a:r>
            <a:rPr lang="es-CO" sz="1800" kern="1200" dirty="0" smtClean="0">
              <a:solidFill>
                <a:srgbClr val="FFFF00"/>
              </a:solidFill>
            </a:rPr>
            <a:t>, </a:t>
          </a:r>
          <a:r>
            <a:rPr lang="es-CO" sz="1800" kern="1200" dirty="0" smtClean="0"/>
            <a:t>se contempla la objetividad con la que se obtuvo.</a:t>
          </a:r>
          <a:endParaRPr lang="es-CO" sz="1800" kern="1200" dirty="0"/>
        </a:p>
      </dsp:txBody>
      <dsp:txXfrm>
        <a:off x="4740709" y="4242118"/>
        <a:ext cx="3624980" cy="8812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2062F-444A-4EDF-8427-8AAB6E5DFF4D}">
      <dsp:nvSpPr>
        <dsp:cNvPr id="0" name=""/>
        <dsp:cNvSpPr/>
      </dsp:nvSpPr>
      <dsp:spPr>
        <a:xfrm>
          <a:off x="0" y="1159385"/>
          <a:ext cx="3387611" cy="203256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s-CO" sz="1700" kern="1200" dirty="0" smtClean="0"/>
            <a:t>Se puede adoptar una amplia </a:t>
          </a:r>
          <a:r>
            <a:rPr lang="es-CO" sz="1700" b="1" kern="1200" dirty="0" smtClean="0">
              <a:solidFill>
                <a:srgbClr val="FF3399"/>
              </a:solidFill>
            </a:rPr>
            <a:t>variedad de procedimientos, dependiendo del volumen de datos, el nivel de precisión y la sofisticación analítica requerida. </a:t>
          </a:r>
          <a:endParaRPr lang="es-CO" sz="1700" b="1" kern="1200" dirty="0">
            <a:solidFill>
              <a:srgbClr val="FF3399"/>
            </a:solidFill>
          </a:endParaRPr>
        </a:p>
      </dsp:txBody>
      <dsp:txXfrm>
        <a:off x="0" y="1159385"/>
        <a:ext cx="3387611" cy="2032566"/>
      </dsp:txXfrm>
    </dsp:sp>
    <dsp:sp modelId="{2D0D180B-DE57-4F57-9FDC-4AEC6B82FCD2}">
      <dsp:nvSpPr>
        <dsp:cNvPr id="0" name=""/>
        <dsp:cNvSpPr/>
      </dsp:nvSpPr>
      <dsp:spPr>
        <a:xfrm>
          <a:off x="3726372" y="1159385"/>
          <a:ext cx="3387611" cy="203256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s-CO" sz="1700" kern="1200" dirty="0" smtClean="0"/>
            <a:t>Los enfoques van desde la </a:t>
          </a:r>
          <a:r>
            <a:rPr lang="es-CO" sz="1700" b="1" kern="1200" dirty="0" smtClean="0">
              <a:solidFill>
                <a:srgbClr val="FF3399"/>
              </a:solidFill>
            </a:rPr>
            <a:t>evaluación cualitativa y la clasificación de los datos, hasta el desarrollo de elaborados modelos de simulación.</a:t>
          </a:r>
          <a:endParaRPr lang="es-CO" sz="1700" b="1" kern="1200" dirty="0">
            <a:solidFill>
              <a:srgbClr val="FF3399"/>
            </a:solidFill>
          </a:endParaRPr>
        </a:p>
      </dsp:txBody>
      <dsp:txXfrm>
        <a:off x="3726372" y="1159385"/>
        <a:ext cx="3387611" cy="2032566"/>
      </dsp:txXfrm>
    </dsp:sp>
    <dsp:sp modelId="{DF1ED88A-07F3-49C6-9CA1-91284284A676}">
      <dsp:nvSpPr>
        <dsp:cNvPr id="0" name=""/>
        <dsp:cNvSpPr/>
      </dsp:nvSpPr>
      <dsp:spPr>
        <a:xfrm>
          <a:off x="7452744" y="1159385"/>
          <a:ext cx="3387611" cy="203256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s-CO" sz="1700" kern="1200" dirty="0" smtClean="0"/>
            <a:t>Los procedimientos apropiados dependen </a:t>
          </a:r>
          <a:r>
            <a:rPr lang="es-CO" sz="1700" b="1" kern="1200" dirty="0" smtClean="0">
              <a:solidFill>
                <a:srgbClr val="FF3399"/>
              </a:solidFill>
            </a:rPr>
            <a:t>en gran medida del presupuesto y el tiempo disponible según el presupuesto y el tiempo disponibles para recopilar y evaluar información</a:t>
          </a:r>
          <a:r>
            <a:rPr lang="es-CO" sz="1700" kern="1200" dirty="0" smtClean="0"/>
            <a:t>, así como del papel de la gestión en el proceso de evaluación.</a:t>
          </a:r>
          <a:endParaRPr lang="es-CO" sz="1700" kern="1200" dirty="0"/>
        </a:p>
      </dsp:txBody>
      <dsp:txXfrm>
        <a:off x="7452744" y="1159385"/>
        <a:ext cx="3387611" cy="203256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855FB8-9DDB-4C48-AD8B-B73FBAE08852}">
      <dsp:nvSpPr>
        <dsp:cNvPr id="0" name=""/>
        <dsp:cNvSpPr/>
      </dsp:nvSpPr>
      <dsp:spPr>
        <a:xfrm>
          <a:off x="1031009" y="474"/>
          <a:ext cx="3346453" cy="2007872"/>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s-CO" sz="1900" kern="1200" dirty="0" smtClean="0"/>
            <a:t>Las cuestiones organizativas y administrativas también deben examinarse en la fase preliminar de la investigación.</a:t>
          </a:r>
          <a:endParaRPr lang="es-CO" sz="1900" kern="1200" dirty="0"/>
        </a:p>
      </dsp:txBody>
      <dsp:txXfrm>
        <a:off x="1031009" y="474"/>
        <a:ext cx="3346453" cy="2007872"/>
      </dsp:txXfrm>
    </dsp:sp>
    <dsp:sp modelId="{2131E937-B6E2-475A-8D4A-81987AE13081}">
      <dsp:nvSpPr>
        <dsp:cNvPr id="0" name=""/>
        <dsp:cNvSpPr/>
      </dsp:nvSpPr>
      <dsp:spPr>
        <a:xfrm>
          <a:off x="4712108" y="474"/>
          <a:ext cx="3346453" cy="2007872"/>
        </a:xfrm>
        <a:prstGeom prst="rect">
          <a:avLst/>
        </a:prstGeom>
        <a:solidFill>
          <a:schemeClr val="accent1">
            <a:shade val="50000"/>
            <a:hueOff val="167129"/>
            <a:satOff val="4478"/>
            <a:lumOff val="19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s-CO" sz="1900" kern="1200" dirty="0" smtClean="0"/>
            <a:t>Estos podrían incluir, por ejemplo, la consideración de si se debe llevar a cabo una investigación interna o qué proveedor externo utilizar. </a:t>
          </a:r>
          <a:endParaRPr lang="es-CO" sz="1900" kern="1200" dirty="0"/>
        </a:p>
      </dsp:txBody>
      <dsp:txXfrm>
        <a:off x="4712108" y="474"/>
        <a:ext cx="3346453" cy="2007872"/>
      </dsp:txXfrm>
    </dsp:sp>
    <dsp:sp modelId="{130583AE-B5A4-4565-BA3F-A7E595A02773}">
      <dsp:nvSpPr>
        <dsp:cNvPr id="0" name=""/>
        <dsp:cNvSpPr/>
      </dsp:nvSpPr>
      <dsp:spPr>
        <a:xfrm>
          <a:off x="1031009" y="2342991"/>
          <a:ext cx="3346453" cy="2007872"/>
        </a:xfrm>
        <a:prstGeom prst="rect">
          <a:avLst/>
        </a:prstGeom>
        <a:solidFill>
          <a:schemeClr val="accent1">
            <a:shade val="50000"/>
            <a:hueOff val="334258"/>
            <a:satOff val="8955"/>
            <a:lumOff val="394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s-CO" sz="1900" kern="1200" smtClean="0"/>
            <a:t>Es necesario examinar la disponibilidad y la calidad de los servicios de investigación en los distintos países en los que se va a realizar la investigación, así como los costos de estos servicios. </a:t>
          </a:r>
          <a:endParaRPr lang="es-CO" sz="1900" kern="1200"/>
        </a:p>
      </dsp:txBody>
      <dsp:txXfrm>
        <a:off x="1031009" y="2342991"/>
        <a:ext cx="3346453" cy="2007872"/>
      </dsp:txXfrm>
    </dsp:sp>
    <dsp:sp modelId="{D24CB889-42EE-472A-9322-2D5A21E25808}">
      <dsp:nvSpPr>
        <dsp:cNvPr id="0" name=""/>
        <dsp:cNvSpPr/>
      </dsp:nvSpPr>
      <dsp:spPr>
        <a:xfrm>
          <a:off x="4712108" y="2342991"/>
          <a:ext cx="3346453" cy="2007872"/>
        </a:xfrm>
        <a:prstGeom prst="rect">
          <a:avLst/>
        </a:prstGeom>
        <a:solidFill>
          <a:schemeClr val="accent1">
            <a:shade val="50000"/>
            <a:hueOff val="167129"/>
            <a:satOff val="4478"/>
            <a:lumOff val="19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s-CO" sz="1900" kern="1200" dirty="0" smtClean="0"/>
            <a:t>También pueden obtenerse estimaciones iniciales de los costos de los procedimientos alternativos para determinar cuál es el más rentable y para elaborar el presupuesto para la investigación. </a:t>
          </a:r>
          <a:endParaRPr lang="es-CO" sz="1900" kern="1200" dirty="0"/>
        </a:p>
      </dsp:txBody>
      <dsp:txXfrm>
        <a:off x="4712108" y="2342991"/>
        <a:ext cx="3346453" cy="2007872"/>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DA51F7-5070-4365-8702-EE07CDD28413}" type="datetimeFigureOut">
              <a:rPr lang="es-CO" smtClean="0"/>
              <a:t>18/02/2020</a:t>
            </a:fld>
            <a:endParaRPr lang="es-CO"/>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D243AF-697E-4632-A136-C5C856FF16F6}" type="slidenum">
              <a:rPr lang="es-CO" smtClean="0"/>
              <a:t>‹Nº›</a:t>
            </a:fld>
            <a:endParaRPr lang="es-CO"/>
          </a:p>
        </p:txBody>
      </p:sp>
    </p:spTree>
    <p:extLst>
      <p:ext uri="{BB962C8B-B14F-4D97-AF65-F5344CB8AC3E}">
        <p14:creationId xmlns:p14="http://schemas.microsoft.com/office/powerpoint/2010/main" val="324648841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CO"/>
          </a:p>
        </p:txBody>
      </p:sp>
      <p:sp>
        <p:nvSpPr>
          <p:cNvPr id="4" name="Marcador de fecha 3"/>
          <p:cNvSpPr>
            <a:spLocks noGrp="1"/>
          </p:cNvSpPr>
          <p:nvPr>
            <p:ph type="dt" sz="half" idx="10"/>
          </p:nvPr>
        </p:nvSpPr>
        <p:spPr/>
        <p:txBody>
          <a:bodyPr/>
          <a:lstStyle/>
          <a:p>
            <a:fld id="{635051A7-88F9-4A6A-B538-2EB2CEA30631}" type="datetimeFigureOut">
              <a:rPr lang="es-CO" smtClean="0"/>
              <a:t>18/02/2020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0D3D850C-3258-4696-894E-750A2A6604BF}" type="slidenum">
              <a:rPr lang="es-CO" smtClean="0"/>
              <a:t>‹Nº›</a:t>
            </a:fld>
            <a:endParaRPr lang="es-CO"/>
          </a:p>
        </p:txBody>
      </p:sp>
    </p:spTree>
    <p:extLst>
      <p:ext uri="{BB962C8B-B14F-4D97-AF65-F5344CB8AC3E}">
        <p14:creationId xmlns:p14="http://schemas.microsoft.com/office/powerpoint/2010/main" val="584693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ítulo y objetos">
    <p:spTree>
      <p:nvGrpSpPr>
        <p:cNvPr id="1" name=""/>
        <p:cNvGrpSpPr/>
        <p:nvPr/>
      </p:nvGrpSpPr>
      <p:grpSpPr>
        <a:xfrm>
          <a:off x="0" y="0"/>
          <a:ext cx="0" cy="0"/>
          <a:chOff x="0" y="0"/>
          <a:chExt cx="0" cy="0"/>
        </a:xfrm>
      </p:grpSpPr>
      <p:pic>
        <p:nvPicPr>
          <p:cNvPr id="15" name="Imagen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4812"/>
            <a:ext cx="12253886" cy="6892811"/>
          </a:xfrm>
          <a:prstGeom prst="rect">
            <a:avLst/>
          </a:prstGeom>
        </p:spPr>
      </p:pic>
      <p:sp>
        <p:nvSpPr>
          <p:cNvPr id="4" name="Marcador de fecha 3"/>
          <p:cNvSpPr>
            <a:spLocks noGrp="1"/>
          </p:cNvSpPr>
          <p:nvPr>
            <p:ph type="dt" sz="half" idx="10"/>
          </p:nvPr>
        </p:nvSpPr>
        <p:spPr/>
        <p:txBody>
          <a:bodyPr/>
          <a:lstStyle/>
          <a:p>
            <a:fld id="{635051A7-88F9-4A6A-B538-2EB2CEA30631}" type="datetimeFigureOut">
              <a:rPr lang="es-CO" smtClean="0"/>
              <a:t>18/02/2020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0D3D850C-3258-4696-894E-750A2A6604BF}" type="slidenum">
              <a:rPr lang="es-CO" smtClean="0"/>
              <a:t>‹Nº›</a:t>
            </a:fld>
            <a:endParaRPr lang="es-CO"/>
          </a:p>
        </p:txBody>
      </p:sp>
    </p:spTree>
    <p:extLst>
      <p:ext uri="{BB962C8B-B14F-4D97-AF65-F5344CB8AC3E}">
        <p14:creationId xmlns:p14="http://schemas.microsoft.com/office/powerpoint/2010/main" val="1146478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635051A7-88F9-4A6A-B538-2EB2CEA30631}" type="datetimeFigureOut">
              <a:rPr lang="es-CO" smtClean="0"/>
              <a:t>18/02/2020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0D3D850C-3258-4696-894E-750A2A6604BF}" type="slidenum">
              <a:rPr lang="es-CO" smtClean="0"/>
              <a:t>‹Nº›</a:t>
            </a:fld>
            <a:endParaRPr lang="es-CO"/>
          </a:p>
        </p:txBody>
      </p:sp>
    </p:spTree>
    <p:extLst>
      <p:ext uri="{BB962C8B-B14F-4D97-AF65-F5344CB8AC3E}">
        <p14:creationId xmlns:p14="http://schemas.microsoft.com/office/powerpoint/2010/main" val="2461924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Marcador de fecha 4"/>
          <p:cNvSpPr>
            <a:spLocks noGrp="1"/>
          </p:cNvSpPr>
          <p:nvPr>
            <p:ph type="dt" sz="half" idx="10"/>
          </p:nvPr>
        </p:nvSpPr>
        <p:spPr/>
        <p:txBody>
          <a:bodyPr/>
          <a:lstStyle/>
          <a:p>
            <a:fld id="{635051A7-88F9-4A6A-B538-2EB2CEA30631}" type="datetimeFigureOut">
              <a:rPr lang="es-CO" smtClean="0"/>
              <a:t>18/02/2020</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0D3D850C-3258-4696-894E-750A2A6604BF}" type="slidenum">
              <a:rPr lang="es-CO" smtClean="0"/>
              <a:t>‹Nº›</a:t>
            </a:fld>
            <a:endParaRPr lang="es-CO"/>
          </a:p>
        </p:txBody>
      </p:sp>
    </p:spTree>
    <p:extLst>
      <p:ext uri="{BB962C8B-B14F-4D97-AF65-F5344CB8AC3E}">
        <p14:creationId xmlns:p14="http://schemas.microsoft.com/office/powerpoint/2010/main" val="2439320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Marcador de fecha 6"/>
          <p:cNvSpPr>
            <a:spLocks noGrp="1"/>
          </p:cNvSpPr>
          <p:nvPr>
            <p:ph type="dt" sz="half" idx="10"/>
          </p:nvPr>
        </p:nvSpPr>
        <p:spPr/>
        <p:txBody>
          <a:bodyPr/>
          <a:lstStyle/>
          <a:p>
            <a:fld id="{635051A7-88F9-4A6A-B538-2EB2CEA30631}" type="datetimeFigureOut">
              <a:rPr lang="es-CO" smtClean="0"/>
              <a:t>18/02/2020</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0D3D850C-3258-4696-894E-750A2A6604BF}" type="slidenum">
              <a:rPr lang="es-CO" smtClean="0"/>
              <a:t>‹Nº›</a:t>
            </a:fld>
            <a:endParaRPr lang="es-CO"/>
          </a:p>
        </p:txBody>
      </p:sp>
    </p:spTree>
    <p:extLst>
      <p:ext uri="{BB962C8B-B14F-4D97-AF65-F5344CB8AC3E}">
        <p14:creationId xmlns:p14="http://schemas.microsoft.com/office/powerpoint/2010/main" val="3076870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fecha 2"/>
          <p:cNvSpPr>
            <a:spLocks noGrp="1"/>
          </p:cNvSpPr>
          <p:nvPr>
            <p:ph type="dt" sz="half" idx="10"/>
          </p:nvPr>
        </p:nvSpPr>
        <p:spPr/>
        <p:txBody>
          <a:bodyPr/>
          <a:lstStyle/>
          <a:p>
            <a:fld id="{635051A7-88F9-4A6A-B538-2EB2CEA30631}" type="datetimeFigureOut">
              <a:rPr lang="es-CO" smtClean="0"/>
              <a:t>18/02/2020</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0D3D850C-3258-4696-894E-750A2A6604BF}" type="slidenum">
              <a:rPr lang="es-CO" smtClean="0"/>
              <a:t>‹Nº›</a:t>
            </a:fld>
            <a:endParaRPr lang="es-CO"/>
          </a:p>
        </p:txBody>
      </p:sp>
    </p:spTree>
    <p:extLst>
      <p:ext uri="{BB962C8B-B14F-4D97-AF65-F5344CB8AC3E}">
        <p14:creationId xmlns:p14="http://schemas.microsoft.com/office/powerpoint/2010/main" val="2074766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35051A7-88F9-4A6A-B538-2EB2CEA30631}" type="datetimeFigureOut">
              <a:rPr lang="es-CO" smtClean="0"/>
              <a:t>18/02/2020</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0D3D850C-3258-4696-894E-750A2A6604BF}" type="slidenum">
              <a:rPr lang="es-CO" smtClean="0"/>
              <a:t>‹Nº›</a:t>
            </a:fld>
            <a:endParaRPr lang="es-CO"/>
          </a:p>
        </p:txBody>
      </p:sp>
    </p:spTree>
    <p:extLst>
      <p:ext uri="{BB962C8B-B14F-4D97-AF65-F5344CB8AC3E}">
        <p14:creationId xmlns:p14="http://schemas.microsoft.com/office/powerpoint/2010/main" val="2992318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635051A7-88F9-4A6A-B538-2EB2CEA30631}" type="datetimeFigureOut">
              <a:rPr lang="es-CO" smtClean="0"/>
              <a:t>18/02/2020</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0D3D850C-3258-4696-894E-750A2A6604BF}" type="slidenum">
              <a:rPr lang="es-CO" smtClean="0"/>
              <a:t>‹Nº›</a:t>
            </a:fld>
            <a:endParaRPr lang="es-CO"/>
          </a:p>
        </p:txBody>
      </p:sp>
    </p:spTree>
    <p:extLst>
      <p:ext uri="{BB962C8B-B14F-4D97-AF65-F5344CB8AC3E}">
        <p14:creationId xmlns:p14="http://schemas.microsoft.com/office/powerpoint/2010/main" val="3766404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635051A7-88F9-4A6A-B538-2EB2CEA30631}" type="datetimeFigureOut">
              <a:rPr lang="es-CO" smtClean="0"/>
              <a:t>18/02/2020</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0D3D850C-3258-4696-894E-750A2A6604BF}" type="slidenum">
              <a:rPr lang="es-CO" smtClean="0"/>
              <a:t>‹Nº›</a:t>
            </a:fld>
            <a:endParaRPr lang="es-CO"/>
          </a:p>
        </p:txBody>
      </p:sp>
    </p:spTree>
    <p:extLst>
      <p:ext uri="{BB962C8B-B14F-4D97-AF65-F5344CB8AC3E}">
        <p14:creationId xmlns:p14="http://schemas.microsoft.com/office/powerpoint/2010/main" val="51563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635051A7-88F9-4A6A-B538-2EB2CEA30631}" type="datetimeFigureOut">
              <a:rPr lang="es-CO" smtClean="0"/>
              <a:t>18/02/2020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0D3D850C-3258-4696-894E-750A2A6604BF}" type="slidenum">
              <a:rPr lang="es-CO" smtClean="0"/>
              <a:t>‹Nº›</a:t>
            </a:fld>
            <a:endParaRPr lang="es-CO"/>
          </a:p>
        </p:txBody>
      </p:sp>
    </p:spTree>
    <p:extLst>
      <p:ext uri="{BB962C8B-B14F-4D97-AF65-F5344CB8AC3E}">
        <p14:creationId xmlns:p14="http://schemas.microsoft.com/office/powerpoint/2010/main" val="10898790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635051A7-88F9-4A6A-B538-2EB2CEA30631}" type="datetimeFigureOut">
              <a:rPr lang="es-CO" smtClean="0"/>
              <a:t>18/02/2020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0D3D850C-3258-4696-894E-750A2A6604BF}" type="slidenum">
              <a:rPr lang="es-CO" smtClean="0"/>
              <a:t>‹Nº›</a:t>
            </a:fld>
            <a:endParaRPr lang="es-CO"/>
          </a:p>
        </p:txBody>
      </p:sp>
    </p:spTree>
    <p:extLst>
      <p:ext uri="{BB962C8B-B14F-4D97-AF65-F5344CB8AC3E}">
        <p14:creationId xmlns:p14="http://schemas.microsoft.com/office/powerpoint/2010/main" val="2178126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635051A7-88F9-4A6A-B538-2EB2CEA30631}" type="datetimeFigureOut">
              <a:rPr lang="es-CO" smtClean="0"/>
              <a:t>18/02/2020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0D3D850C-3258-4696-894E-750A2A6604BF}" type="slidenum">
              <a:rPr lang="es-CO" smtClean="0"/>
              <a:t>‹Nº›</a:t>
            </a:fld>
            <a:endParaRPr lang="es-CO"/>
          </a:p>
        </p:txBody>
      </p:sp>
      <p:pic>
        <p:nvPicPr>
          <p:cNvPr id="7"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3031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ítulo y objetos">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327467" cy="6934200"/>
          </a:xfrm>
          <a:prstGeom prst="rect">
            <a:avLst/>
          </a:prstGeom>
        </p:spPr>
      </p:pic>
      <p:sp>
        <p:nvSpPr>
          <p:cNvPr id="2" name="Título 1"/>
          <p:cNvSpPr>
            <a:spLocks noGrp="1"/>
          </p:cNvSpPr>
          <p:nvPr>
            <p:ph type="title"/>
          </p:nvPr>
        </p:nvSpPr>
        <p:spPr>
          <a:xfrm>
            <a:off x="462643" y="125641"/>
            <a:ext cx="7048500" cy="942748"/>
          </a:xfrm>
        </p:spPr>
        <p:txBody>
          <a:bodyPr>
            <a:normAutofit/>
          </a:bodyPr>
          <a:lstStyle>
            <a:lvl1pPr>
              <a:defRPr sz="3600" b="1">
                <a:solidFill>
                  <a:srgbClr val="FF3399"/>
                </a:solidFill>
              </a:defRPr>
            </a:lvl1pPr>
          </a:lstStyle>
          <a:p>
            <a:r>
              <a:rPr lang="es-ES" dirty="0" smtClean="0"/>
              <a:t>Haga clic para modificar el estilo de título del patrón</a:t>
            </a:r>
            <a:endParaRPr lang="es-CO" dirty="0"/>
          </a:p>
        </p:txBody>
      </p:sp>
      <p:sp>
        <p:nvSpPr>
          <p:cNvPr id="3" name="Marcador de contenido 2"/>
          <p:cNvSpPr>
            <a:spLocks noGrp="1"/>
          </p:cNvSpPr>
          <p:nvPr>
            <p:ph idx="1"/>
          </p:nvPr>
        </p:nvSpPr>
        <p:spPr>
          <a:xfrm>
            <a:off x="130630" y="1621971"/>
            <a:ext cx="7511142" cy="45549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smtClean="0"/>
              <a:t>Editar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CO" dirty="0"/>
          </a:p>
        </p:txBody>
      </p:sp>
      <p:sp>
        <p:nvSpPr>
          <p:cNvPr id="6" name="Marcador de número de diapositiva 5"/>
          <p:cNvSpPr>
            <a:spLocks noGrp="1"/>
          </p:cNvSpPr>
          <p:nvPr>
            <p:ph type="sldNum" sz="quarter" idx="12"/>
          </p:nvPr>
        </p:nvSpPr>
        <p:spPr/>
        <p:txBody>
          <a:bodyPr/>
          <a:lstStyle/>
          <a:p>
            <a:fld id="{0D3D850C-3258-4696-894E-750A2A6604BF}" type="slidenum">
              <a:rPr lang="es-CO" smtClean="0"/>
              <a:t>‹Nº›</a:t>
            </a:fld>
            <a:endParaRPr lang="es-CO"/>
          </a:p>
        </p:txBody>
      </p:sp>
    </p:spTree>
    <p:extLst>
      <p:ext uri="{BB962C8B-B14F-4D97-AF65-F5344CB8AC3E}">
        <p14:creationId xmlns:p14="http://schemas.microsoft.com/office/powerpoint/2010/main" val="3786849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ítulo y objetos">
    <p:spTree>
      <p:nvGrpSpPr>
        <p:cNvPr id="1" name=""/>
        <p:cNvGrpSpPr/>
        <p:nvPr/>
      </p:nvGrpSpPr>
      <p:grpSpPr>
        <a:xfrm>
          <a:off x="0" y="0"/>
          <a:ext cx="0" cy="0"/>
          <a:chOff x="0" y="0"/>
          <a:chExt cx="0" cy="0"/>
        </a:xfrm>
      </p:grpSpPr>
      <p:pic>
        <p:nvPicPr>
          <p:cNvPr id="9" name="Imagen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p:cNvSpPr>
            <a:spLocks noGrp="1"/>
          </p:cNvSpPr>
          <p:nvPr>
            <p:ph type="title"/>
          </p:nvPr>
        </p:nvSpPr>
        <p:spPr>
          <a:xfrm>
            <a:off x="283028" y="250031"/>
            <a:ext cx="7511143" cy="1325563"/>
          </a:xfrm>
        </p:spPr>
        <p:txBody>
          <a:bodyPr>
            <a:normAutofit/>
          </a:bodyPr>
          <a:lstStyle>
            <a:lvl1pPr>
              <a:defRPr sz="3600" b="1">
                <a:solidFill>
                  <a:srgbClr val="D60093"/>
                </a:solidFill>
              </a:defRPr>
            </a:lvl1pPr>
          </a:lstStyle>
          <a:p>
            <a:r>
              <a:rPr lang="es-ES" dirty="0" smtClean="0"/>
              <a:t>Haga clic para modificar el estilo de título del patrón</a:t>
            </a:r>
            <a:endParaRPr lang="es-CO" dirty="0"/>
          </a:p>
        </p:txBody>
      </p:sp>
      <p:sp>
        <p:nvSpPr>
          <p:cNvPr id="3" name="Marcador de contenido 2"/>
          <p:cNvSpPr>
            <a:spLocks noGrp="1"/>
          </p:cNvSpPr>
          <p:nvPr>
            <p:ph idx="1"/>
          </p:nvPr>
        </p:nvSpPr>
        <p:spPr>
          <a:xfrm>
            <a:off x="119744" y="1790303"/>
            <a:ext cx="7511142" cy="4351338"/>
          </a:xfrm>
        </p:spPr>
        <p:txBody>
          <a:bodyPr/>
          <a:lstStyle/>
          <a:p>
            <a:pPr lvl="0"/>
            <a:r>
              <a:rPr lang="es-ES" dirty="0" smtClean="0"/>
              <a:t>Editar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CO" dirty="0"/>
          </a:p>
        </p:txBody>
      </p:sp>
      <p:sp>
        <p:nvSpPr>
          <p:cNvPr id="4" name="Marcador de fecha 3"/>
          <p:cNvSpPr>
            <a:spLocks noGrp="1"/>
          </p:cNvSpPr>
          <p:nvPr>
            <p:ph type="dt" sz="half" idx="10"/>
          </p:nvPr>
        </p:nvSpPr>
        <p:spPr/>
        <p:txBody>
          <a:bodyPr/>
          <a:lstStyle/>
          <a:p>
            <a:fld id="{635051A7-88F9-4A6A-B538-2EB2CEA30631}" type="datetimeFigureOut">
              <a:rPr lang="es-CO" smtClean="0"/>
              <a:t>18/02/2020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0D3D850C-3258-4696-894E-750A2A6604BF}" type="slidenum">
              <a:rPr lang="es-CO" smtClean="0"/>
              <a:t>‹Nº›</a:t>
            </a:fld>
            <a:endParaRPr lang="es-CO"/>
          </a:p>
        </p:txBody>
      </p:sp>
    </p:spTree>
    <p:extLst>
      <p:ext uri="{BB962C8B-B14F-4D97-AF65-F5344CB8AC3E}">
        <p14:creationId xmlns:p14="http://schemas.microsoft.com/office/powerpoint/2010/main" val="3118442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ítulo y objetos">
    <p:spTree>
      <p:nvGrpSpPr>
        <p:cNvPr id="1" name=""/>
        <p:cNvGrpSpPr/>
        <p:nvPr/>
      </p:nvGrpSpPr>
      <p:grpSpPr>
        <a:xfrm>
          <a:off x="0" y="0"/>
          <a:ext cx="0" cy="0"/>
          <a:chOff x="0" y="0"/>
          <a:chExt cx="0" cy="0"/>
        </a:xfrm>
      </p:grpSpPr>
      <p:pic>
        <p:nvPicPr>
          <p:cNvPr id="10" name="Imagen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6525"/>
            <a:ext cx="12192000" cy="6858000"/>
          </a:xfrm>
          <a:prstGeom prst="rect">
            <a:avLst/>
          </a:prstGeom>
        </p:spPr>
      </p:pic>
      <p:sp>
        <p:nvSpPr>
          <p:cNvPr id="2" name="Título 1"/>
          <p:cNvSpPr>
            <a:spLocks noGrp="1"/>
          </p:cNvSpPr>
          <p:nvPr>
            <p:ph type="title"/>
          </p:nvPr>
        </p:nvSpPr>
        <p:spPr>
          <a:xfrm>
            <a:off x="1709057" y="250031"/>
            <a:ext cx="7554685" cy="1325563"/>
          </a:xfrm>
        </p:spPr>
        <p:txBody>
          <a:bodyPr>
            <a:normAutofit/>
          </a:bodyPr>
          <a:lstStyle>
            <a:lvl1pPr>
              <a:defRPr sz="3600" b="1">
                <a:solidFill>
                  <a:srgbClr val="FF3399"/>
                </a:solidFill>
              </a:defRPr>
            </a:lvl1pPr>
          </a:lstStyle>
          <a:p>
            <a:r>
              <a:rPr lang="es-ES" dirty="0" smtClean="0"/>
              <a:t>Haga clic para modificar el estilo de título del patrón</a:t>
            </a:r>
            <a:endParaRPr lang="es-CO" dirty="0"/>
          </a:p>
        </p:txBody>
      </p:sp>
      <p:sp>
        <p:nvSpPr>
          <p:cNvPr id="3" name="Marcador de contenido 2"/>
          <p:cNvSpPr>
            <a:spLocks noGrp="1"/>
          </p:cNvSpPr>
          <p:nvPr>
            <p:ph idx="1"/>
          </p:nvPr>
        </p:nvSpPr>
        <p:spPr>
          <a:xfrm>
            <a:off x="838200" y="1825625"/>
            <a:ext cx="8675914" cy="4063546"/>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635051A7-88F9-4A6A-B538-2EB2CEA30631}" type="datetimeFigureOut">
              <a:rPr lang="es-CO" smtClean="0"/>
              <a:t>18/02/2020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0D3D850C-3258-4696-894E-750A2A6604BF}" type="slidenum">
              <a:rPr lang="es-CO" smtClean="0"/>
              <a:t>‹Nº›</a:t>
            </a:fld>
            <a:endParaRPr lang="es-CO"/>
          </a:p>
        </p:txBody>
      </p:sp>
    </p:spTree>
    <p:extLst>
      <p:ext uri="{BB962C8B-B14F-4D97-AF65-F5344CB8AC3E}">
        <p14:creationId xmlns:p14="http://schemas.microsoft.com/office/powerpoint/2010/main" val="2609106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ítulo y objetos">
    <p:spTree>
      <p:nvGrpSpPr>
        <p:cNvPr id="1" name=""/>
        <p:cNvGrpSpPr/>
        <p:nvPr/>
      </p:nvGrpSpPr>
      <p:grpSpPr>
        <a:xfrm>
          <a:off x="0" y="0"/>
          <a:ext cx="0" cy="0"/>
          <a:chOff x="0" y="0"/>
          <a:chExt cx="0" cy="0"/>
        </a:xfrm>
      </p:grpSpPr>
      <p:pic>
        <p:nvPicPr>
          <p:cNvPr id="11" name="Imagen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p:cNvSpPr>
            <a:spLocks noGrp="1"/>
          </p:cNvSpPr>
          <p:nvPr>
            <p:ph type="title"/>
          </p:nvPr>
        </p:nvSpPr>
        <p:spPr>
          <a:xfrm>
            <a:off x="838200" y="2515394"/>
            <a:ext cx="10515600" cy="1325563"/>
          </a:xfrm>
        </p:spPr>
        <p:txBody>
          <a:bodyPr/>
          <a:lstStyle>
            <a:lvl1pPr algn="ctr">
              <a:defRPr b="1">
                <a:solidFill>
                  <a:srgbClr val="FF3399"/>
                </a:solidFill>
              </a:defRPr>
            </a:lvl1pPr>
          </a:lstStyle>
          <a:p>
            <a:r>
              <a:rPr lang="es-ES" dirty="0" smtClean="0"/>
              <a:t>Haga clic para modificar el estilo de título del patrón</a:t>
            </a:r>
            <a:endParaRPr lang="es-CO" dirty="0"/>
          </a:p>
        </p:txBody>
      </p:sp>
      <p:sp>
        <p:nvSpPr>
          <p:cNvPr id="4" name="Marcador de fecha 3"/>
          <p:cNvSpPr>
            <a:spLocks noGrp="1"/>
          </p:cNvSpPr>
          <p:nvPr>
            <p:ph type="dt" sz="half" idx="10"/>
          </p:nvPr>
        </p:nvSpPr>
        <p:spPr/>
        <p:txBody>
          <a:bodyPr/>
          <a:lstStyle/>
          <a:p>
            <a:fld id="{635051A7-88F9-4A6A-B538-2EB2CEA30631}" type="datetimeFigureOut">
              <a:rPr lang="es-CO" smtClean="0"/>
              <a:t>18/02/2020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0D3D850C-3258-4696-894E-750A2A6604BF}" type="slidenum">
              <a:rPr lang="es-CO" smtClean="0"/>
              <a:t>‹Nº›</a:t>
            </a:fld>
            <a:endParaRPr lang="es-CO"/>
          </a:p>
        </p:txBody>
      </p:sp>
    </p:spTree>
    <p:extLst>
      <p:ext uri="{BB962C8B-B14F-4D97-AF65-F5344CB8AC3E}">
        <p14:creationId xmlns:p14="http://schemas.microsoft.com/office/powerpoint/2010/main" val="1342192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ítulo y objetos">
    <p:spTree>
      <p:nvGrpSpPr>
        <p:cNvPr id="1" name=""/>
        <p:cNvGrpSpPr/>
        <p:nvPr/>
      </p:nvGrpSpPr>
      <p:grpSpPr>
        <a:xfrm>
          <a:off x="0" y="0"/>
          <a:ext cx="0" cy="0"/>
          <a:chOff x="0" y="0"/>
          <a:chExt cx="0" cy="0"/>
        </a:xfrm>
      </p:grpSpPr>
      <p:pic>
        <p:nvPicPr>
          <p:cNvPr id="12" name="Imagen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327467" cy="6934200"/>
          </a:xfrm>
          <a:prstGeom prst="rect">
            <a:avLst/>
          </a:prstGeom>
        </p:spPr>
      </p:pic>
      <p:sp>
        <p:nvSpPr>
          <p:cNvPr id="2" name="Título 1"/>
          <p:cNvSpPr>
            <a:spLocks noGrp="1"/>
          </p:cNvSpPr>
          <p:nvPr>
            <p:ph type="title"/>
          </p:nvPr>
        </p:nvSpPr>
        <p:spPr>
          <a:xfrm>
            <a:off x="5464628" y="103868"/>
            <a:ext cx="5823857" cy="1325563"/>
          </a:xfrm>
        </p:spPr>
        <p:txBody>
          <a:bodyPr/>
          <a:lstStyle>
            <a:lvl1pPr algn="ctr">
              <a:defRPr sz="3200" b="1">
                <a:solidFill>
                  <a:srgbClr val="FF3399"/>
                </a:solidFill>
              </a:defRPr>
            </a:lvl1pPr>
          </a:lstStyle>
          <a:p>
            <a:r>
              <a:rPr lang="es-ES" dirty="0" smtClean="0"/>
              <a:t>Haga clic para modificar el estilo de título del patrón</a:t>
            </a:r>
            <a:endParaRPr lang="es-CO" dirty="0"/>
          </a:p>
        </p:txBody>
      </p:sp>
      <p:sp>
        <p:nvSpPr>
          <p:cNvPr id="3" name="Marcador de contenido 2"/>
          <p:cNvSpPr>
            <a:spLocks noGrp="1"/>
          </p:cNvSpPr>
          <p:nvPr>
            <p:ph idx="1"/>
          </p:nvPr>
        </p:nvSpPr>
        <p:spPr>
          <a:xfrm>
            <a:off x="5399314" y="1533299"/>
            <a:ext cx="5954486" cy="181950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635051A7-88F9-4A6A-B538-2EB2CEA30631}" type="datetimeFigureOut">
              <a:rPr lang="es-CO" smtClean="0"/>
              <a:t>18/02/2020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0D3D850C-3258-4696-894E-750A2A6604BF}" type="slidenum">
              <a:rPr lang="es-CO" smtClean="0"/>
              <a:t>‹Nº›</a:t>
            </a:fld>
            <a:endParaRPr lang="es-CO"/>
          </a:p>
        </p:txBody>
      </p:sp>
      <p:sp>
        <p:nvSpPr>
          <p:cNvPr id="16" name="Marcador de contenido 2"/>
          <p:cNvSpPr>
            <a:spLocks noGrp="1"/>
          </p:cNvSpPr>
          <p:nvPr>
            <p:ph idx="13"/>
          </p:nvPr>
        </p:nvSpPr>
        <p:spPr>
          <a:xfrm>
            <a:off x="5333999" y="3523230"/>
            <a:ext cx="5954486" cy="27033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Tree>
    <p:extLst>
      <p:ext uri="{BB962C8B-B14F-4D97-AF65-F5344CB8AC3E}">
        <p14:creationId xmlns:p14="http://schemas.microsoft.com/office/powerpoint/2010/main" val="3123527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ítulo y objetos">
    <p:spTree>
      <p:nvGrpSpPr>
        <p:cNvPr id="1" name=""/>
        <p:cNvGrpSpPr/>
        <p:nvPr/>
      </p:nvGrpSpPr>
      <p:grpSpPr>
        <a:xfrm>
          <a:off x="0" y="0"/>
          <a:ext cx="0" cy="0"/>
          <a:chOff x="0" y="0"/>
          <a:chExt cx="0" cy="0"/>
        </a:xfrm>
      </p:grpSpPr>
      <p:pic>
        <p:nvPicPr>
          <p:cNvPr id="13" name="Imagen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p:cNvSpPr>
            <a:spLocks noGrp="1"/>
          </p:cNvSpPr>
          <p:nvPr>
            <p:ph type="title"/>
          </p:nvPr>
        </p:nvSpPr>
        <p:spPr>
          <a:xfrm>
            <a:off x="4795157" y="92982"/>
            <a:ext cx="6716486" cy="1325563"/>
          </a:xfrm>
        </p:spPr>
        <p:txBody>
          <a:bodyPr>
            <a:normAutofit/>
          </a:bodyPr>
          <a:lstStyle>
            <a:lvl1pPr>
              <a:defRPr sz="3200" b="1">
                <a:solidFill>
                  <a:srgbClr val="FF3399"/>
                </a:solidFill>
              </a:defRPr>
            </a:lvl1pPr>
          </a:lstStyle>
          <a:p>
            <a:r>
              <a:rPr lang="es-ES" dirty="0" smtClean="0"/>
              <a:t>Haga clic para modificar el estilo de título del patrón</a:t>
            </a:r>
            <a:endParaRPr lang="es-CO" dirty="0"/>
          </a:p>
        </p:txBody>
      </p:sp>
      <p:sp>
        <p:nvSpPr>
          <p:cNvPr id="3" name="Marcador de contenido 2"/>
          <p:cNvSpPr>
            <a:spLocks noGrp="1"/>
          </p:cNvSpPr>
          <p:nvPr>
            <p:ph idx="1"/>
          </p:nvPr>
        </p:nvSpPr>
        <p:spPr>
          <a:xfrm>
            <a:off x="3777342" y="1825625"/>
            <a:ext cx="7576457"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smtClean="0"/>
              <a:t>Editar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CO" dirty="0"/>
          </a:p>
        </p:txBody>
      </p:sp>
      <p:sp>
        <p:nvSpPr>
          <p:cNvPr id="4" name="Marcador de fecha 3"/>
          <p:cNvSpPr>
            <a:spLocks noGrp="1"/>
          </p:cNvSpPr>
          <p:nvPr>
            <p:ph type="dt" sz="half" idx="10"/>
          </p:nvPr>
        </p:nvSpPr>
        <p:spPr/>
        <p:txBody>
          <a:bodyPr/>
          <a:lstStyle/>
          <a:p>
            <a:fld id="{635051A7-88F9-4A6A-B538-2EB2CEA30631}" type="datetimeFigureOut">
              <a:rPr lang="es-CO" smtClean="0"/>
              <a:t>18/02/2020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0D3D850C-3258-4696-894E-750A2A6604BF}" type="slidenum">
              <a:rPr lang="es-CO" smtClean="0"/>
              <a:t>‹Nº›</a:t>
            </a:fld>
            <a:endParaRPr lang="es-CO"/>
          </a:p>
        </p:txBody>
      </p:sp>
    </p:spTree>
    <p:extLst>
      <p:ext uri="{BB962C8B-B14F-4D97-AF65-F5344CB8AC3E}">
        <p14:creationId xmlns:p14="http://schemas.microsoft.com/office/powerpoint/2010/main" val="2504662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ítulo y objetos">
    <p:spTree>
      <p:nvGrpSpPr>
        <p:cNvPr id="1" name=""/>
        <p:cNvGrpSpPr/>
        <p:nvPr/>
      </p:nvGrpSpPr>
      <p:grpSpPr>
        <a:xfrm>
          <a:off x="0" y="0"/>
          <a:ext cx="0" cy="0"/>
          <a:chOff x="0" y="0"/>
          <a:chExt cx="0" cy="0"/>
        </a:xfrm>
      </p:grpSpPr>
      <p:pic>
        <p:nvPicPr>
          <p:cNvPr id="14" name="Imagen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p:cNvSpPr>
            <a:spLocks noGrp="1"/>
          </p:cNvSpPr>
          <p:nvPr>
            <p:ph type="title"/>
          </p:nvPr>
        </p:nvSpPr>
        <p:spPr>
          <a:xfrm>
            <a:off x="838200" y="2281010"/>
            <a:ext cx="10515600" cy="1325563"/>
          </a:xfrm>
        </p:spPr>
        <p:txBody>
          <a:bodyPr>
            <a:normAutofit/>
          </a:bodyPr>
          <a:lstStyle>
            <a:lvl1pPr algn="ctr">
              <a:defRPr sz="4000" b="1">
                <a:solidFill>
                  <a:srgbClr val="FF3399"/>
                </a:solidFill>
              </a:defRPr>
            </a:lvl1pPr>
          </a:lstStyle>
          <a:p>
            <a:r>
              <a:rPr lang="es-ES" dirty="0" smtClean="0"/>
              <a:t>Haga clic para modificar el estilo de título del patrón</a:t>
            </a:r>
            <a:endParaRPr lang="es-CO" dirty="0"/>
          </a:p>
        </p:txBody>
      </p:sp>
      <p:sp>
        <p:nvSpPr>
          <p:cNvPr id="4" name="Marcador de fecha 3"/>
          <p:cNvSpPr>
            <a:spLocks noGrp="1"/>
          </p:cNvSpPr>
          <p:nvPr>
            <p:ph type="dt" sz="half" idx="10"/>
          </p:nvPr>
        </p:nvSpPr>
        <p:spPr/>
        <p:txBody>
          <a:bodyPr/>
          <a:lstStyle/>
          <a:p>
            <a:fld id="{635051A7-88F9-4A6A-B538-2EB2CEA30631}" type="datetimeFigureOut">
              <a:rPr lang="es-CO" smtClean="0"/>
              <a:t>18/02/2020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0D3D850C-3258-4696-894E-750A2A6604BF}" type="slidenum">
              <a:rPr lang="es-CO" smtClean="0"/>
              <a:t>‹Nº›</a:t>
            </a:fld>
            <a:endParaRPr lang="es-CO"/>
          </a:p>
        </p:txBody>
      </p:sp>
    </p:spTree>
    <p:extLst>
      <p:ext uri="{BB962C8B-B14F-4D97-AF65-F5344CB8AC3E}">
        <p14:creationId xmlns:p14="http://schemas.microsoft.com/office/powerpoint/2010/main" val="100333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5051A7-88F9-4A6A-B538-2EB2CEA30631}" type="datetimeFigureOut">
              <a:rPr lang="es-CO" smtClean="0"/>
              <a:t>18/02/2020</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3D850C-3258-4696-894E-750A2A6604BF}" type="slidenum">
              <a:rPr lang="es-CO" smtClean="0"/>
              <a:t>‹Nº›</a:t>
            </a:fld>
            <a:endParaRPr lang="es-CO"/>
          </a:p>
        </p:txBody>
      </p:sp>
    </p:spTree>
    <p:extLst>
      <p:ext uri="{BB962C8B-B14F-4D97-AF65-F5344CB8AC3E}">
        <p14:creationId xmlns:p14="http://schemas.microsoft.com/office/powerpoint/2010/main" val="280096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hyperlink" Target="https://www.euromonitor.com/" TargetMode="Externa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fita.org/webindex/browse.cgi/Entering_International_Markets/International_Market_Research" TargetMode="External"/><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10.xml"/><Relationship Id="rId6" Type="http://schemas.openxmlformats.org/officeDocument/2006/relationships/hyperlink" Target="https://www.euromonitor.com/colombia"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55.png"/><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hyperlink" Target="https://www.youtube.com/watch?time_continue=4&amp;v=-OiaE6l8ysg&amp;feature=emb_logo" TargetMode="Externa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8.xml"/><Relationship Id="rId1" Type="http://schemas.openxmlformats.org/officeDocument/2006/relationships/video" Target="https://www.youtube.com/embed/SB23nL6MDsg" TargetMode="External"/><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2" Type="http://schemas.openxmlformats.org/officeDocument/2006/relationships/hyperlink" Target="https://www.eiu.com/n/"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1586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CO" dirty="0" smtClean="0"/>
              <a:t>Tecnología motor del comercio global </a:t>
            </a:r>
            <a:endParaRPr lang="es-CO" dirty="0"/>
          </a:p>
        </p:txBody>
      </p:sp>
      <p:sp>
        <p:nvSpPr>
          <p:cNvPr id="3" name="Marcador de contenido 2"/>
          <p:cNvSpPr>
            <a:spLocks noGrp="1"/>
          </p:cNvSpPr>
          <p:nvPr>
            <p:ph idx="1"/>
          </p:nvPr>
        </p:nvSpPr>
        <p:spPr>
          <a:xfrm>
            <a:off x="838200" y="1825625"/>
            <a:ext cx="8675914" cy="1615711"/>
          </a:xfrm>
        </p:spPr>
        <p:txBody>
          <a:bodyPr>
            <a:normAutofit fontScale="92500" lnSpcReduction="20000"/>
          </a:bodyPr>
          <a:lstStyle/>
          <a:p>
            <a:r>
              <a:rPr lang="es-CO" b="1" dirty="0" smtClean="0">
                <a:solidFill>
                  <a:srgbClr val="7030A0"/>
                </a:solidFill>
              </a:rPr>
              <a:t>Los avances en la tecnología de las comunicaciones </a:t>
            </a:r>
            <a:r>
              <a:rPr lang="es-CO" dirty="0" smtClean="0"/>
              <a:t>y los sistemas de información están acelerando aún más el ritmo del cambio, vinculando los mercados a través de flujos de información, imágenes e ideas a través de las fronteras nacionales. </a:t>
            </a:r>
          </a:p>
        </p:txBody>
      </p:sp>
      <p:pic>
        <p:nvPicPr>
          <p:cNvPr id="2" name="Imagen 1"/>
          <p:cNvPicPr>
            <a:picLocks noChangeAspect="1"/>
          </p:cNvPicPr>
          <p:nvPr/>
        </p:nvPicPr>
        <p:blipFill>
          <a:blip r:embed="rId2"/>
          <a:stretch>
            <a:fillRect/>
          </a:stretch>
        </p:blipFill>
        <p:spPr>
          <a:xfrm>
            <a:off x="2947356" y="3055746"/>
            <a:ext cx="6758503" cy="2913148"/>
          </a:xfrm>
          <a:prstGeom prst="rect">
            <a:avLst/>
          </a:prstGeom>
        </p:spPr>
      </p:pic>
    </p:spTree>
    <p:extLst>
      <p:ext uri="{BB962C8B-B14F-4D97-AF65-F5344CB8AC3E}">
        <p14:creationId xmlns:p14="http://schemas.microsoft.com/office/powerpoint/2010/main" val="342026521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CO" dirty="0" err="1" smtClean="0"/>
              <a:t>Euromónitor</a:t>
            </a:r>
            <a:endParaRPr lang="es-CO" dirty="0"/>
          </a:p>
        </p:txBody>
      </p:sp>
      <p:sp>
        <p:nvSpPr>
          <p:cNvPr id="3" name="Marcador de contenido 2"/>
          <p:cNvSpPr>
            <a:spLocks noGrp="1"/>
          </p:cNvSpPr>
          <p:nvPr>
            <p:ph idx="1"/>
          </p:nvPr>
        </p:nvSpPr>
        <p:spPr>
          <a:xfrm>
            <a:off x="860233" y="1700609"/>
            <a:ext cx="8526137" cy="3266788"/>
          </a:xfrm>
        </p:spPr>
        <p:txBody>
          <a:bodyPr>
            <a:normAutofit fontScale="92500" lnSpcReduction="10000"/>
          </a:bodyPr>
          <a:lstStyle/>
          <a:p>
            <a:r>
              <a:rPr lang="es-CO" dirty="0" err="1" smtClean="0"/>
              <a:t>Euromonitor</a:t>
            </a:r>
            <a:r>
              <a:rPr lang="es-CO" dirty="0" smtClean="0"/>
              <a:t> </a:t>
            </a:r>
            <a:r>
              <a:rPr lang="es-CO" dirty="0"/>
              <a:t>(www.euromonitor.com) </a:t>
            </a:r>
            <a:r>
              <a:rPr lang="es-CO" dirty="0" err="1"/>
              <a:t>Euromonitor</a:t>
            </a:r>
            <a:r>
              <a:rPr lang="es-CO" dirty="0"/>
              <a:t>, con sede en Londres, es otra importante fuente de datos sobre los mercados internacionales, centrándose en particular en los datos sobre los mercados de consumo y de negocios. </a:t>
            </a:r>
            <a:endParaRPr lang="es-CO" dirty="0" smtClean="0"/>
          </a:p>
          <a:p>
            <a:r>
              <a:rPr lang="es-CO" dirty="0" smtClean="0"/>
              <a:t>Sus </a:t>
            </a:r>
            <a:r>
              <a:rPr lang="es-CO" dirty="0"/>
              <a:t>libros y bases de datos son excelentes puntos de partida para la investigación de los mercados internacionales. </a:t>
            </a:r>
            <a:r>
              <a:rPr lang="es-CO" dirty="0" err="1"/>
              <a:t>Euromonitor</a:t>
            </a:r>
            <a:r>
              <a:rPr lang="es-CO" dirty="0"/>
              <a:t> investiga países, mercados, empresas y estilos de vida de consumo y publica estadísticas, previsiones, perfiles de empresas y fuentes de información empresarial. </a:t>
            </a:r>
            <a:endParaRPr lang="es-CO" dirty="0" smtClean="0"/>
          </a:p>
        </p:txBody>
      </p:sp>
      <p:sp>
        <p:nvSpPr>
          <p:cNvPr id="4" name="Rectángulo 3"/>
          <p:cNvSpPr/>
          <p:nvPr/>
        </p:nvSpPr>
        <p:spPr>
          <a:xfrm>
            <a:off x="6098950" y="5092413"/>
            <a:ext cx="3166957" cy="646331"/>
          </a:xfrm>
          <a:prstGeom prst="rect">
            <a:avLst/>
          </a:prstGeom>
        </p:spPr>
        <p:txBody>
          <a:bodyPr wrap="none">
            <a:spAutoFit/>
          </a:bodyPr>
          <a:lstStyle/>
          <a:p>
            <a:r>
              <a:rPr lang="es-CO" dirty="0">
                <a:hlinkClick r:id="rId2"/>
              </a:rPr>
              <a:t>https://www.euromonitor.com</a:t>
            </a:r>
            <a:r>
              <a:rPr lang="es-CO" dirty="0" smtClean="0">
                <a:hlinkClick r:id="rId2"/>
              </a:rPr>
              <a:t>/</a:t>
            </a:r>
            <a:endParaRPr lang="es-CO" dirty="0" smtClean="0"/>
          </a:p>
          <a:p>
            <a:endParaRPr lang="es-CO" dirty="0"/>
          </a:p>
        </p:txBody>
      </p:sp>
    </p:spTree>
    <p:extLst>
      <p:ext uri="{BB962C8B-B14F-4D97-AF65-F5344CB8AC3E}">
        <p14:creationId xmlns:p14="http://schemas.microsoft.com/office/powerpoint/2010/main" val="11727220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Datos macro económicos </a:t>
            </a:r>
            <a:endParaRPr lang="es-CO" dirty="0"/>
          </a:p>
        </p:txBody>
      </p:sp>
      <p:sp>
        <p:nvSpPr>
          <p:cNvPr id="3" name="Marcador de contenido 2"/>
          <p:cNvSpPr>
            <a:spLocks noGrp="1"/>
          </p:cNvSpPr>
          <p:nvPr>
            <p:ph idx="1"/>
          </p:nvPr>
        </p:nvSpPr>
        <p:spPr/>
        <p:txBody>
          <a:bodyPr>
            <a:normAutofit/>
          </a:bodyPr>
          <a:lstStyle/>
          <a:p>
            <a:pPr marL="0" indent="0">
              <a:buNone/>
            </a:pPr>
            <a:r>
              <a:rPr lang="es-CO" dirty="0" smtClean="0"/>
              <a:t>Los </a:t>
            </a:r>
            <a:r>
              <a:rPr lang="es-CO" dirty="0"/>
              <a:t>datos macroeconómicos y de la industria varían considerablemente en su precisión y equivalencia. </a:t>
            </a:r>
            <a:endParaRPr lang="es-CO" dirty="0" smtClean="0"/>
          </a:p>
          <a:p>
            <a:pPr marL="0" indent="0">
              <a:buNone/>
            </a:pPr>
            <a:r>
              <a:rPr lang="es-CO" dirty="0" smtClean="0"/>
              <a:t>Esto </a:t>
            </a:r>
            <a:r>
              <a:rPr lang="es-CO" dirty="0"/>
              <a:t>se caracteriza especialmente en el caso de los datos macroeconómicos de los países en desarrollo, donde los datos son escasos y menos sistemáticamente compilados</a:t>
            </a:r>
            <a:r>
              <a:rPr lang="es-CO" dirty="0" smtClean="0"/>
              <a:t>. </a:t>
            </a:r>
          </a:p>
          <a:p>
            <a:pPr marL="0" indent="0">
              <a:buNone/>
            </a:pPr>
            <a:r>
              <a:rPr lang="es-CO" dirty="0" smtClean="0"/>
              <a:t>Puede </a:t>
            </a:r>
            <a:r>
              <a:rPr lang="es-CO" dirty="0"/>
              <a:t>ser un peligro oculto, aunque menos evidente, en relación con los datos de la industria. </a:t>
            </a:r>
            <a:endParaRPr lang="es-CO" dirty="0" smtClean="0"/>
          </a:p>
        </p:txBody>
      </p:sp>
    </p:spTree>
    <p:extLst>
      <p:ext uri="{BB962C8B-B14F-4D97-AF65-F5344CB8AC3E}">
        <p14:creationId xmlns:p14="http://schemas.microsoft.com/office/powerpoint/2010/main" val="236539623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Datos macro económicos </a:t>
            </a:r>
            <a:endParaRPr lang="es-CO" dirty="0"/>
          </a:p>
        </p:txBody>
      </p:sp>
      <p:sp>
        <p:nvSpPr>
          <p:cNvPr id="3" name="Marcador de contenido 2"/>
          <p:cNvSpPr>
            <a:spLocks noGrp="1"/>
          </p:cNvSpPr>
          <p:nvPr>
            <p:ph idx="1"/>
          </p:nvPr>
        </p:nvSpPr>
        <p:spPr/>
        <p:txBody>
          <a:bodyPr>
            <a:normAutofit/>
          </a:bodyPr>
          <a:lstStyle/>
          <a:p>
            <a:pPr marL="0" indent="0">
              <a:buNone/>
            </a:pPr>
            <a:r>
              <a:rPr lang="es-CO" dirty="0" smtClean="0"/>
              <a:t>Diferentes </a:t>
            </a:r>
            <a:r>
              <a:rPr lang="es-CO" dirty="0"/>
              <a:t>fuentes a menudo informan de diferentes valores para una determinada estadística, como el PNB per cápita, el número de televisores o radios por hogar, el registro de vehículos o el número de instituciones minoristas, lo que pone en duda la exactitud de los datos. En algunos casos, las discrepancias son el resultado de diferencias en la forma en que se define una unidad de medida</a:t>
            </a:r>
            <a:r>
              <a:rPr lang="es-CO" dirty="0" smtClean="0"/>
              <a:t>.</a:t>
            </a:r>
          </a:p>
          <a:p>
            <a:pPr marL="0" indent="0">
              <a:buNone/>
            </a:pPr>
            <a:r>
              <a:rPr lang="es-CO" dirty="0" smtClean="0"/>
              <a:t> </a:t>
            </a:r>
            <a:endParaRPr lang="es-CO" dirty="0"/>
          </a:p>
        </p:txBody>
      </p:sp>
    </p:spTree>
    <p:extLst>
      <p:ext uri="{BB962C8B-B14F-4D97-AF65-F5344CB8AC3E}">
        <p14:creationId xmlns:p14="http://schemas.microsoft.com/office/powerpoint/2010/main" val="25299873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Datos macro económicos </a:t>
            </a:r>
            <a:endParaRPr lang="es-CO" dirty="0"/>
          </a:p>
        </p:txBody>
      </p:sp>
      <p:sp>
        <p:nvSpPr>
          <p:cNvPr id="3" name="Marcador de contenido 2"/>
          <p:cNvSpPr>
            <a:spLocks noGrp="1"/>
          </p:cNvSpPr>
          <p:nvPr>
            <p:ph idx="1"/>
          </p:nvPr>
        </p:nvSpPr>
        <p:spPr/>
        <p:txBody>
          <a:bodyPr>
            <a:normAutofit fontScale="92500"/>
          </a:bodyPr>
          <a:lstStyle/>
          <a:p>
            <a:pPr marL="0" indent="0">
              <a:buNone/>
            </a:pPr>
            <a:r>
              <a:rPr lang="es-CO" dirty="0" smtClean="0"/>
              <a:t>Por </a:t>
            </a:r>
            <a:r>
              <a:rPr lang="es-CO" dirty="0"/>
              <a:t>ejemplo, el PIB puede incluir ingresos de nacionales en países extranjeros en algunos casos y no en otros. </a:t>
            </a:r>
            <a:endParaRPr lang="es-CO" dirty="0" smtClean="0"/>
          </a:p>
          <a:p>
            <a:pPr marL="0" indent="0">
              <a:buNone/>
            </a:pPr>
            <a:r>
              <a:rPr lang="es-CO" dirty="0" smtClean="0"/>
              <a:t>Del </a:t>
            </a:r>
            <a:r>
              <a:rPr lang="es-CO" dirty="0"/>
              <a:t>mismo modo, la frecuencia con la que se actualizan las estimaciones a menudo varía, por ejemplo, si se realizan estimaciones para actualizar las cifras de población o los ingresos se ajustan a la inflación</a:t>
            </a:r>
            <a:r>
              <a:rPr lang="es-CO" dirty="0" smtClean="0"/>
              <a:t>.</a:t>
            </a:r>
          </a:p>
          <a:p>
            <a:pPr marL="0" indent="0">
              <a:buNone/>
            </a:pPr>
            <a:r>
              <a:rPr lang="es-CO" dirty="0" smtClean="0"/>
              <a:t>En </a:t>
            </a:r>
            <a:r>
              <a:rPr lang="es-CO" dirty="0"/>
              <a:t>general, es deseable comprender cómo se define una estadística específica para cada fuente de información para que se puedan conciliar las diferencias. </a:t>
            </a:r>
            <a:endParaRPr lang="en-US" dirty="0"/>
          </a:p>
        </p:txBody>
      </p:sp>
    </p:spTree>
    <p:extLst>
      <p:ext uri="{BB962C8B-B14F-4D97-AF65-F5344CB8AC3E}">
        <p14:creationId xmlns:p14="http://schemas.microsoft.com/office/powerpoint/2010/main" val="2636012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CO" dirty="0" smtClean="0"/>
              <a:t>Expansión de los mercados locales</a:t>
            </a:r>
            <a:endParaRPr lang="es-CO" dirty="0"/>
          </a:p>
        </p:txBody>
      </p:sp>
      <p:sp>
        <p:nvSpPr>
          <p:cNvPr id="5" name="Marcador de contenido 4"/>
          <p:cNvSpPr>
            <a:spLocks noGrp="1"/>
          </p:cNvSpPr>
          <p:nvPr>
            <p:ph idx="1"/>
          </p:nvPr>
        </p:nvSpPr>
        <p:spPr>
          <a:xfrm>
            <a:off x="3788360" y="1627905"/>
            <a:ext cx="3670059" cy="4351338"/>
          </a:xfrm>
        </p:spPr>
        <p:txBody>
          <a:bodyPr>
            <a:normAutofit fontScale="92500"/>
          </a:bodyPr>
          <a:lstStyle/>
          <a:p>
            <a:r>
              <a:rPr lang="es-CO" dirty="0"/>
              <a:t>Esto hace que sea cada vez más crítico para la administración mantenerse al día de los cambios y recopilar información oportuna y pertinente para adaptar la estrategia y las tácticas de mercado en la </a:t>
            </a:r>
            <a:r>
              <a:rPr lang="es-CO" sz="3600" b="1" dirty="0">
                <a:solidFill>
                  <a:srgbClr val="FF3399"/>
                </a:solidFill>
              </a:rPr>
              <a:t>expansión de los mercados locales. </a:t>
            </a:r>
          </a:p>
          <a:p>
            <a:endParaRPr lang="es-CO" dirty="0"/>
          </a:p>
        </p:txBody>
      </p:sp>
      <p:pic>
        <p:nvPicPr>
          <p:cNvPr id="2" name="Imagen 1"/>
          <p:cNvPicPr>
            <a:picLocks noChangeAspect="1"/>
          </p:cNvPicPr>
          <p:nvPr/>
        </p:nvPicPr>
        <p:blipFill>
          <a:blip r:embed="rId2"/>
          <a:stretch>
            <a:fillRect/>
          </a:stretch>
        </p:blipFill>
        <p:spPr>
          <a:xfrm>
            <a:off x="7762788" y="1913761"/>
            <a:ext cx="4429212" cy="3206750"/>
          </a:xfrm>
          <a:prstGeom prst="rect">
            <a:avLst/>
          </a:prstGeom>
        </p:spPr>
      </p:pic>
    </p:spTree>
    <p:extLst>
      <p:ext uri="{BB962C8B-B14F-4D97-AF65-F5344CB8AC3E}">
        <p14:creationId xmlns:p14="http://schemas.microsoft.com/office/powerpoint/2010/main" val="40380456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CO" dirty="0" smtClean="0"/>
              <a:t>Marcas locales, regionales y globales </a:t>
            </a:r>
            <a:endParaRPr lang="es-CO" dirty="0"/>
          </a:p>
        </p:txBody>
      </p:sp>
      <p:sp>
        <p:nvSpPr>
          <p:cNvPr id="3" name="Marcador de contenido 2"/>
          <p:cNvSpPr>
            <a:spLocks noGrp="1"/>
          </p:cNvSpPr>
          <p:nvPr>
            <p:ph idx="1"/>
          </p:nvPr>
        </p:nvSpPr>
        <p:spPr>
          <a:xfrm>
            <a:off x="283029" y="1310816"/>
            <a:ext cx="7759284" cy="2638478"/>
          </a:xfrm>
        </p:spPr>
        <p:txBody>
          <a:bodyPr>
            <a:normAutofit/>
          </a:bodyPr>
          <a:lstStyle/>
          <a:p>
            <a:r>
              <a:rPr lang="es-CO" sz="2000" b="1" dirty="0" smtClean="0">
                <a:solidFill>
                  <a:srgbClr val="FF3399"/>
                </a:solidFill>
              </a:rPr>
              <a:t>A medida que los mercados se integran en todo el mundo</a:t>
            </a:r>
            <a:r>
              <a:rPr lang="es-CO" sz="2000" dirty="0" smtClean="0"/>
              <a:t>, existe una creciente necesidad de llevar a cabo investigaciones que abarquen las fronteras de los países</a:t>
            </a:r>
          </a:p>
          <a:p>
            <a:r>
              <a:rPr lang="es-CO" sz="2000" b="1" dirty="0" smtClean="0">
                <a:solidFill>
                  <a:srgbClr val="FF3399"/>
                </a:solidFill>
              </a:rPr>
              <a:t>Identificar segmentos regionales o globales</a:t>
            </a:r>
            <a:r>
              <a:rPr lang="es-CO" sz="2000" dirty="0" smtClean="0"/>
              <a:t>, examinar oportunidades para integrar y coordinar mejor las estrategias en los mercados mundiales</a:t>
            </a:r>
          </a:p>
          <a:p>
            <a:r>
              <a:rPr lang="es-CO" sz="2000" b="1" dirty="0">
                <a:solidFill>
                  <a:srgbClr val="FF3399"/>
                </a:solidFill>
              </a:rPr>
              <a:t>L</a:t>
            </a:r>
            <a:r>
              <a:rPr lang="es-CO" sz="2000" b="1" dirty="0" smtClean="0">
                <a:solidFill>
                  <a:srgbClr val="FF3399"/>
                </a:solidFill>
              </a:rPr>
              <a:t>anzando nuevas marcas globales y el desarrollo de estrategias de marca globales eficaces.</a:t>
            </a:r>
            <a:endParaRPr lang="es-CO" sz="2000" b="1" dirty="0">
              <a:solidFill>
                <a:srgbClr val="FF3399"/>
              </a:solidFill>
            </a:endParaRPr>
          </a:p>
        </p:txBody>
      </p:sp>
      <p:pic>
        <p:nvPicPr>
          <p:cNvPr id="2" name="Imagen 1"/>
          <p:cNvPicPr>
            <a:picLocks noChangeAspect="1"/>
          </p:cNvPicPr>
          <p:nvPr/>
        </p:nvPicPr>
        <p:blipFill>
          <a:blip r:embed="rId2"/>
          <a:stretch>
            <a:fillRect/>
          </a:stretch>
        </p:blipFill>
        <p:spPr>
          <a:xfrm>
            <a:off x="1934378" y="3862523"/>
            <a:ext cx="5061333" cy="2530667"/>
          </a:xfrm>
          <a:prstGeom prst="rect">
            <a:avLst/>
          </a:prstGeom>
        </p:spPr>
      </p:pic>
    </p:spTree>
    <p:extLst>
      <p:ext uri="{BB962C8B-B14F-4D97-AF65-F5344CB8AC3E}">
        <p14:creationId xmlns:p14="http://schemas.microsoft.com/office/powerpoint/2010/main" val="6404098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O" dirty="0" smtClean="0"/>
              <a:t>La investigación puede ayudar a posicionar correctamente nuevos productos. </a:t>
            </a:r>
            <a:endParaRPr lang="es-CO" dirty="0"/>
          </a:p>
        </p:txBody>
      </p:sp>
      <p:sp>
        <p:nvSpPr>
          <p:cNvPr id="3" name="Marcador de contenido 2"/>
          <p:cNvSpPr>
            <a:spLocks noGrp="1"/>
          </p:cNvSpPr>
          <p:nvPr>
            <p:ph idx="1"/>
          </p:nvPr>
        </p:nvSpPr>
        <p:spPr>
          <a:xfrm>
            <a:off x="119744" y="1790303"/>
            <a:ext cx="6694713" cy="4351338"/>
          </a:xfrm>
        </p:spPr>
        <p:txBody>
          <a:bodyPr>
            <a:normAutofit fontScale="92500" lnSpcReduction="20000"/>
          </a:bodyPr>
          <a:lstStyle/>
          <a:p>
            <a:r>
              <a:rPr lang="es-CO" dirty="0" smtClean="0"/>
              <a:t>En China, PepsiCo inicialmente no tuvo éxito en introducir su marca Frito-Lay de papas fritas en el mercado. Las ventas fueron particularmente bajas en los meses de verano. </a:t>
            </a:r>
          </a:p>
          <a:p>
            <a:r>
              <a:rPr lang="es-CO" dirty="0" smtClean="0"/>
              <a:t>La investigación reveló que los compradores chinos asociaron alimentos fritos con yang, que se cree que generan calor corporal en los meses de verano Como resultado, </a:t>
            </a:r>
            <a:r>
              <a:rPr lang="es-CO" dirty="0" err="1" smtClean="0"/>
              <a:t>Lay's</a:t>
            </a:r>
            <a:r>
              <a:rPr lang="es-CO" dirty="0" smtClean="0"/>
              <a:t> introdujo una variedad de "limón fresco" en envases de color pastel para reflejar el yin, una sensación fresca. </a:t>
            </a:r>
          </a:p>
          <a:p>
            <a:r>
              <a:rPr lang="es-CO" dirty="0" smtClean="0"/>
              <a:t>El producto posteriormente se convirtió en el más exitoso de Lay en China.</a:t>
            </a:r>
            <a:endParaRPr lang="es-CO" dirty="0"/>
          </a:p>
        </p:txBody>
      </p:sp>
      <p:pic>
        <p:nvPicPr>
          <p:cNvPr id="1026" name="Picture 2" descr="http://www.pepsico.cl/image/history/our-history-201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3432" y="2617560"/>
            <a:ext cx="4660243" cy="409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4711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Evitar errores de formulación de productos </a:t>
            </a:r>
            <a:endParaRPr lang="es-CO" dirty="0"/>
          </a:p>
        </p:txBody>
      </p:sp>
      <p:sp>
        <p:nvSpPr>
          <p:cNvPr id="3" name="Marcador de contenido 2"/>
          <p:cNvSpPr>
            <a:spLocks noGrp="1"/>
          </p:cNvSpPr>
          <p:nvPr>
            <p:ph idx="1"/>
          </p:nvPr>
        </p:nvSpPr>
        <p:spPr>
          <a:xfrm>
            <a:off x="3461656" y="1281339"/>
            <a:ext cx="4274709" cy="4351338"/>
          </a:xfrm>
        </p:spPr>
        <p:txBody>
          <a:bodyPr>
            <a:normAutofit fontScale="62500" lnSpcReduction="20000"/>
          </a:bodyPr>
          <a:lstStyle/>
          <a:p>
            <a:r>
              <a:rPr lang="es-CO" dirty="0" smtClean="0"/>
              <a:t>La investigación también puede ayudar a descubrir cómo reformular productos para paladares locales. </a:t>
            </a:r>
          </a:p>
          <a:p>
            <a:r>
              <a:rPr lang="es-CO" dirty="0" smtClean="0"/>
              <a:t>HJ Heinz, por ejemplo, quería comercializar su alimento para bebés a base de avena en China. </a:t>
            </a:r>
          </a:p>
          <a:p>
            <a:r>
              <a:rPr lang="es-CO" dirty="0" smtClean="0"/>
              <a:t>Las investigaciones mostraron que los chinos no estaban familiarizados con la avena y por lo tanto era poco probable que fuera un alimento popular para los bebés .</a:t>
            </a:r>
          </a:p>
          <a:p>
            <a:r>
              <a:rPr lang="es-CO" dirty="0" smtClean="0"/>
              <a:t>Por otro lado, </a:t>
            </a:r>
            <a:r>
              <a:rPr lang="es-CO" dirty="0" err="1" smtClean="0"/>
              <a:t>whitebait</a:t>
            </a:r>
            <a:r>
              <a:rPr lang="es-CO" dirty="0" smtClean="0"/>
              <a:t>, un pequeño pez, fue descubierto como un alimento básico para los bebés en China. </a:t>
            </a:r>
          </a:p>
          <a:p>
            <a:r>
              <a:rPr lang="es-CO" dirty="0" smtClean="0"/>
              <a:t>Heinz reformuló su comida para bebés y produjo una combinación de cebo blanco y avena. Esto resultó ser un éxito instantáneo entre los consumidores chinos</a:t>
            </a:r>
            <a:endParaRPr lang="es-CO" dirty="0"/>
          </a:p>
        </p:txBody>
      </p:sp>
      <p:pic>
        <p:nvPicPr>
          <p:cNvPr id="5" name="Imagen 4"/>
          <p:cNvPicPr>
            <a:picLocks noChangeAspect="1"/>
          </p:cNvPicPr>
          <p:nvPr/>
        </p:nvPicPr>
        <p:blipFill>
          <a:blip r:embed="rId2"/>
          <a:stretch>
            <a:fillRect/>
          </a:stretch>
        </p:blipFill>
        <p:spPr>
          <a:xfrm>
            <a:off x="7888766" y="1281339"/>
            <a:ext cx="3769684" cy="2452461"/>
          </a:xfrm>
          <a:prstGeom prst="rect">
            <a:avLst/>
          </a:prstGeom>
        </p:spPr>
      </p:pic>
      <p:pic>
        <p:nvPicPr>
          <p:cNvPr id="6" name="Imagen 5"/>
          <p:cNvPicPr>
            <a:picLocks noChangeAspect="1"/>
          </p:cNvPicPr>
          <p:nvPr/>
        </p:nvPicPr>
        <p:blipFill>
          <a:blip r:embed="rId3"/>
          <a:stretch>
            <a:fillRect/>
          </a:stretch>
        </p:blipFill>
        <p:spPr>
          <a:xfrm>
            <a:off x="8665029" y="3986609"/>
            <a:ext cx="2362199" cy="2362199"/>
          </a:xfrm>
          <a:prstGeom prst="rect">
            <a:avLst/>
          </a:prstGeom>
        </p:spPr>
      </p:pic>
    </p:spTree>
    <p:extLst>
      <p:ext uri="{BB962C8B-B14F-4D97-AF65-F5344CB8AC3E}">
        <p14:creationId xmlns:p14="http://schemas.microsoft.com/office/powerpoint/2010/main" val="24300387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Identificación de apelaciones publicitarias apropiadas </a:t>
            </a:r>
            <a:endParaRPr lang="es-CO" dirty="0"/>
          </a:p>
        </p:txBody>
      </p:sp>
      <p:sp>
        <p:nvSpPr>
          <p:cNvPr id="3" name="Marcador de contenido 2"/>
          <p:cNvSpPr>
            <a:spLocks noGrp="1"/>
          </p:cNvSpPr>
          <p:nvPr>
            <p:ph idx="1"/>
          </p:nvPr>
        </p:nvSpPr>
        <p:spPr/>
        <p:txBody>
          <a:bodyPr>
            <a:normAutofit fontScale="77500" lnSpcReduction="20000"/>
          </a:bodyPr>
          <a:lstStyle/>
          <a:p>
            <a:r>
              <a:rPr lang="es-CO" dirty="0" smtClean="0"/>
              <a:t>La idoneidad de las apelaciones publicitarias también debe evaluarse a través de la investigación. </a:t>
            </a:r>
          </a:p>
          <a:p>
            <a:r>
              <a:rPr lang="es-CO" dirty="0" smtClean="0"/>
              <a:t>Un proyecto de investigación de $800 000 en Brasil ayudó a </a:t>
            </a:r>
            <a:r>
              <a:rPr lang="es-CO" dirty="0" err="1" smtClean="0"/>
              <a:t>Coke</a:t>
            </a:r>
            <a:r>
              <a:rPr lang="es-CO" dirty="0" smtClean="0"/>
              <a:t> a identificar a una hembra de canguro madre como el dispositivo publicitario que probablemente atraiga a las mujeres que compran para sus familias. </a:t>
            </a:r>
          </a:p>
          <a:p>
            <a:r>
              <a:rPr lang="es-CO" dirty="0" smtClean="0"/>
              <a:t>En Brasil, las mujeres representan el 80% de las ventas de 3.500 millones de dólares de Coca-Cola (</a:t>
            </a:r>
            <a:r>
              <a:rPr lang="es-CO" dirty="0" err="1" smtClean="0"/>
              <a:t>Advertising</a:t>
            </a:r>
            <a:r>
              <a:rPr lang="es-CO" dirty="0" smtClean="0"/>
              <a:t> </a:t>
            </a:r>
            <a:r>
              <a:rPr lang="es-CO" dirty="0" err="1" smtClean="0"/>
              <a:t>Age</a:t>
            </a:r>
            <a:r>
              <a:rPr lang="es-CO" dirty="0" smtClean="0"/>
              <a:t> International, 1997). </a:t>
            </a:r>
          </a:p>
          <a:p>
            <a:r>
              <a:rPr lang="es-CO" dirty="0" smtClean="0"/>
              <a:t>Los anuncios son temáticos 'Mamá lo sabe todo' y cuentan con el canguro con gafas de sol y </a:t>
            </a:r>
            <a:r>
              <a:rPr lang="es-CO" dirty="0" err="1" smtClean="0"/>
              <a:t>toting</a:t>
            </a:r>
            <a:r>
              <a:rPr lang="es-CO" dirty="0" smtClean="0"/>
              <a:t> </a:t>
            </a:r>
            <a:r>
              <a:rPr lang="es-CO" dirty="0" err="1" smtClean="0"/>
              <a:t>Coke</a:t>
            </a:r>
            <a:r>
              <a:rPr lang="es-CO" dirty="0" smtClean="0"/>
              <a:t> latas en lugar de un bebé. Aunque no hay canguros en Brasil, el animal probó bien entre las mujeres brasileñas, que dijeron que pensaban que representaba la libertad, pero al mismo tiempo la responsabilidad y el cuidado de los niños.</a:t>
            </a:r>
            <a:endParaRPr lang="es-CO" dirty="0"/>
          </a:p>
        </p:txBody>
      </p:sp>
    </p:spTree>
    <p:extLst>
      <p:ext uri="{BB962C8B-B14F-4D97-AF65-F5344CB8AC3E}">
        <p14:creationId xmlns:p14="http://schemas.microsoft.com/office/powerpoint/2010/main" val="42929053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O" dirty="0" smtClean="0"/>
              <a:t>La evaluación de errores de traducción </a:t>
            </a:r>
            <a:endParaRPr lang="es-CO" dirty="0"/>
          </a:p>
        </p:txBody>
      </p:sp>
      <p:sp>
        <p:nvSpPr>
          <p:cNvPr id="3" name="Marcador de contenido 2"/>
          <p:cNvSpPr>
            <a:spLocks noGrp="1"/>
          </p:cNvSpPr>
          <p:nvPr>
            <p:ph idx="1"/>
          </p:nvPr>
        </p:nvSpPr>
        <p:spPr/>
        <p:txBody>
          <a:bodyPr>
            <a:normAutofit fontScale="92500" lnSpcReduction="10000"/>
          </a:bodyPr>
          <a:lstStyle/>
          <a:p>
            <a:r>
              <a:rPr lang="es-CO" dirty="0" smtClean="0"/>
              <a:t>La investigación también puede ayudar a evaluar la necesidad de traducción. </a:t>
            </a:r>
          </a:p>
          <a:p>
            <a:r>
              <a:rPr lang="es-CO" dirty="0" smtClean="0"/>
              <a:t>Al entrar en Europa del Este, Procter &amp; Gamble (P&amp;G) tradujo sus etiquetas de detergente al polaco y checo para adaptar sus productos al mercado local. Sin embargo, los consumidores reaccionaron negativamente, percibiendo esto como un esfuerzo para engañar a los clientes pasando a la empresa como una empresa polaca local.</a:t>
            </a:r>
          </a:p>
          <a:p>
            <a:r>
              <a:rPr lang="es-CO" dirty="0" smtClean="0"/>
              <a:t>La investigación reveló que las etiquetas deberían ser escritas en polaco imperfecto para mostrar que la compañía estaba tratando de encajar, pero no era lo suficientemente adepto como para ser fluida).</a:t>
            </a:r>
            <a:endParaRPr lang="es-CO" dirty="0"/>
          </a:p>
        </p:txBody>
      </p:sp>
    </p:spTree>
    <p:extLst>
      <p:ext uri="{BB962C8B-B14F-4D97-AF65-F5344CB8AC3E}">
        <p14:creationId xmlns:p14="http://schemas.microsoft.com/office/powerpoint/2010/main" val="13329690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84812" y="1296815"/>
            <a:ext cx="5379501" cy="4063546"/>
          </a:xfrm>
        </p:spPr>
        <p:txBody>
          <a:bodyPr>
            <a:normAutofit fontScale="92500" lnSpcReduction="10000"/>
          </a:bodyPr>
          <a:lstStyle/>
          <a:p>
            <a:r>
              <a:rPr lang="es-CO" dirty="0" smtClean="0"/>
              <a:t>Además del amplio alcance geográfico de las operaciones internacionales, las decisiones de comercialización internacional se hacen más complejas por la diversidad de entornos en los que se llevan a cabo estas operaciones. </a:t>
            </a:r>
          </a:p>
          <a:p>
            <a:r>
              <a:rPr lang="es-CO" dirty="0" smtClean="0"/>
              <a:t>La diversidad se produce en relación con </a:t>
            </a:r>
            <a:r>
              <a:rPr lang="es-CO" b="1" dirty="0" smtClean="0">
                <a:solidFill>
                  <a:srgbClr val="D60093"/>
                </a:solidFill>
              </a:rPr>
              <a:t>los gustos, preferencias y comportamiento sin consumidores, </a:t>
            </a:r>
            <a:r>
              <a:rPr lang="es-CO" dirty="0" smtClean="0"/>
              <a:t>y en menor medida en los mercados de negocio a negocio.</a:t>
            </a:r>
          </a:p>
        </p:txBody>
      </p:sp>
      <p:pic>
        <p:nvPicPr>
          <p:cNvPr id="2" name="Imagen 1"/>
          <p:cNvPicPr>
            <a:picLocks noChangeAspect="1"/>
          </p:cNvPicPr>
          <p:nvPr/>
        </p:nvPicPr>
        <p:blipFill>
          <a:blip r:embed="rId2"/>
          <a:stretch>
            <a:fillRect/>
          </a:stretch>
        </p:blipFill>
        <p:spPr>
          <a:xfrm>
            <a:off x="5964313" y="1539185"/>
            <a:ext cx="5557265" cy="3704843"/>
          </a:xfrm>
          <a:prstGeom prst="rect">
            <a:avLst/>
          </a:prstGeom>
        </p:spPr>
      </p:pic>
    </p:spTree>
    <p:extLst>
      <p:ext uri="{BB962C8B-B14F-4D97-AF65-F5344CB8AC3E}">
        <p14:creationId xmlns:p14="http://schemas.microsoft.com/office/powerpoint/2010/main" val="34888377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997677" y="2718697"/>
            <a:ext cx="7513966" cy="3815661"/>
          </a:xfrm>
          <a:prstGeom prst="rect">
            <a:avLst/>
          </a:prstGeom>
        </p:spPr>
      </p:pic>
      <p:sp>
        <p:nvSpPr>
          <p:cNvPr id="2" name="Título 1"/>
          <p:cNvSpPr>
            <a:spLocks noGrp="1"/>
          </p:cNvSpPr>
          <p:nvPr>
            <p:ph type="title"/>
          </p:nvPr>
        </p:nvSpPr>
        <p:spPr/>
        <p:txBody>
          <a:bodyPr/>
          <a:lstStyle/>
          <a:p>
            <a:r>
              <a:rPr lang="es-CO" dirty="0" smtClean="0"/>
              <a:t>Diferencias en la infraestructura </a:t>
            </a:r>
            <a:endParaRPr lang="es-CO" dirty="0"/>
          </a:p>
        </p:txBody>
      </p:sp>
      <p:sp>
        <p:nvSpPr>
          <p:cNvPr id="3" name="Marcador de contenido 2"/>
          <p:cNvSpPr>
            <a:spLocks noGrp="1"/>
          </p:cNvSpPr>
          <p:nvPr>
            <p:ph idx="1"/>
          </p:nvPr>
        </p:nvSpPr>
        <p:spPr>
          <a:xfrm>
            <a:off x="3997677" y="1162419"/>
            <a:ext cx="7576457" cy="1420812"/>
          </a:xfrm>
          <a:solidFill>
            <a:srgbClr val="D60093"/>
          </a:solidFill>
        </p:spPr>
        <p:txBody>
          <a:bodyPr>
            <a:noAutofit/>
          </a:bodyPr>
          <a:lstStyle/>
          <a:p>
            <a:r>
              <a:rPr lang="es-CO" sz="1600" dirty="0"/>
              <a:t>Las diferencias en la naturaleza de la infraestructura de </a:t>
            </a:r>
            <a:r>
              <a:rPr lang="es-CO" sz="1600" dirty="0" smtClean="0"/>
              <a:t>comercialización</a:t>
            </a:r>
          </a:p>
          <a:p>
            <a:r>
              <a:rPr lang="es-CO" sz="1600" dirty="0"/>
              <a:t>P</a:t>
            </a:r>
            <a:r>
              <a:rPr lang="es-CO" sz="1600" dirty="0" smtClean="0"/>
              <a:t>or </a:t>
            </a:r>
            <a:r>
              <a:rPr lang="es-CO" sz="1600" dirty="0"/>
              <a:t>ejemplo la disponibilidad y el alcance de los medios de </a:t>
            </a:r>
            <a:r>
              <a:rPr lang="es-CO" sz="1600" dirty="0" smtClean="0"/>
              <a:t>comunicación</a:t>
            </a:r>
          </a:p>
          <a:p>
            <a:r>
              <a:rPr lang="es-CO" sz="1600" dirty="0"/>
              <a:t>E</a:t>
            </a:r>
            <a:r>
              <a:rPr lang="es-CO" sz="1600" dirty="0" smtClean="0"/>
              <a:t>l </a:t>
            </a:r>
            <a:r>
              <a:rPr lang="es-CO" sz="1600" dirty="0"/>
              <a:t>sistema </a:t>
            </a:r>
            <a:r>
              <a:rPr lang="es-CO" sz="1600" dirty="0" smtClean="0"/>
              <a:t>bancario</a:t>
            </a:r>
          </a:p>
          <a:p>
            <a:r>
              <a:rPr lang="es-CO" sz="1600" dirty="0"/>
              <a:t>L</a:t>
            </a:r>
            <a:r>
              <a:rPr lang="es-CO" sz="1600" dirty="0" smtClean="0"/>
              <a:t>a </a:t>
            </a:r>
            <a:r>
              <a:rPr lang="es-CO" sz="1600" dirty="0"/>
              <a:t>estructura de </a:t>
            </a:r>
            <a:r>
              <a:rPr lang="es-CO" sz="1600" dirty="0" smtClean="0"/>
              <a:t>distribución</a:t>
            </a:r>
          </a:p>
          <a:p>
            <a:endParaRPr lang="es-CO" sz="1600" dirty="0">
              <a:solidFill>
                <a:schemeClr val="tx1"/>
              </a:solidFill>
            </a:endParaRPr>
          </a:p>
          <a:p>
            <a:pPr marL="0" indent="0" algn="ctr">
              <a:buNone/>
            </a:pPr>
            <a:r>
              <a:rPr lang="es-CO" sz="1800" b="1" dirty="0">
                <a:solidFill>
                  <a:schemeClr val="tx1"/>
                </a:solidFill>
              </a:rPr>
              <a:t>A</a:t>
            </a:r>
            <a:r>
              <a:rPr lang="es-CO" sz="1800" b="1" dirty="0" smtClean="0">
                <a:solidFill>
                  <a:schemeClr val="tx1"/>
                </a:solidFill>
              </a:rPr>
              <a:t>ñaden </a:t>
            </a:r>
            <a:r>
              <a:rPr lang="es-CO" sz="1800" b="1" dirty="0">
                <a:solidFill>
                  <a:schemeClr val="tx1"/>
                </a:solidFill>
              </a:rPr>
              <a:t>un mayor nivel de complejidad al desarrollo e implementación de estrategias</a:t>
            </a:r>
            <a:r>
              <a:rPr lang="es-CO" sz="1600" dirty="0">
                <a:solidFill>
                  <a:schemeClr val="tx1"/>
                </a:solidFill>
              </a:rPr>
              <a:t>. </a:t>
            </a:r>
          </a:p>
          <a:p>
            <a:endParaRPr lang="es-CO" sz="1600" dirty="0">
              <a:solidFill>
                <a:schemeClr val="tx1"/>
              </a:solidFill>
            </a:endParaRPr>
          </a:p>
        </p:txBody>
      </p:sp>
    </p:spTree>
    <p:extLst>
      <p:ext uri="{BB962C8B-B14F-4D97-AF65-F5344CB8AC3E}">
        <p14:creationId xmlns:p14="http://schemas.microsoft.com/office/powerpoint/2010/main" val="169519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Diferencias en la infraestructura </a:t>
            </a:r>
            <a:endParaRPr lang="es-CO" dirty="0"/>
          </a:p>
        </p:txBody>
      </p:sp>
      <p:sp>
        <p:nvSpPr>
          <p:cNvPr id="3" name="Marcador de contenido 2"/>
          <p:cNvSpPr>
            <a:spLocks noGrp="1"/>
          </p:cNvSpPr>
          <p:nvPr>
            <p:ph idx="1"/>
          </p:nvPr>
        </p:nvSpPr>
        <p:spPr>
          <a:xfrm>
            <a:off x="3777341" y="1418545"/>
            <a:ext cx="7576457" cy="4351338"/>
          </a:xfrm>
        </p:spPr>
        <p:txBody>
          <a:bodyPr>
            <a:normAutofit/>
          </a:bodyPr>
          <a:lstStyle/>
          <a:p>
            <a:r>
              <a:rPr lang="es-CO" dirty="0" smtClean="0"/>
              <a:t>Esto</a:t>
            </a:r>
            <a:r>
              <a:rPr lang="es-CO" dirty="0"/>
              <a:t>, a su vez, se agrava aún más por la </a:t>
            </a:r>
            <a:r>
              <a:rPr lang="es-CO" b="1" dirty="0">
                <a:solidFill>
                  <a:srgbClr val="D60093"/>
                </a:solidFill>
              </a:rPr>
              <a:t>regulación gubernamental de las operaciones comerciales, la formulación y el envasado de productos, la publicidad, la promoción y los precios, así como los obstáculos al comercio</a:t>
            </a:r>
            <a:r>
              <a:rPr lang="es-CO" dirty="0"/>
              <a:t>, como los aranceles, los contingentes de importación, etc.</a:t>
            </a:r>
          </a:p>
          <a:p>
            <a:endParaRPr lang="es-CO" dirty="0"/>
          </a:p>
        </p:txBody>
      </p:sp>
      <p:sp>
        <p:nvSpPr>
          <p:cNvPr id="4" name="AutoShape 2" descr="Image result for pruebas de calidad us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5" name="Imagen 4"/>
          <p:cNvPicPr>
            <a:picLocks noChangeAspect="1"/>
          </p:cNvPicPr>
          <p:nvPr/>
        </p:nvPicPr>
        <p:blipFill>
          <a:blip r:embed="rId2"/>
          <a:stretch>
            <a:fillRect/>
          </a:stretch>
        </p:blipFill>
        <p:spPr>
          <a:xfrm>
            <a:off x="6993088" y="3939117"/>
            <a:ext cx="4518555" cy="2182336"/>
          </a:xfrm>
          <a:prstGeom prst="rect">
            <a:avLst/>
          </a:prstGeom>
        </p:spPr>
      </p:pic>
    </p:spTree>
    <p:extLst>
      <p:ext uri="{BB962C8B-B14F-4D97-AF65-F5344CB8AC3E}">
        <p14:creationId xmlns:p14="http://schemas.microsoft.com/office/powerpoint/2010/main" val="694285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1036503" y="275941"/>
            <a:ext cx="10515600" cy="1222354"/>
          </a:xfrm>
        </p:spPr>
        <p:txBody>
          <a:bodyPr/>
          <a:lstStyle/>
          <a:p>
            <a:pPr algn="l"/>
            <a:r>
              <a:rPr lang="es-CO" dirty="0" smtClean="0"/>
              <a:t>Objetivos </a:t>
            </a:r>
            <a:br>
              <a:rPr lang="es-CO" dirty="0" smtClean="0"/>
            </a:br>
            <a:endParaRPr lang="es-CO" dirty="0"/>
          </a:p>
        </p:txBody>
      </p:sp>
      <p:sp>
        <p:nvSpPr>
          <p:cNvPr id="8" name="Marcador de contenido 2"/>
          <p:cNvSpPr txBox="1">
            <a:spLocks/>
          </p:cNvSpPr>
          <p:nvPr/>
        </p:nvSpPr>
        <p:spPr>
          <a:xfrm>
            <a:off x="605927" y="1498295"/>
            <a:ext cx="10333822" cy="3919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CO" sz="2400" dirty="0" smtClean="0">
                <a:solidFill>
                  <a:schemeClr val="bg1"/>
                </a:solidFill>
              </a:rPr>
              <a:t>Entender el significado y los tipos de investigación de mercados </a:t>
            </a:r>
          </a:p>
          <a:p>
            <a:pPr algn="just"/>
            <a:r>
              <a:rPr lang="es-CO" sz="2400" dirty="0" smtClean="0">
                <a:solidFill>
                  <a:schemeClr val="bg1"/>
                </a:solidFill>
              </a:rPr>
              <a:t>Entender el rol de la investigación de mercados dentro del proceso de toma de decisiones de marketing y negocios internacionales</a:t>
            </a:r>
          </a:p>
          <a:p>
            <a:pPr algn="just"/>
            <a:r>
              <a:rPr lang="es-CO" sz="2400" dirty="0" smtClean="0">
                <a:solidFill>
                  <a:schemeClr val="bg1"/>
                </a:solidFill>
              </a:rPr>
              <a:t>Conocer los diferentes factores que intervienen en el desarrollo de estrategias de marketing internacional, Conocer los factores críticos a investigar para la penetración de mercados internacionales. </a:t>
            </a:r>
          </a:p>
          <a:p>
            <a:pPr algn="just"/>
            <a:r>
              <a:rPr lang="es-CO" sz="2400" dirty="0" smtClean="0">
                <a:solidFill>
                  <a:schemeClr val="bg1"/>
                </a:solidFill>
              </a:rPr>
              <a:t>Identificar las fuentes y los grandes actores de la investigación  de mercados a nivel global</a:t>
            </a:r>
          </a:p>
          <a:p>
            <a:pPr algn="just"/>
            <a:r>
              <a:rPr lang="es-CO" sz="2400" dirty="0" smtClean="0">
                <a:solidFill>
                  <a:schemeClr val="bg1"/>
                </a:solidFill>
              </a:rPr>
              <a:t>Desarrollar un caso de práctico de investigación de mercados para la exportación de un producto colombiano. </a:t>
            </a:r>
          </a:p>
          <a:p>
            <a:pPr algn="just"/>
            <a:endParaRPr lang="es-CO" sz="2400" dirty="0" smtClean="0">
              <a:solidFill>
                <a:schemeClr val="bg1"/>
              </a:solidFill>
            </a:endParaRPr>
          </a:p>
          <a:p>
            <a:pPr marL="0" indent="0">
              <a:buNone/>
            </a:pPr>
            <a:endParaRPr lang="es-CO" sz="2400" dirty="0">
              <a:solidFill>
                <a:schemeClr val="bg1"/>
              </a:solidFill>
            </a:endParaRPr>
          </a:p>
        </p:txBody>
      </p:sp>
    </p:spTree>
    <p:extLst>
      <p:ext uri="{BB962C8B-B14F-4D97-AF65-F5344CB8AC3E}">
        <p14:creationId xmlns:p14="http://schemas.microsoft.com/office/powerpoint/2010/main" val="2363735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CO" dirty="0" smtClean="0"/>
              <a:t>Diferencias culturales</a:t>
            </a:r>
            <a:endParaRPr lang="es-CO" dirty="0"/>
          </a:p>
        </p:txBody>
      </p:sp>
      <p:sp>
        <p:nvSpPr>
          <p:cNvPr id="5" name="Marcador de contenido 4"/>
          <p:cNvSpPr>
            <a:spLocks noGrp="1"/>
          </p:cNvSpPr>
          <p:nvPr>
            <p:ph idx="1"/>
          </p:nvPr>
        </p:nvSpPr>
        <p:spPr>
          <a:xfrm>
            <a:off x="7124700" y="1825625"/>
            <a:ext cx="4610100" cy="4537075"/>
          </a:xfrm>
        </p:spPr>
        <p:txBody>
          <a:bodyPr>
            <a:normAutofit fontScale="92500" lnSpcReduction="20000"/>
          </a:bodyPr>
          <a:lstStyle/>
          <a:p>
            <a:r>
              <a:rPr lang="es-CO" dirty="0"/>
              <a:t>En la India, donde el hindi es el idioma oficial, hay 15 idiomas regionales reconocidos por la constitución y se estima que 180 lenguas locales, por no hablar de 544 dialectos.</a:t>
            </a:r>
          </a:p>
          <a:p>
            <a:r>
              <a:rPr lang="es-CO" dirty="0"/>
              <a:t>Del mismo modo en China, el mandarín es el idioma oficial, y aunque se identifican típicamente seis grupos de idiomas principales, cada una de las 22 provincias habla una versión diferente, y además hay numerosos dialectos locales.</a:t>
            </a:r>
          </a:p>
          <a:p>
            <a:endParaRPr lang="es-CO" dirty="0"/>
          </a:p>
        </p:txBody>
      </p:sp>
      <p:pic>
        <p:nvPicPr>
          <p:cNvPr id="6" name="Imagen 5"/>
          <p:cNvPicPr>
            <a:picLocks noChangeAspect="1"/>
          </p:cNvPicPr>
          <p:nvPr/>
        </p:nvPicPr>
        <p:blipFill>
          <a:blip r:embed="rId2"/>
          <a:stretch>
            <a:fillRect/>
          </a:stretch>
        </p:blipFill>
        <p:spPr>
          <a:xfrm>
            <a:off x="285749" y="1273174"/>
            <a:ext cx="6619237" cy="4689475"/>
          </a:xfrm>
          <a:prstGeom prst="rect">
            <a:avLst/>
          </a:prstGeom>
        </p:spPr>
      </p:pic>
    </p:spTree>
    <p:extLst>
      <p:ext uri="{BB962C8B-B14F-4D97-AF65-F5344CB8AC3E}">
        <p14:creationId xmlns:p14="http://schemas.microsoft.com/office/powerpoint/2010/main" val="33777901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CO" dirty="0" smtClean="0"/>
              <a:t>Valores culturales</a:t>
            </a:r>
            <a:endParaRPr lang="es-CO" dirty="0"/>
          </a:p>
        </p:txBody>
      </p:sp>
      <p:sp>
        <p:nvSpPr>
          <p:cNvPr id="3" name="Marcador de contenido 2"/>
          <p:cNvSpPr>
            <a:spLocks noGrp="1"/>
          </p:cNvSpPr>
          <p:nvPr>
            <p:ph idx="1"/>
          </p:nvPr>
        </p:nvSpPr>
        <p:spPr>
          <a:xfrm>
            <a:off x="130630" y="1291465"/>
            <a:ext cx="4970180" cy="4554992"/>
          </a:xfrm>
        </p:spPr>
        <p:txBody>
          <a:bodyPr>
            <a:normAutofit fontScale="92500" lnSpcReduction="10000"/>
          </a:bodyPr>
          <a:lstStyle/>
          <a:p>
            <a:r>
              <a:rPr lang="es-CO" dirty="0" smtClean="0"/>
              <a:t>Los valores culturales y la orientación también varían notablemente de un país a otro. </a:t>
            </a:r>
          </a:p>
          <a:p>
            <a:r>
              <a:rPr lang="es-CO" dirty="0" smtClean="0"/>
              <a:t>Se han identificado, por ejemplo, cuatro orientaciones de valor diferentes</a:t>
            </a:r>
          </a:p>
          <a:p>
            <a:pPr lvl="1"/>
            <a:r>
              <a:rPr lang="es-CO" dirty="0"/>
              <a:t>D</a:t>
            </a:r>
            <a:r>
              <a:rPr lang="es-CO" dirty="0" smtClean="0"/>
              <a:t>istancia de poder</a:t>
            </a:r>
          </a:p>
          <a:p>
            <a:pPr lvl="1"/>
            <a:r>
              <a:rPr lang="es-CO" dirty="0"/>
              <a:t>E</a:t>
            </a:r>
            <a:r>
              <a:rPr lang="es-CO" dirty="0" smtClean="0"/>
              <a:t>vitación de la incertidumbre</a:t>
            </a:r>
          </a:p>
          <a:p>
            <a:pPr lvl="1"/>
            <a:r>
              <a:rPr lang="es-CO" dirty="0"/>
              <a:t>I</a:t>
            </a:r>
            <a:r>
              <a:rPr lang="es-CO" dirty="0" smtClean="0"/>
              <a:t>ndividualismo-colectividad </a:t>
            </a:r>
          </a:p>
          <a:p>
            <a:pPr lvl="1"/>
            <a:r>
              <a:rPr lang="es-CO" dirty="0" smtClean="0"/>
              <a:t>Masculinidad-feminidad)</a:t>
            </a:r>
          </a:p>
          <a:p>
            <a:pPr lvl="1"/>
            <a:r>
              <a:rPr lang="es-CO" dirty="0" smtClean="0"/>
              <a:t>La orientación a largo y largo plazo que se encuentra en las sociedades asiáticas.</a:t>
            </a:r>
            <a:endParaRPr lang="es-CO" dirty="0"/>
          </a:p>
        </p:txBody>
      </p:sp>
      <p:pic>
        <p:nvPicPr>
          <p:cNvPr id="2" name="Imagen 1"/>
          <p:cNvPicPr>
            <a:picLocks noChangeAspect="1"/>
          </p:cNvPicPr>
          <p:nvPr/>
        </p:nvPicPr>
        <p:blipFill>
          <a:blip r:embed="rId2"/>
          <a:stretch>
            <a:fillRect/>
          </a:stretch>
        </p:blipFill>
        <p:spPr>
          <a:xfrm>
            <a:off x="4811330" y="2787266"/>
            <a:ext cx="3242000" cy="2103233"/>
          </a:xfrm>
          <a:prstGeom prst="rect">
            <a:avLst/>
          </a:prstGeom>
        </p:spPr>
      </p:pic>
    </p:spTree>
    <p:extLst>
      <p:ext uri="{BB962C8B-B14F-4D97-AF65-F5344CB8AC3E}">
        <p14:creationId xmlns:p14="http://schemas.microsoft.com/office/powerpoint/2010/main" val="32188355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lstStyle/>
          <a:p>
            <a:r>
              <a:rPr lang="es-CO" dirty="0" smtClean="0"/>
              <a:t>Diferencias</a:t>
            </a:r>
            <a:endParaRPr lang="es-CO" dirty="0"/>
          </a:p>
        </p:txBody>
      </p:sp>
      <p:sp>
        <p:nvSpPr>
          <p:cNvPr id="3" name="Marcador de contenido 2"/>
          <p:cNvSpPr>
            <a:spLocks noGrp="1"/>
          </p:cNvSpPr>
          <p:nvPr>
            <p:ph idx="1"/>
          </p:nvPr>
        </p:nvSpPr>
        <p:spPr>
          <a:xfrm>
            <a:off x="287356" y="1392138"/>
            <a:ext cx="10751545" cy="2966712"/>
          </a:xfrm>
        </p:spPr>
        <p:txBody>
          <a:bodyPr>
            <a:normAutofit fontScale="85000" lnSpcReduction="20000"/>
          </a:bodyPr>
          <a:lstStyle/>
          <a:p>
            <a:r>
              <a:rPr lang="es-CO" dirty="0" smtClean="0"/>
              <a:t>Las necesidades e intereses de los clientes variarán y las personas pueden responder de maneras diferentes, a menudo inesperadas, a los estímulos de marketing. </a:t>
            </a:r>
          </a:p>
          <a:p>
            <a:r>
              <a:rPr lang="es-CO" dirty="0" smtClean="0"/>
              <a:t>Diferencias en la infraestructura de comercialización</a:t>
            </a:r>
          </a:p>
          <a:p>
            <a:r>
              <a:rPr lang="es-CO" dirty="0"/>
              <a:t>E</a:t>
            </a:r>
            <a:r>
              <a:rPr lang="es-CO" dirty="0" smtClean="0"/>
              <a:t>l nivel de tecnología, </a:t>
            </a:r>
          </a:p>
          <a:p>
            <a:r>
              <a:rPr lang="es-CO" dirty="0" smtClean="0"/>
              <a:t>Internet</a:t>
            </a:r>
          </a:p>
          <a:p>
            <a:r>
              <a:rPr lang="es-CO" dirty="0"/>
              <a:t>L</a:t>
            </a:r>
            <a:r>
              <a:rPr lang="es-CO" dirty="0" smtClean="0"/>
              <a:t>os viajes o movimiento de bienes y servicios</a:t>
            </a:r>
          </a:p>
          <a:p>
            <a:r>
              <a:rPr lang="es-CO" dirty="0"/>
              <a:t>C</a:t>
            </a:r>
            <a:r>
              <a:rPr lang="es-CO" dirty="0" smtClean="0"/>
              <a:t>omplican aún más el desarrollo de la estrategia para los mercados internacionales.</a:t>
            </a:r>
            <a:endParaRPr lang="es-CO" dirty="0"/>
          </a:p>
        </p:txBody>
      </p:sp>
      <p:pic>
        <p:nvPicPr>
          <p:cNvPr id="1026" name="Picture 2" descr="Image result for diferencias de infraestructu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3001" y="4175393"/>
            <a:ext cx="6389502" cy="2208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2739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CO" dirty="0" smtClean="0"/>
              <a:t>Procesos de cambio dinámicos </a:t>
            </a:r>
            <a:endParaRPr lang="es-CO" dirty="0"/>
          </a:p>
        </p:txBody>
      </p:sp>
      <p:sp>
        <p:nvSpPr>
          <p:cNvPr id="3" name="Marcador de contenido 2"/>
          <p:cNvSpPr>
            <a:spLocks noGrp="1"/>
          </p:cNvSpPr>
          <p:nvPr>
            <p:ph idx="1"/>
          </p:nvPr>
        </p:nvSpPr>
        <p:spPr>
          <a:xfrm>
            <a:off x="6927182" y="1418545"/>
            <a:ext cx="4584461" cy="4351338"/>
          </a:xfrm>
        </p:spPr>
        <p:txBody>
          <a:bodyPr>
            <a:normAutofit fontScale="77500" lnSpcReduction="20000"/>
          </a:bodyPr>
          <a:lstStyle/>
          <a:p>
            <a:r>
              <a:rPr lang="es-CO" dirty="0" smtClean="0"/>
              <a:t>Además de la diversidad cultural y económica, los mercados internacionales se caracterizan por tasas de cambio </a:t>
            </a:r>
          </a:p>
          <a:p>
            <a:r>
              <a:rPr lang="es-CO" dirty="0" smtClean="0"/>
              <a:t>El cambio impregna todos los aspectos de la vida humana y la actividad empresarial. </a:t>
            </a:r>
          </a:p>
          <a:p>
            <a:r>
              <a:rPr lang="es-CO" dirty="0" smtClean="0"/>
              <a:t>No sólo las tasas de cambio tecnológico y obsolescencia del conocimiento están acelerando y transformando el panorama competitivo</a:t>
            </a:r>
          </a:p>
          <a:p>
            <a:r>
              <a:rPr lang="es-CO" dirty="0" smtClean="0"/>
              <a:t>Los acontecimientos imprevistos están cambiando el contexto político y económico de los mercados internacionales.</a:t>
            </a:r>
          </a:p>
        </p:txBody>
      </p:sp>
      <p:pic>
        <p:nvPicPr>
          <p:cNvPr id="2" name="Imagen 1"/>
          <p:cNvPicPr>
            <a:picLocks noChangeAspect="1"/>
          </p:cNvPicPr>
          <p:nvPr/>
        </p:nvPicPr>
        <p:blipFill>
          <a:blip r:embed="rId2"/>
          <a:stretch>
            <a:fillRect/>
          </a:stretch>
        </p:blipFill>
        <p:spPr>
          <a:xfrm>
            <a:off x="190328" y="1731227"/>
            <a:ext cx="6180975" cy="3476798"/>
          </a:xfrm>
          <a:prstGeom prst="rect">
            <a:avLst/>
          </a:prstGeom>
        </p:spPr>
      </p:pic>
    </p:spTree>
    <p:extLst>
      <p:ext uri="{BB962C8B-B14F-4D97-AF65-F5344CB8AC3E}">
        <p14:creationId xmlns:p14="http://schemas.microsoft.com/office/powerpoint/2010/main" val="18664922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212774" y="223885"/>
            <a:ext cx="10515600" cy="1325563"/>
          </a:xfrm>
        </p:spPr>
        <p:txBody>
          <a:bodyPr/>
          <a:lstStyle/>
          <a:p>
            <a:r>
              <a:rPr lang="es-CO" dirty="0" smtClean="0"/>
              <a:t>Procesos de cambio dinámicos </a:t>
            </a:r>
            <a:endParaRPr lang="es-CO" dirty="0"/>
          </a:p>
        </p:txBody>
      </p:sp>
      <p:sp>
        <p:nvSpPr>
          <p:cNvPr id="3" name="Marcador de contenido 2"/>
          <p:cNvSpPr>
            <a:spLocks noGrp="1"/>
          </p:cNvSpPr>
          <p:nvPr>
            <p:ph idx="4294967295"/>
          </p:nvPr>
        </p:nvSpPr>
        <p:spPr>
          <a:xfrm>
            <a:off x="161925" y="1957904"/>
            <a:ext cx="11894545" cy="4351338"/>
          </a:xfrm>
        </p:spPr>
        <p:txBody>
          <a:bodyPr>
            <a:normAutofit/>
          </a:bodyPr>
          <a:lstStyle/>
          <a:p>
            <a:r>
              <a:rPr lang="es-CO" dirty="0">
                <a:solidFill>
                  <a:schemeClr val="bg1"/>
                </a:solidFill>
              </a:rPr>
              <a:t>R</a:t>
            </a:r>
            <a:r>
              <a:rPr lang="es-CO" dirty="0" smtClean="0">
                <a:solidFill>
                  <a:schemeClr val="bg1"/>
                </a:solidFill>
              </a:rPr>
              <a:t>ápidos cambios sociales y económicos, impulsados en parte por los avances en la tecnología de la comunicación, </a:t>
            </a:r>
            <a:r>
              <a:rPr lang="es-CO" b="1" dirty="0" smtClean="0">
                <a:solidFill>
                  <a:schemeClr val="bg1"/>
                </a:solidFill>
              </a:rPr>
              <a:t>que reducen las distancias y estimulan una mayor conciencia y fertilización cruzada de ideas, actitudes y estilos de vida a través del mosaico del  mercado internacional</a:t>
            </a:r>
            <a:endParaRPr lang="es-CO" b="1" dirty="0">
              <a:solidFill>
                <a:schemeClr val="bg1"/>
              </a:solidFill>
            </a:endParaRPr>
          </a:p>
        </p:txBody>
      </p:sp>
      <p:pic>
        <p:nvPicPr>
          <p:cNvPr id="2" name="Imagen 1"/>
          <p:cNvPicPr>
            <a:picLocks noChangeAspect="1"/>
          </p:cNvPicPr>
          <p:nvPr/>
        </p:nvPicPr>
        <p:blipFill>
          <a:blip r:embed="rId2"/>
          <a:stretch>
            <a:fillRect/>
          </a:stretch>
        </p:blipFill>
        <p:spPr>
          <a:xfrm>
            <a:off x="26395" y="4016469"/>
            <a:ext cx="12165605" cy="2841531"/>
          </a:xfrm>
          <a:prstGeom prst="rect">
            <a:avLst/>
          </a:prstGeom>
        </p:spPr>
      </p:pic>
    </p:spTree>
    <p:extLst>
      <p:ext uri="{BB962C8B-B14F-4D97-AF65-F5344CB8AC3E}">
        <p14:creationId xmlns:p14="http://schemas.microsoft.com/office/powerpoint/2010/main" val="38950270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CO" dirty="0" smtClean="0"/>
              <a:t>Acelerados cambios tecnológicos </a:t>
            </a:r>
            <a:endParaRPr lang="es-CO" dirty="0"/>
          </a:p>
        </p:txBody>
      </p:sp>
      <p:sp>
        <p:nvSpPr>
          <p:cNvPr id="3" name="Marcador de contenido 2"/>
          <p:cNvSpPr>
            <a:spLocks noGrp="1"/>
          </p:cNvSpPr>
          <p:nvPr>
            <p:ph idx="1"/>
          </p:nvPr>
        </p:nvSpPr>
        <p:spPr>
          <a:xfrm>
            <a:off x="0" y="1209788"/>
            <a:ext cx="3986893" cy="5103925"/>
          </a:xfrm>
        </p:spPr>
        <p:txBody>
          <a:bodyPr>
            <a:normAutofit fontScale="92500" lnSpcReduction="20000"/>
          </a:bodyPr>
          <a:lstStyle/>
          <a:p>
            <a:r>
              <a:rPr lang="es-CO" dirty="0" smtClean="0"/>
              <a:t>El cambio tecnológico hace que el desarrollo de productos, los procesos de producción y la experiencia se desacomoden rápidamente y contribuye a aumentar las presiones competitivas y el cambio social.</a:t>
            </a:r>
          </a:p>
          <a:p>
            <a:r>
              <a:rPr lang="es-CO" dirty="0" smtClean="0"/>
              <a:t>Esto requiere una vigilancia constante en el desarrollo de productos y en el seguimiento de nuevas fuentes de competencia</a:t>
            </a:r>
            <a:endParaRPr lang="es-CO" dirty="0"/>
          </a:p>
        </p:txBody>
      </p:sp>
      <p:pic>
        <p:nvPicPr>
          <p:cNvPr id="2" name="Imagen 1"/>
          <p:cNvPicPr>
            <a:picLocks noChangeAspect="1"/>
          </p:cNvPicPr>
          <p:nvPr/>
        </p:nvPicPr>
        <p:blipFill>
          <a:blip r:embed="rId2"/>
          <a:stretch>
            <a:fillRect/>
          </a:stretch>
        </p:blipFill>
        <p:spPr>
          <a:xfrm>
            <a:off x="4161064" y="1716087"/>
            <a:ext cx="4629750" cy="3087687"/>
          </a:xfrm>
          <a:prstGeom prst="rect">
            <a:avLst/>
          </a:prstGeom>
        </p:spPr>
      </p:pic>
    </p:spTree>
    <p:extLst>
      <p:ext uri="{BB962C8B-B14F-4D97-AF65-F5344CB8AC3E}">
        <p14:creationId xmlns:p14="http://schemas.microsoft.com/office/powerpoint/2010/main" val="32229071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58800" y="1312332"/>
            <a:ext cx="4572000" cy="4063546"/>
          </a:xfrm>
        </p:spPr>
        <p:txBody>
          <a:bodyPr>
            <a:normAutofit fontScale="92500" lnSpcReduction="10000"/>
          </a:bodyPr>
          <a:lstStyle/>
          <a:p>
            <a:r>
              <a:rPr lang="es-CO" dirty="0" smtClean="0"/>
              <a:t>Hoy en día, en muchos casos los modelos establecidos para predecir tendencias y pronosticar las ventas ya no funcionan debido a la discontinuidad del cambio. </a:t>
            </a:r>
          </a:p>
          <a:p>
            <a:r>
              <a:rPr lang="es-CO" dirty="0" smtClean="0"/>
              <a:t>En un momento dado, las tendencias del mercado y el crecimiento de un mercado emergente podrían predecirse sobre la base de las tendencias en los países más avanzados</a:t>
            </a:r>
            <a:endParaRPr lang="es-CO" dirty="0"/>
          </a:p>
        </p:txBody>
      </p:sp>
      <p:pic>
        <p:nvPicPr>
          <p:cNvPr id="2" name="Imagen 1"/>
          <p:cNvPicPr>
            <a:picLocks noChangeAspect="1"/>
          </p:cNvPicPr>
          <p:nvPr/>
        </p:nvPicPr>
        <p:blipFill>
          <a:blip r:embed="rId2"/>
          <a:stretch>
            <a:fillRect/>
          </a:stretch>
        </p:blipFill>
        <p:spPr>
          <a:xfrm>
            <a:off x="5943600" y="1312332"/>
            <a:ext cx="5765800" cy="3843867"/>
          </a:xfrm>
          <a:prstGeom prst="rect">
            <a:avLst/>
          </a:prstGeom>
        </p:spPr>
      </p:pic>
    </p:spTree>
    <p:extLst>
      <p:ext uri="{BB962C8B-B14F-4D97-AF65-F5344CB8AC3E}">
        <p14:creationId xmlns:p14="http://schemas.microsoft.com/office/powerpoint/2010/main" val="37618165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84844" y="469503"/>
            <a:ext cx="7511142" cy="2451497"/>
          </a:xfrm>
        </p:spPr>
        <p:txBody>
          <a:bodyPr/>
          <a:lstStyle/>
          <a:p>
            <a:r>
              <a:rPr lang="es-CO" dirty="0" smtClean="0"/>
              <a:t>Mientras que el ritmo del cambio se está acelerando, empujado por el motor de la tecnología y la comunicación global, se está volviendo cada vez más incierto o impredecible, ocurriendo de maneras inesperadas de fuentes inesperadas.</a:t>
            </a:r>
            <a:endParaRPr lang="es-CO" dirty="0"/>
          </a:p>
        </p:txBody>
      </p:sp>
      <p:pic>
        <p:nvPicPr>
          <p:cNvPr id="2" name="Imagen 1"/>
          <p:cNvPicPr>
            <a:picLocks noChangeAspect="1"/>
          </p:cNvPicPr>
          <p:nvPr/>
        </p:nvPicPr>
        <p:blipFill>
          <a:blip r:embed="rId2"/>
          <a:stretch>
            <a:fillRect/>
          </a:stretch>
        </p:blipFill>
        <p:spPr>
          <a:xfrm>
            <a:off x="603250" y="2921000"/>
            <a:ext cx="6381750" cy="3195130"/>
          </a:xfrm>
          <a:prstGeom prst="rect">
            <a:avLst/>
          </a:prstGeom>
        </p:spPr>
      </p:pic>
    </p:spTree>
    <p:extLst>
      <p:ext uri="{BB962C8B-B14F-4D97-AF65-F5344CB8AC3E}">
        <p14:creationId xmlns:p14="http://schemas.microsoft.com/office/powerpoint/2010/main" val="21100882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O" dirty="0" smtClean="0"/>
              <a:t>Importancia de la Investigación para las Decisiones Internacionales de marketing </a:t>
            </a:r>
            <a:endParaRPr lang="es-CO" dirty="0"/>
          </a:p>
        </p:txBody>
      </p:sp>
      <p:sp>
        <p:nvSpPr>
          <p:cNvPr id="3" name="Marcador de contenido 2"/>
          <p:cNvSpPr>
            <a:spLocks noGrp="1"/>
          </p:cNvSpPr>
          <p:nvPr>
            <p:ph idx="1"/>
          </p:nvPr>
        </p:nvSpPr>
        <p:spPr/>
        <p:txBody>
          <a:bodyPr>
            <a:normAutofit/>
          </a:bodyPr>
          <a:lstStyle/>
          <a:p>
            <a:r>
              <a:rPr lang="es-CO" dirty="0" smtClean="0"/>
              <a:t>La diversidad y complejidad del entorno internacional, junto con la frecuente falta de familiaridad de la dirección con un mercado extranjero, </a:t>
            </a:r>
            <a:r>
              <a:rPr lang="es-CO" b="1" dirty="0" smtClean="0">
                <a:solidFill>
                  <a:srgbClr val="FFC000"/>
                </a:solidFill>
              </a:rPr>
              <a:t>subrayan la importancia de emprender investigaciones previas para tomar decisiones y establecer una estrategia de marketing.</a:t>
            </a:r>
            <a:endParaRPr lang="es-CO" b="1" dirty="0">
              <a:solidFill>
                <a:srgbClr val="FFC000"/>
              </a:solidFill>
            </a:endParaRPr>
          </a:p>
        </p:txBody>
      </p:sp>
    </p:spTree>
    <p:extLst>
      <p:ext uri="{BB962C8B-B14F-4D97-AF65-F5344CB8AC3E}">
        <p14:creationId xmlns:p14="http://schemas.microsoft.com/office/powerpoint/2010/main" val="874201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581400" y="1032932"/>
            <a:ext cx="8026400" cy="5350934"/>
          </a:xfrm>
          <a:prstGeom prst="rect">
            <a:avLst/>
          </a:prstGeom>
        </p:spPr>
      </p:pic>
      <p:sp>
        <p:nvSpPr>
          <p:cNvPr id="3" name="Marcador de contenido 2"/>
          <p:cNvSpPr>
            <a:spLocks noGrp="1"/>
          </p:cNvSpPr>
          <p:nvPr>
            <p:ph idx="1"/>
          </p:nvPr>
        </p:nvSpPr>
        <p:spPr>
          <a:xfrm>
            <a:off x="3929742" y="2562225"/>
            <a:ext cx="7576457" cy="1616075"/>
          </a:xfrm>
          <a:solidFill>
            <a:srgbClr val="7030A0">
              <a:alpha val="70000"/>
            </a:srgbClr>
          </a:solidFill>
        </p:spPr>
        <p:txBody>
          <a:bodyPr>
            <a:normAutofit lnSpcReduction="10000"/>
          </a:bodyPr>
          <a:lstStyle/>
          <a:p>
            <a:r>
              <a:rPr lang="es-CO" dirty="0" smtClean="0"/>
              <a:t>La investigación es necesaria para evitar los costosos errores de estrategia inapropiada y la posibilidad de pérdida de oportunidades en los mercados internacionales. </a:t>
            </a:r>
          </a:p>
        </p:txBody>
      </p:sp>
    </p:spTree>
    <p:extLst>
      <p:ext uri="{BB962C8B-B14F-4D97-AF65-F5344CB8AC3E}">
        <p14:creationId xmlns:p14="http://schemas.microsoft.com/office/powerpoint/2010/main" val="6845981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400" y="2490560"/>
            <a:ext cx="3771900" cy="1325563"/>
          </a:xfrm>
        </p:spPr>
        <p:txBody>
          <a:bodyPr>
            <a:normAutofit fontScale="90000"/>
          </a:bodyPr>
          <a:lstStyle/>
          <a:p>
            <a:r>
              <a:rPr lang="es-CO" dirty="0" smtClean="0"/>
              <a:t>Panorama general de los mercados internacionales </a:t>
            </a:r>
            <a:endParaRPr lang="es-CO" dirty="0"/>
          </a:p>
        </p:txBody>
      </p:sp>
      <p:pic>
        <p:nvPicPr>
          <p:cNvPr id="3" name="Imagen 2"/>
          <p:cNvPicPr>
            <a:picLocks noChangeAspect="1"/>
          </p:cNvPicPr>
          <p:nvPr/>
        </p:nvPicPr>
        <p:blipFill>
          <a:blip r:embed="rId2"/>
          <a:stretch>
            <a:fillRect/>
          </a:stretch>
        </p:blipFill>
        <p:spPr>
          <a:xfrm>
            <a:off x="4210050" y="648266"/>
            <a:ext cx="7620000" cy="4286250"/>
          </a:xfrm>
          <a:prstGeom prst="rect">
            <a:avLst/>
          </a:prstGeom>
        </p:spPr>
      </p:pic>
    </p:spTree>
    <p:extLst>
      <p:ext uri="{BB962C8B-B14F-4D97-AF65-F5344CB8AC3E}">
        <p14:creationId xmlns:p14="http://schemas.microsoft.com/office/powerpoint/2010/main" val="2311097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12955" y="324114"/>
            <a:ext cx="7079226" cy="1681668"/>
          </a:xfrm>
        </p:spPr>
        <p:txBody>
          <a:bodyPr>
            <a:normAutofit fontScale="92500" lnSpcReduction="10000"/>
          </a:bodyPr>
          <a:lstStyle/>
          <a:p>
            <a:pPr marL="0" indent="0">
              <a:buNone/>
            </a:pPr>
            <a:r>
              <a:rPr lang="es-CO" dirty="0" smtClean="0"/>
              <a:t>Se necesita </a:t>
            </a:r>
            <a:r>
              <a:rPr lang="es-CO" dirty="0"/>
              <a:t>investigación para determinar hasta qué punto se pueden coordinar las operaciones internacionales entre los países para aprovechar las sinergias potenciales derivadas de la comercialización en un entorno global. </a:t>
            </a:r>
          </a:p>
          <a:p>
            <a:pPr marL="0" indent="0">
              <a:buNone/>
            </a:pPr>
            <a:endParaRPr lang="es-CO" dirty="0"/>
          </a:p>
        </p:txBody>
      </p:sp>
      <p:pic>
        <p:nvPicPr>
          <p:cNvPr id="2" name="Imagen 1"/>
          <p:cNvPicPr>
            <a:picLocks noChangeAspect="1"/>
          </p:cNvPicPr>
          <p:nvPr/>
        </p:nvPicPr>
        <p:blipFill>
          <a:blip r:embed="rId2"/>
          <a:stretch>
            <a:fillRect/>
          </a:stretch>
        </p:blipFill>
        <p:spPr>
          <a:xfrm>
            <a:off x="1240093" y="2188821"/>
            <a:ext cx="4688759" cy="4156522"/>
          </a:xfrm>
          <a:prstGeom prst="rect">
            <a:avLst/>
          </a:prstGeom>
        </p:spPr>
      </p:pic>
    </p:spTree>
    <p:extLst>
      <p:ext uri="{BB962C8B-B14F-4D97-AF65-F5344CB8AC3E}">
        <p14:creationId xmlns:p14="http://schemas.microsoft.com/office/powerpoint/2010/main" val="4247751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65200" y="753986"/>
            <a:ext cx="8916220" cy="1753240"/>
          </a:xfrm>
        </p:spPr>
        <p:txBody>
          <a:bodyPr/>
          <a:lstStyle/>
          <a:p>
            <a:r>
              <a:rPr lang="es-CO" dirty="0" smtClean="0"/>
              <a:t>También </a:t>
            </a:r>
            <a:r>
              <a:rPr lang="es-CO" dirty="0"/>
              <a:t>se necesita investigación para determinar cuándo y si se pueden lanzar nuevas marcas globales y si se pueden desarrollar estrategias globales para las marcas existentes.</a:t>
            </a:r>
          </a:p>
          <a:p>
            <a:endParaRPr lang="es-CO" dirty="0"/>
          </a:p>
        </p:txBody>
      </p:sp>
      <p:pic>
        <p:nvPicPr>
          <p:cNvPr id="4" name="Imagen 3"/>
          <p:cNvPicPr>
            <a:picLocks noChangeAspect="1"/>
          </p:cNvPicPr>
          <p:nvPr/>
        </p:nvPicPr>
        <p:blipFill>
          <a:blip r:embed="rId2"/>
          <a:stretch>
            <a:fillRect/>
          </a:stretch>
        </p:blipFill>
        <p:spPr>
          <a:xfrm>
            <a:off x="5136709" y="2507226"/>
            <a:ext cx="5978221" cy="3985480"/>
          </a:xfrm>
          <a:prstGeom prst="rect">
            <a:avLst/>
          </a:prstGeom>
        </p:spPr>
      </p:pic>
    </p:spTree>
    <p:extLst>
      <p:ext uri="{BB962C8B-B14F-4D97-AF65-F5344CB8AC3E}">
        <p14:creationId xmlns:p14="http://schemas.microsoft.com/office/powerpoint/2010/main" val="3087255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Necesidades de información </a:t>
            </a:r>
            <a:endParaRPr lang="es-CO" dirty="0"/>
          </a:p>
        </p:txBody>
      </p:sp>
      <p:sp>
        <p:nvSpPr>
          <p:cNvPr id="3" name="Marcador de contenido 2"/>
          <p:cNvSpPr>
            <a:spLocks noGrp="1"/>
          </p:cNvSpPr>
          <p:nvPr>
            <p:ph idx="1"/>
          </p:nvPr>
        </p:nvSpPr>
        <p:spPr>
          <a:xfrm>
            <a:off x="119613" y="1269432"/>
            <a:ext cx="7063385" cy="2652573"/>
          </a:xfrm>
        </p:spPr>
        <p:txBody>
          <a:bodyPr>
            <a:normAutofit fontScale="85000" lnSpcReduction="10000"/>
          </a:bodyPr>
          <a:lstStyle/>
          <a:p>
            <a:r>
              <a:rPr lang="es-CO" dirty="0" smtClean="0"/>
              <a:t>Las necesidades de información varían dependiendo de la experiencia de la firma y el grado de participación en los mercados internacionales</a:t>
            </a:r>
          </a:p>
          <a:p>
            <a:r>
              <a:rPr lang="es-CO" dirty="0" smtClean="0"/>
              <a:t> En la fase inicial de entrada en los mercados internacionales, se necesita información para evaluar oportunidades y riesgos en diferentes países del mundo y para planificar la entrada en el mercado internacional y el modo de operación.</a:t>
            </a:r>
          </a:p>
          <a:p>
            <a:pPr marL="0" indent="0">
              <a:buNone/>
            </a:pPr>
            <a:endParaRPr lang="es-CO" dirty="0"/>
          </a:p>
        </p:txBody>
      </p:sp>
      <p:pic>
        <p:nvPicPr>
          <p:cNvPr id="4" name="Imagen 3"/>
          <p:cNvPicPr>
            <a:picLocks noChangeAspect="1"/>
          </p:cNvPicPr>
          <p:nvPr/>
        </p:nvPicPr>
        <p:blipFill>
          <a:blip r:embed="rId2"/>
          <a:stretch>
            <a:fillRect/>
          </a:stretch>
        </p:blipFill>
        <p:spPr>
          <a:xfrm>
            <a:off x="379262" y="3922005"/>
            <a:ext cx="7006730" cy="2335576"/>
          </a:xfrm>
          <a:prstGeom prst="rect">
            <a:avLst/>
          </a:prstGeom>
        </p:spPr>
      </p:pic>
    </p:spTree>
    <p:extLst>
      <p:ext uri="{BB962C8B-B14F-4D97-AF65-F5344CB8AC3E}">
        <p14:creationId xmlns:p14="http://schemas.microsoft.com/office/powerpoint/2010/main" val="32786842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Necesidades de información </a:t>
            </a:r>
            <a:endParaRPr lang="es-CO" dirty="0"/>
          </a:p>
        </p:txBody>
      </p:sp>
      <p:sp>
        <p:nvSpPr>
          <p:cNvPr id="3" name="Marcador de contenido 2"/>
          <p:cNvSpPr>
            <a:spLocks noGrp="1"/>
          </p:cNvSpPr>
          <p:nvPr>
            <p:ph idx="1"/>
          </p:nvPr>
        </p:nvSpPr>
        <p:spPr>
          <a:xfrm>
            <a:off x="174697" y="1729649"/>
            <a:ext cx="6336272" cy="3800360"/>
          </a:xfrm>
        </p:spPr>
        <p:txBody>
          <a:bodyPr>
            <a:normAutofit/>
          </a:bodyPr>
          <a:lstStyle/>
          <a:p>
            <a:r>
              <a:rPr lang="es-CO" dirty="0" smtClean="0"/>
              <a:t>Una vez tomadas las decisiones de entrada iniciales, la atención se traslada a cuestiones relacionadas con las decisiones de: </a:t>
            </a:r>
          </a:p>
          <a:p>
            <a:pPr lvl="1"/>
            <a:r>
              <a:rPr lang="es-CO" dirty="0" smtClean="0"/>
              <a:t>Mezcla de marketing</a:t>
            </a:r>
          </a:p>
          <a:p>
            <a:pPr lvl="1"/>
            <a:r>
              <a:rPr lang="es-CO" dirty="0"/>
              <a:t>D</a:t>
            </a:r>
            <a:r>
              <a:rPr lang="es-CO" dirty="0" smtClean="0"/>
              <a:t>esarrollo y  pruebas de nuevos productos</a:t>
            </a:r>
          </a:p>
          <a:p>
            <a:pPr lvl="1"/>
            <a:r>
              <a:rPr lang="es-CO" dirty="0" smtClean="0"/>
              <a:t>investigación publicitaria  y medios de comunicación</a:t>
            </a:r>
          </a:p>
          <a:p>
            <a:pPr lvl="1"/>
            <a:r>
              <a:rPr lang="es-CO" dirty="0" smtClean="0"/>
              <a:t>La sensibilidad a los precios.</a:t>
            </a:r>
          </a:p>
        </p:txBody>
      </p:sp>
      <p:pic>
        <p:nvPicPr>
          <p:cNvPr id="4" name="Imagen 3"/>
          <p:cNvPicPr>
            <a:picLocks noChangeAspect="1"/>
          </p:cNvPicPr>
          <p:nvPr/>
        </p:nvPicPr>
        <p:blipFill>
          <a:blip r:embed="rId2"/>
          <a:stretch>
            <a:fillRect/>
          </a:stretch>
        </p:blipFill>
        <p:spPr>
          <a:xfrm>
            <a:off x="6677541" y="1524000"/>
            <a:ext cx="5667375" cy="3810000"/>
          </a:xfrm>
          <a:prstGeom prst="rect">
            <a:avLst/>
          </a:prstGeom>
        </p:spPr>
      </p:pic>
    </p:spTree>
    <p:extLst>
      <p:ext uri="{BB962C8B-B14F-4D97-AF65-F5344CB8AC3E}">
        <p14:creationId xmlns:p14="http://schemas.microsoft.com/office/powerpoint/2010/main" val="40355874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Necesidades de información </a:t>
            </a:r>
            <a:endParaRPr lang="es-CO" dirty="0"/>
          </a:p>
        </p:txBody>
      </p:sp>
      <p:sp>
        <p:nvSpPr>
          <p:cNvPr id="3" name="Marcador de contenido 2"/>
          <p:cNvSpPr>
            <a:spLocks noGrp="1"/>
          </p:cNvSpPr>
          <p:nvPr>
            <p:ph idx="1"/>
          </p:nvPr>
        </p:nvSpPr>
        <p:spPr>
          <a:xfrm>
            <a:off x="231322" y="1320384"/>
            <a:ext cx="7511142" cy="2111829"/>
          </a:xfrm>
        </p:spPr>
        <p:txBody>
          <a:bodyPr>
            <a:normAutofit/>
          </a:bodyPr>
          <a:lstStyle/>
          <a:p>
            <a:r>
              <a:rPr lang="es-CO" sz="2000" dirty="0" smtClean="0"/>
              <a:t>Creación de sistemas mundiales de información para mejorar la asignación de recursos entre los mercados y los países y aprovechar el potencial sinergias a través de una mejor integración y coordinación de estrategias internacionales.</a:t>
            </a:r>
            <a:endParaRPr lang="es-CO" sz="2000" dirty="0"/>
          </a:p>
        </p:txBody>
      </p:sp>
      <p:pic>
        <p:nvPicPr>
          <p:cNvPr id="4" name="Imagen 3"/>
          <p:cNvPicPr>
            <a:picLocks noChangeAspect="1"/>
          </p:cNvPicPr>
          <p:nvPr/>
        </p:nvPicPr>
        <p:blipFill rotWithShape="1">
          <a:blip r:embed="rId2"/>
          <a:srcRect b="8382"/>
          <a:stretch/>
        </p:blipFill>
        <p:spPr>
          <a:xfrm>
            <a:off x="841987" y="2683066"/>
            <a:ext cx="6116211" cy="3310110"/>
          </a:xfrm>
          <a:prstGeom prst="rect">
            <a:avLst/>
          </a:prstGeom>
        </p:spPr>
      </p:pic>
    </p:spTree>
    <p:extLst>
      <p:ext uri="{BB962C8B-B14F-4D97-AF65-F5344CB8AC3E}">
        <p14:creationId xmlns:p14="http://schemas.microsoft.com/office/powerpoint/2010/main" val="298483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CO" dirty="0" smtClean="0"/>
              <a:t>Grandes actores del mercado a nivel global en Investigación de mercados </a:t>
            </a:r>
            <a:endParaRPr lang="es-CO" dirty="0"/>
          </a:p>
        </p:txBody>
      </p:sp>
    </p:spTree>
    <p:extLst>
      <p:ext uri="{BB962C8B-B14F-4D97-AF65-F5344CB8AC3E}">
        <p14:creationId xmlns:p14="http://schemas.microsoft.com/office/powerpoint/2010/main" val="15996096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ogo_proco"/>
          <p:cNvPicPr>
            <a:picLocks noChangeAspect="1" noChangeArrowheads="1"/>
          </p:cNvPicPr>
          <p:nvPr/>
        </p:nvPicPr>
        <p:blipFill rotWithShape="1">
          <a:blip r:embed="rId2">
            <a:extLst>
              <a:ext uri="{28A0092B-C50C-407E-A947-70E740481C1C}">
                <a14:useLocalDpi xmlns:a14="http://schemas.microsoft.com/office/drawing/2010/main" val="0"/>
              </a:ext>
            </a:extLst>
          </a:blip>
          <a:srcRect r="23951" b="-27081"/>
          <a:stretch/>
        </p:blipFill>
        <p:spPr bwMode="auto">
          <a:xfrm>
            <a:off x="286204" y="261257"/>
            <a:ext cx="2896009" cy="638629"/>
          </a:xfrm>
          <a:prstGeom prst="rect">
            <a:avLst/>
          </a:prstGeom>
          <a:solidFill>
            <a:schemeClr val="bg1"/>
          </a:solidFill>
        </p:spPr>
      </p:pic>
      <p:pic>
        <p:nvPicPr>
          <p:cNvPr id="4" name="Imagen 3"/>
          <p:cNvPicPr>
            <a:picLocks noChangeAspect="1"/>
          </p:cNvPicPr>
          <p:nvPr/>
        </p:nvPicPr>
        <p:blipFill rotWithShape="1">
          <a:blip r:embed="rId3"/>
          <a:srcRect l="10683" t="12026" r="14887" b="7647"/>
          <a:stretch/>
        </p:blipFill>
        <p:spPr>
          <a:xfrm>
            <a:off x="286204" y="1857828"/>
            <a:ext cx="4692196" cy="2848438"/>
          </a:xfrm>
          <a:prstGeom prst="rect">
            <a:avLst/>
          </a:prstGeom>
        </p:spPr>
      </p:pic>
      <p:pic>
        <p:nvPicPr>
          <p:cNvPr id="5" name="Imagen 4"/>
          <p:cNvPicPr>
            <a:picLocks noChangeAspect="1"/>
          </p:cNvPicPr>
          <p:nvPr/>
        </p:nvPicPr>
        <p:blipFill rotWithShape="1">
          <a:blip r:embed="rId4"/>
          <a:srcRect l="23334" t="44541" r="23999" b="10423"/>
          <a:stretch/>
        </p:blipFill>
        <p:spPr>
          <a:xfrm>
            <a:off x="5268687" y="1669142"/>
            <a:ext cx="6819424" cy="3280229"/>
          </a:xfrm>
          <a:prstGeom prst="rect">
            <a:avLst/>
          </a:prstGeom>
        </p:spPr>
      </p:pic>
    </p:spTree>
    <p:extLst>
      <p:ext uri="{BB962C8B-B14F-4D97-AF65-F5344CB8AC3E}">
        <p14:creationId xmlns:p14="http://schemas.microsoft.com/office/powerpoint/2010/main" val="195509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218871" y="689201"/>
            <a:ext cx="8724900" cy="4859769"/>
          </a:xfrm>
          <a:prstGeom prst="rect">
            <a:avLst/>
          </a:prstGeom>
        </p:spPr>
      </p:pic>
    </p:spTree>
    <p:extLst>
      <p:ext uri="{BB962C8B-B14F-4D97-AF65-F5344CB8AC3E}">
        <p14:creationId xmlns:p14="http://schemas.microsoft.com/office/powerpoint/2010/main" val="13828224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612775" y="682675"/>
            <a:ext cx="2962275" cy="571500"/>
          </a:xfrm>
          <a:prstGeom prst="rect">
            <a:avLst/>
          </a:prstGeom>
        </p:spPr>
      </p:pic>
      <p:sp>
        <p:nvSpPr>
          <p:cNvPr id="7" name="Rectángulo 6"/>
          <p:cNvSpPr/>
          <p:nvPr/>
        </p:nvSpPr>
        <p:spPr>
          <a:xfrm>
            <a:off x="4160483" y="607844"/>
            <a:ext cx="6096000" cy="646331"/>
          </a:xfrm>
          <a:prstGeom prst="rect">
            <a:avLst/>
          </a:prstGeom>
          <a:solidFill>
            <a:schemeClr val="bg1"/>
          </a:solidFill>
        </p:spPr>
        <p:txBody>
          <a:bodyPr>
            <a:spAutoFit/>
          </a:bodyPr>
          <a:lstStyle/>
          <a:p>
            <a:r>
              <a:rPr lang="es-CO" dirty="0">
                <a:hlinkClick r:id="rId3"/>
              </a:rPr>
              <a:t>http://</a:t>
            </a:r>
            <a:r>
              <a:rPr lang="es-CO" dirty="0" smtClean="0">
                <a:hlinkClick r:id="rId3"/>
              </a:rPr>
              <a:t>fita.org/webindex/browse.cgi/Entering_International_Markets/International_Market_Research</a:t>
            </a:r>
            <a:endParaRPr lang="es-CO" dirty="0" smtClean="0"/>
          </a:p>
        </p:txBody>
      </p:sp>
      <p:sp>
        <p:nvSpPr>
          <p:cNvPr id="9" name="AutoShape 4" descr="International Trade Administrat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0" name="Imagen 9"/>
          <p:cNvPicPr>
            <a:picLocks noChangeAspect="1"/>
          </p:cNvPicPr>
          <p:nvPr/>
        </p:nvPicPr>
        <p:blipFill>
          <a:blip r:embed="rId4"/>
          <a:stretch>
            <a:fillRect/>
          </a:stretch>
        </p:blipFill>
        <p:spPr>
          <a:xfrm>
            <a:off x="872671" y="1604736"/>
            <a:ext cx="2442482" cy="973996"/>
          </a:xfrm>
          <a:prstGeom prst="rect">
            <a:avLst/>
          </a:prstGeom>
          <a:solidFill>
            <a:schemeClr val="bg1"/>
          </a:solidFill>
        </p:spPr>
      </p:pic>
      <p:sp>
        <p:nvSpPr>
          <p:cNvPr id="11" name="AutoShape 6" descr="International Trade Administration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2" name="AutoShape 8" descr="International Trade Administration 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4" name="Rectángulo 13"/>
          <p:cNvSpPr/>
          <p:nvPr/>
        </p:nvSpPr>
        <p:spPr>
          <a:xfrm>
            <a:off x="4339772" y="1927491"/>
            <a:ext cx="5243936" cy="646331"/>
          </a:xfrm>
          <a:prstGeom prst="rect">
            <a:avLst/>
          </a:prstGeom>
          <a:solidFill>
            <a:schemeClr val="bg1"/>
          </a:solidFill>
        </p:spPr>
        <p:txBody>
          <a:bodyPr wrap="none">
            <a:spAutoFit/>
          </a:bodyPr>
          <a:lstStyle/>
          <a:p>
            <a:r>
              <a:rPr lang="es-CO" dirty="0"/>
              <a:t>https://</a:t>
            </a:r>
            <a:r>
              <a:rPr lang="es-CO" dirty="0" smtClean="0"/>
              <a:t>www.trade.gov/international-market-research</a:t>
            </a:r>
          </a:p>
          <a:p>
            <a:endParaRPr lang="es-CO" dirty="0"/>
          </a:p>
        </p:txBody>
      </p:sp>
      <p:pic>
        <p:nvPicPr>
          <p:cNvPr id="15" name="Imagen 14"/>
          <p:cNvPicPr>
            <a:picLocks noChangeAspect="1"/>
          </p:cNvPicPr>
          <p:nvPr/>
        </p:nvPicPr>
        <p:blipFill>
          <a:blip r:embed="rId5"/>
          <a:stretch>
            <a:fillRect/>
          </a:stretch>
        </p:blipFill>
        <p:spPr>
          <a:xfrm>
            <a:off x="872671" y="3127324"/>
            <a:ext cx="2322966" cy="1210034"/>
          </a:xfrm>
          <a:prstGeom prst="rect">
            <a:avLst/>
          </a:prstGeom>
        </p:spPr>
      </p:pic>
      <p:sp>
        <p:nvSpPr>
          <p:cNvPr id="16" name="Rectángulo 15"/>
          <p:cNvSpPr/>
          <p:nvPr/>
        </p:nvSpPr>
        <p:spPr>
          <a:xfrm>
            <a:off x="4591176" y="3909010"/>
            <a:ext cx="5234613" cy="369332"/>
          </a:xfrm>
          <a:prstGeom prst="rect">
            <a:avLst/>
          </a:prstGeom>
          <a:solidFill>
            <a:schemeClr val="bg1"/>
          </a:solidFill>
        </p:spPr>
        <p:txBody>
          <a:bodyPr wrap="square">
            <a:spAutoFit/>
          </a:bodyPr>
          <a:lstStyle/>
          <a:p>
            <a:r>
              <a:rPr lang="es-CO" dirty="0">
                <a:hlinkClick r:id="rId6"/>
              </a:rPr>
              <a:t>https://</a:t>
            </a:r>
            <a:r>
              <a:rPr lang="es-CO" dirty="0" smtClean="0">
                <a:hlinkClick r:id="rId6"/>
              </a:rPr>
              <a:t>www.euromonitor.com/colombia</a:t>
            </a:r>
            <a:endParaRPr lang="es-CO" dirty="0" smtClean="0"/>
          </a:p>
        </p:txBody>
      </p:sp>
      <p:pic>
        <p:nvPicPr>
          <p:cNvPr id="2058" name="Picture 10" descr="A Market Assessment Tool for U.S. Exporte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1975" y="2573822"/>
            <a:ext cx="3419475" cy="1058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6791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Exploración de mercados a nivel global </a:t>
            </a:r>
            <a:endParaRPr lang="es-CO" dirty="0"/>
          </a:p>
        </p:txBody>
      </p:sp>
    </p:spTree>
    <p:extLst>
      <p:ext uri="{BB962C8B-B14F-4D97-AF65-F5344CB8AC3E}">
        <p14:creationId xmlns:p14="http://schemas.microsoft.com/office/powerpoint/2010/main" val="730040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5325450" y="3562506"/>
            <a:ext cx="3499061" cy="3180562"/>
          </a:xfrm>
          <a:prstGeom prst="rect">
            <a:avLst/>
          </a:prstGeom>
        </p:spPr>
      </p:pic>
      <p:sp>
        <p:nvSpPr>
          <p:cNvPr id="3" name="Título 2"/>
          <p:cNvSpPr>
            <a:spLocks noGrp="1"/>
          </p:cNvSpPr>
          <p:nvPr>
            <p:ph type="title"/>
          </p:nvPr>
        </p:nvSpPr>
        <p:spPr>
          <a:xfrm>
            <a:off x="1875754" y="-157593"/>
            <a:ext cx="7554685" cy="1325563"/>
          </a:xfrm>
        </p:spPr>
        <p:txBody>
          <a:bodyPr/>
          <a:lstStyle/>
          <a:p>
            <a:r>
              <a:rPr lang="es-CO" dirty="0" smtClean="0"/>
              <a:t>Contenido</a:t>
            </a:r>
            <a:endParaRPr lang="es-CO" dirty="0"/>
          </a:p>
        </p:txBody>
      </p:sp>
      <p:sp>
        <p:nvSpPr>
          <p:cNvPr id="4" name="Marcador de contenido 3"/>
          <p:cNvSpPr>
            <a:spLocks noGrp="1"/>
          </p:cNvSpPr>
          <p:nvPr>
            <p:ph idx="1"/>
          </p:nvPr>
        </p:nvSpPr>
        <p:spPr>
          <a:xfrm>
            <a:off x="419559" y="1013733"/>
            <a:ext cx="4802436" cy="4659953"/>
          </a:xfrm>
        </p:spPr>
        <p:txBody>
          <a:bodyPr>
            <a:normAutofit fontScale="47500" lnSpcReduction="20000"/>
          </a:bodyPr>
          <a:lstStyle/>
          <a:p>
            <a:r>
              <a:rPr lang="es-CO" b="1" dirty="0" smtClean="0"/>
              <a:t>Panorama general de los mercadeos internacionales</a:t>
            </a:r>
          </a:p>
          <a:p>
            <a:r>
              <a:rPr lang="es-CO" b="1" dirty="0" smtClean="0"/>
              <a:t>Los grandes actores en la investigación de mercados a nivel global </a:t>
            </a:r>
          </a:p>
          <a:p>
            <a:pPr lvl="1"/>
            <a:r>
              <a:rPr lang="es-CO" dirty="0" smtClean="0"/>
              <a:t>Grandes grupos de investigación</a:t>
            </a:r>
          </a:p>
          <a:p>
            <a:pPr lvl="1"/>
            <a:r>
              <a:rPr lang="es-CO" dirty="0" smtClean="0"/>
              <a:t>La tecnología y la investigación de mercados </a:t>
            </a:r>
          </a:p>
          <a:p>
            <a:r>
              <a:rPr lang="es-CO" b="1" dirty="0" smtClean="0"/>
              <a:t>Exploración de mercados a nivel global </a:t>
            </a:r>
          </a:p>
          <a:p>
            <a:pPr lvl="1"/>
            <a:r>
              <a:rPr lang="es-CO" dirty="0" smtClean="0"/>
              <a:t>Tratados de libre comercio</a:t>
            </a:r>
          </a:p>
          <a:p>
            <a:pPr lvl="1"/>
            <a:r>
              <a:rPr lang="es-CO" dirty="0" smtClean="0"/>
              <a:t>Ventajas competitivas </a:t>
            </a:r>
          </a:p>
          <a:p>
            <a:pPr lvl="1"/>
            <a:r>
              <a:rPr lang="es-CO" dirty="0" smtClean="0"/>
              <a:t>Barreras</a:t>
            </a:r>
          </a:p>
          <a:p>
            <a:pPr lvl="1"/>
            <a:r>
              <a:rPr lang="es-CO" dirty="0" smtClean="0"/>
              <a:t>Comercio electrónico / redes, tendencias </a:t>
            </a:r>
          </a:p>
          <a:p>
            <a:r>
              <a:rPr lang="es-CO" b="1" dirty="0" smtClean="0"/>
              <a:t>Las decisiones de marketing / estrategias de </a:t>
            </a:r>
            <a:r>
              <a:rPr lang="es-CO" b="1" dirty="0" err="1" smtClean="0"/>
              <a:t>market</a:t>
            </a:r>
            <a:r>
              <a:rPr lang="es-CO" b="1" dirty="0" smtClean="0"/>
              <a:t> </a:t>
            </a:r>
            <a:r>
              <a:rPr lang="es-CO" b="1" dirty="0" err="1" smtClean="0"/>
              <a:t>entry</a:t>
            </a:r>
            <a:r>
              <a:rPr lang="es-CO" b="1" dirty="0" smtClean="0"/>
              <a:t> </a:t>
            </a:r>
          </a:p>
          <a:p>
            <a:pPr lvl="1"/>
            <a:r>
              <a:rPr lang="es-CO" dirty="0" smtClean="0"/>
              <a:t>Productos  y valores agregados </a:t>
            </a:r>
          </a:p>
          <a:p>
            <a:pPr lvl="1"/>
            <a:r>
              <a:rPr lang="es-CO" dirty="0" smtClean="0"/>
              <a:t>Canales de distribución </a:t>
            </a:r>
          </a:p>
          <a:p>
            <a:pPr lvl="1"/>
            <a:r>
              <a:rPr lang="es-CO" dirty="0" smtClean="0"/>
              <a:t>Marca</a:t>
            </a:r>
          </a:p>
          <a:p>
            <a:pPr lvl="1"/>
            <a:r>
              <a:rPr lang="es-CO" dirty="0" smtClean="0"/>
              <a:t>Redes logísticas </a:t>
            </a:r>
          </a:p>
          <a:p>
            <a:pPr lvl="1"/>
            <a:r>
              <a:rPr lang="es-CO" dirty="0" smtClean="0"/>
              <a:t>Canales de comunicación </a:t>
            </a:r>
          </a:p>
          <a:p>
            <a:pPr lvl="1"/>
            <a:r>
              <a:rPr lang="es-CO" dirty="0" smtClean="0"/>
              <a:t>Costos publicitarios </a:t>
            </a:r>
          </a:p>
          <a:p>
            <a:r>
              <a:rPr lang="es-CO" b="1" dirty="0" smtClean="0"/>
              <a:t>¿Qué es la investigación de mercados?  </a:t>
            </a:r>
          </a:p>
          <a:p>
            <a:pPr lvl="1"/>
            <a:r>
              <a:rPr lang="es-CO" dirty="0" smtClean="0"/>
              <a:t>Datos secundarios </a:t>
            </a:r>
          </a:p>
          <a:p>
            <a:pPr lvl="1"/>
            <a:r>
              <a:rPr lang="es-CO" dirty="0" smtClean="0"/>
              <a:t>Datos primarios </a:t>
            </a:r>
          </a:p>
          <a:p>
            <a:pPr lvl="1"/>
            <a:r>
              <a:rPr lang="es-CO" dirty="0" smtClean="0"/>
              <a:t>La investigación exploratoria</a:t>
            </a:r>
          </a:p>
          <a:p>
            <a:pPr lvl="1"/>
            <a:r>
              <a:rPr lang="es-CO" dirty="0" smtClean="0"/>
              <a:t>La investigación cuantitativa o concluyente </a:t>
            </a:r>
          </a:p>
          <a:p>
            <a:pPr lvl="1"/>
            <a:r>
              <a:rPr lang="es-CO" dirty="0" smtClean="0"/>
              <a:t>Recolección de datos </a:t>
            </a:r>
          </a:p>
          <a:p>
            <a:endParaRPr lang="es-CO" dirty="0"/>
          </a:p>
        </p:txBody>
      </p:sp>
      <p:sp>
        <p:nvSpPr>
          <p:cNvPr id="5" name="Marcador de contenido 3"/>
          <p:cNvSpPr txBox="1">
            <a:spLocks/>
          </p:cNvSpPr>
          <p:nvPr/>
        </p:nvSpPr>
        <p:spPr>
          <a:xfrm>
            <a:off x="5221995" y="936615"/>
            <a:ext cx="3249058" cy="34150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1200" b="1" dirty="0" smtClean="0"/>
              <a:t>Fuentes de información en investigación de mercados internacionales </a:t>
            </a:r>
          </a:p>
          <a:p>
            <a:pPr lvl="1"/>
            <a:r>
              <a:rPr lang="es-CO" sz="1100" dirty="0" smtClean="0"/>
              <a:t>Información macroeconómica</a:t>
            </a:r>
          </a:p>
          <a:p>
            <a:pPr lvl="1"/>
            <a:r>
              <a:rPr lang="es-CO" sz="1100" dirty="0" smtClean="0"/>
              <a:t>Análisis cultural Análisis político y regulatorio</a:t>
            </a:r>
          </a:p>
          <a:p>
            <a:pPr lvl="1"/>
            <a:r>
              <a:rPr lang="es-CO" sz="1100" dirty="0" smtClean="0"/>
              <a:t>Análisis del entorno competitivo   </a:t>
            </a:r>
          </a:p>
          <a:p>
            <a:r>
              <a:rPr lang="es-CO" sz="1200" b="1" dirty="0" smtClean="0"/>
              <a:t>Análisis de la categoría </a:t>
            </a:r>
          </a:p>
          <a:p>
            <a:pPr lvl="1"/>
            <a:r>
              <a:rPr lang="es-CO" sz="1100" dirty="0" smtClean="0"/>
              <a:t>Datos secundarios</a:t>
            </a:r>
          </a:p>
          <a:p>
            <a:pPr lvl="1"/>
            <a:r>
              <a:rPr lang="es-CO" sz="1100" dirty="0" smtClean="0"/>
              <a:t>Investigación exploratoria </a:t>
            </a:r>
          </a:p>
          <a:p>
            <a:pPr lvl="1"/>
            <a:r>
              <a:rPr lang="es-CO" sz="1100" dirty="0" smtClean="0"/>
              <a:t>Investigación cuantitativa </a:t>
            </a:r>
          </a:p>
          <a:p>
            <a:pPr lvl="1"/>
            <a:r>
              <a:rPr lang="es-CO" sz="1100" dirty="0" smtClean="0"/>
              <a:t>Paneles de investigación de mercados </a:t>
            </a:r>
          </a:p>
          <a:p>
            <a:r>
              <a:rPr lang="es-CO" sz="1200" b="1" dirty="0" smtClean="0"/>
              <a:t>Desarrollo de caso de investigación de mercados internacional</a:t>
            </a:r>
          </a:p>
          <a:p>
            <a:endParaRPr lang="es-CO" sz="1200" dirty="0" smtClean="0"/>
          </a:p>
          <a:p>
            <a:endParaRPr lang="es-CO" sz="1200" dirty="0"/>
          </a:p>
        </p:txBody>
      </p:sp>
    </p:spTree>
    <p:extLst>
      <p:ext uri="{BB962C8B-B14F-4D97-AF65-F5344CB8AC3E}">
        <p14:creationId xmlns:p14="http://schemas.microsoft.com/office/powerpoint/2010/main" val="35018943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normAutofit fontScale="90000"/>
          </a:bodyPr>
          <a:lstStyle/>
          <a:p>
            <a:r>
              <a:rPr lang="es-CO" b="0" i="1" dirty="0">
                <a:solidFill>
                  <a:schemeClr val="accent4">
                    <a:lumMod val="60000"/>
                    <a:lumOff val="40000"/>
                  </a:schemeClr>
                </a:solidFill>
              </a:rPr>
              <a:t>Con el objetivo de minimizar riesgos, es aconsejable antes de dar el paso internacional probar el terreno, contactar con los clientes y prever las operaciones que se desarrollarán</a:t>
            </a:r>
            <a:endParaRPr lang="es-CO" dirty="0">
              <a:solidFill>
                <a:schemeClr val="accent4">
                  <a:lumMod val="60000"/>
                  <a:lumOff val="40000"/>
                </a:schemeClr>
              </a:solidFill>
            </a:endParaRPr>
          </a:p>
        </p:txBody>
      </p:sp>
    </p:spTree>
    <p:extLst>
      <p:ext uri="{BB962C8B-B14F-4D97-AF65-F5344CB8AC3E}">
        <p14:creationId xmlns:p14="http://schemas.microsoft.com/office/powerpoint/2010/main" val="39701534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endParaRPr lang="es-CO"/>
          </a:p>
        </p:txBody>
      </p:sp>
      <p:sp>
        <p:nvSpPr>
          <p:cNvPr id="4" name="Marcador de contenido 3"/>
          <p:cNvSpPr>
            <a:spLocks noGrp="1"/>
          </p:cNvSpPr>
          <p:nvPr>
            <p:ph idx="1"/>
          </p:nvPr>
        </p:nvSpPr>
        <p:spPr/>
        <p:txBody>
          <a:bodyPr>
            <a:normAutofit/>
          </a:bodyPr>
          <a:lstStyle/>
          <a:p>
            <a:r>
              <a:rPr lang="es-CO" dirty="0"/>
              <a:t>Una empresa que aborda los mercados exteriores, o que quiere expandir su presencia en éstos, debe plantearse la cuestión de seleccionar a qué mercados dirigirse. </a:t>
            </a:r>
            <a:endParaRPr lang="es-CO" dirty="0" smtClean="0"/>
          </a:p>
          <a:p>
            <a:r>
              <a:rPr lang="es-CO" dirty="0" smtClean="0"/>
              <a:t>¿</a:t>
            </a:r>
            <a:r>
              <a:rPr lang="es-CO" dirty="0"/>
              <a:t>Cuáles son los mercados que ofrecen mejores posibilidades de negocio</a:t>
            </a:r>
            <a:r>
              <a:rPr lang="es-CO" dirty="0" smtClean="0"/>
              <a:t>?</a:t>
            </a:r>
          </a:p>
          <a:p>
            <a:r>
              <a:rPr lang="es-CO" dirty="0"/>
              <a:t> ¿En qué mercados debe orientar de forma prioritaria sus esfuerzos? </a:t>
            </a:r>
            <a:endParaRPr lang="es-CO" dirty="0" smtClean="0"/>
          </a:p>
          <a:p>
            <a:endParaRPr lang="es-CO" dirty="0"/>
          </a:p>
        </p:txBody>
      </p:sp>
    </p:spTree>
    <p:extLst>
      <p:ext uri="{BB962C8B-B14F-4D97-AF65-F5344CB8AC3E}">
        <p14:creationId xmlns:p14="http://schemas.microsoft.com/office/powerpoint/2010/main" val="8897182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endParaRPr lang="es-CO"/>
          </a:p>
        </p:txBody>
      </p:sp>
      <p:sp>
        <p:nvSpPr>
          <p:cNvPr id="4" name="Marcador de contenido 3"/>
          <p:cNvSpPr>
            <a:spLocks noGrp="1"/>
          </p:cNvSpPr>
          <p:nvPr>
            <p:ph idx="1"/>
          </p:nvPr>
        </p:nvSpPr>
        <p:spPr/>
        <p:txBody>
          <a:bodyPr>
            <a:normAutofit lnSpcReduction="10000"/>
          </a:bodyPr>
          <a:lstStyle/>
          <a:p>
            <a:r>
              <a:rPr lang="es-CO" dirty="0" smtClean="0"/>
              <a:t>La </a:t>
            </a:r>
            <a:r>
              <a:rPr lang="es-CO" dirty="0"/>
              <a:t>razón para la selección de mercados es clara: existen numerosos mercados potenciales para la exportación de productos, pero los recursos para explorar las posibilidades en los mismos, tanto a nivel de empresa como de país, son limitados. </a:t>
            </a:r>
            <a:endParaRPr lang="es-CO" dirty="0" smtClean="0"/>
          </a:p>
          <a:p>
            <a:r>
              <a:rPr lang="es-CO" dirty="0" smtClean="0"/>
              <a:t>Es </a:t>
            </a:r>
            <a:r>
              <a:rPr lang="es-CO" dirty="0"/>
              <a:t>necesario pues seleccionar en qué países se deben priorizar los esfuerzos.</a:t>
            </a:r>
          </a:p>
          <a:p>
            <a:r>
              <a:rPr lang="es-CO" dirty="0"/>
              <a:t>Un condicionante clave del éxito de una empresa en su actividad internacional es elegir adecuadamente los mercados a los que va a destinar sus recursos de promoción.</a:t>
            </a:r>
          </a:p>
          <a:p>
            <a:endParaRPr lang="es-CO" dirty="0"/>
          </a:p>
        </p:txBody>
      </p:sp>
    </p:spTree>
    <p:extLst>
      <p:ext uri="{BB962C8B-B14F-4D97-AF65-F5344CB8AC3E}">
        <p14:creationId xmlns:p14="http://schemas.microsoft.com/office/powerpoint/2010/main" val="4969709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Criterios </a:t>
            </a:r>
            <a:endParaRPr lang="es-CO" dirty="0"/>
          </a:p>
        </p:txBody>
      </p:sp>
      <p:sp>
        <p:nvSpPr>
          <p:cNvPr id="3" name="Marcador de contenido 2"/>
          <p:cNvSpPr>
            <a:spLocks noGrp="1"/>
          </p:cNvSpPr>
          <p:nvPr>
            <p:ph idx="1"/>
          </p:nvPr>
        </p:nvSpPr>
        <p:spPr>
          <a:xfrm>
            <a:off x="148773" y="1383903"/>
            <a:ext cx="7511142" cy="4351338"/>
          </a:xfrm>
        </p:spPr>
        <p:txBody>
          <a:bodyPr>
            <a:normAutofit fontScale="92500" lnSpcReduction="20000"/>
          </a:bodyPr>
          <a:lstStyle/>
          <a:p>
            <a:r>
              <a:rPr lang="es-CO" dirty="0"/>
              <a:t>C</a:t>
            </a:r>
            <a:r>
              <a:rPr lang="es-CO" dirty="0" smtClean="0"/>
              <a:t>riterios </a:t>
            </a:r>
            <a:r>
              <a:rPr lang="es-CO" dirty="0"/>
              <a:t>que suelen ser empleados </a:t>
            </a:r>
            <a:endParaRPr lang="es-CO" dirty="0"/>
          </a:p>
          <a:p>
            <a:r>
              <a:rPr lang="es-CO" dirty="0"/>
              <a:t>E</a:t>
            </a:r>
            <a:r>
              <a:rPr lang="es-CO" dirty="0" smtClean="0"/>
              <a:t>l </a:t>
            </a:r>
            <a:r>
              <a:rPr lang="es-CO" dirty="0"/>
              <a:t>tamaño económico (medido por el </a:t>
            </a:r>
            <a:r>
              <a:rPr lang="es-CO" dirty="0" smtClean="0"/>
              <a:t>PIB)</a:t>
            </a:r>
          </a:p>
          <a:p>
            <a:r>
              <a:rPr lang="es-CO" dirty="0"/>
              <a:t>E</a:t>
            </a:r>
            <a:r>
              <a:rPr lang="es-CO" dirty="0" smtClean="0"/>
              <a:t>l </a:t>
            </a:r>
            <a:r>
              <a:rPr lang="es-CO" dirty="0"/>
              <a:t>nivel medio de renta (PIB per </a:t>
            </a:r>
            <a:r>
              <a:rPr lang="es-CO" dirty="0" err="1"/>
              <a:t>capita</a:t>
            </a:r>
            <a:r>
              <a:rPr lang="es-CO" dirty="0"/>
              <a:t>), </a:t>
            </a:r>
            <a:endParaRPr lang="es-CO" dirty="0" smtClean="0"/>
          </a:p>
          <a:p>
            <a:r>
              <a:rPr lang="es-CO" dirty="0"/>
              <a:t>I</a:t>
            </a:r>
            <a:r>
              <a:rPr lang="es-CO" dirty="0" smtClean="0"/>
              <a:t>ndicadores </a:t>
            </a:r>
            <a:r>
              <a:rPr lang="es-CO" dirty="0"/>
              <a:t>de solvencia (como el endeudamiento exterior o el déficit de la balanza de </a:t>
            </a:r>
            <a:r>
              <a:rPr lang="es-CO" dirty="0" smtClean="0"/>
              <a:t>pagos)</a:t>
            </a:r>
          </a:p>
          <a:p>
            <a:r>
              <a:rPr lang="es-CO" dirty="0"/>
              <a:t>L</a:t>
            </a:r>
            <a:r>
              <a:rPr lang="es-CO" dirty="0" smtClean="0"/>
              <a:t>as </a:t>
            </a:r>
            <a:r>
              <a:rPr lang="es-CO" dirty="0"/>
              <a:t>facilidades de acceso a otros mercados en función del nivel de las barreras comerciales y arancelarias o la existencia de acuerdos que faciliten el libre comercio, etc. </a:t>
            </a:r>
            <a:endParaRPr lang="es-CO" dirty="0" smtClean="0"/>
          </a:p>
          <a:p>
            <a:r>
              <a:rPr lang="es-CO" dirty="0" smtClean="0"/>
              <a:t>A </a:t>
            </a:r>
            <a:r>
              <a:rPr lang="es-CO" dirty="0"/>
              <a:t>nivel de empresa, </a:t>
            </a:r>
            <a:r>
              <a:rPr lang="es-CO" dirty="0" smtClean="0"/>
              <a:t>analizar </a:t>
            </a:r>
            <a:r>
              <a:rPr lang="es-CO" dirty="0"/>
              <a:t>la demanda que existe del producto que fabrica la empresa en los diferentes mercados exteriores, la presencia en esos mercados de competidores, etc.</a:t>
            </a:r>
            <a:endParaRPr lang="es-CO" dirty="0"/>
          </a:p>
        </p:txBody>
      </p:sp>
    </p:spTree>
    <p:extLst>
      <p:ext uri="{BB962C8B-B14F-4D97-AF65-F5344CB8AC3E}">
        <p14:creationId xmlns:p14="http://schemas.microsoft.com/office/powerpoint/2010/main" val="36712093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CO" dirty="0"/>
              <a:t> Información país</a:t>
            </a:r>
          </a:p>
        </p:txBody>
      </p:sp>
      <p:sp>
        <p:nvSpPr>
          <p:cNvPr id="4" name="Marcador de contenido 3"/>
          <p:cNvSpPr>
            <a:spLocks noGrp="1"/>
          </p:cNvSpPr>
          <p:nvPr>
            <p:ph idx="1"/>
          </p:nvPr>
        </p:nvSpPr>
        <p:spPr/>
        <p:txBody>
          <a:bodyPr>
            <a:normAutofit fontScale="92500" lnSpcReduction="20000"/>
          </a:bodyPr>
          <a:lstStyle/>
          <a:p>
            <a:r>
              <a:rPr lang="es-CO" dirty="0"/>
              <a:t> </a:t>
            </a:r>
            <a:r>
              <a:rPr lang="es-CO" dirty="0" smtClean="0"/>
              <a:t>Información </a:t>
            </a:r>
            <a:r>
              <a:rPr lang="es-CO" dirty="0"/>
              <a:t>país (sobre mercados), y/o estudios de mercado sobre sectores específicos. Estas informaciones servirán, en una primera fase, para identificar los mercados prioritarios, y para tener un conocimiento básico del mercado del producto de la empresa en ellos: </a:t>
            </a:r>
            <a:endParaRPr lang="es-CO" dirty="0"/>
          </a:p>
          <a:p>
            <a:pPr lvl="1"/>
            <a:r>
              <a:rPr lang="es-CO" dirty="0" smtClean="0"/>
              <a:t>La </a:t>
            </a:r>
            <a:r>
              <a:rPr lang="es-CO" dirty="0"/>
              <a:t>oferta (local y de competidores de otros </a:t>
            </a:r>
            <a:r>
              <a:rPr lang="es-CO" dirty="0" smtClean="0"/>
              <a:t>países)</a:t>
            </a:r>
          </a:p>
          <a:p>
            <a:pPr lvl="1"/>
            <a:r>
              <a:rPr lang="es-CO" dirty="0"/>
              <a:t>L</a:t>
            </a:r>
            <a:r>
              <a:rPr lang="es-CO" dirty="0" smtClean="0"/>
              <a:t>a </a:t>
            </a:r>
            <a:r>
              <a:rPr lang="es-CO" dirty="0"/>
              <a:t>demanda (las características de los consumidores</a:t>
            </a:r>
            <a:r>
              <a:rPr lang="es-CO" dirty="0" smtClean="0"/>
              <a:t>)</a:t>
            </a:r>
          </a:p>
          <a:p>
            <a:pPr lvl="1"/>
            <a:r>
              <a:rPr lang="es-CO" dirty="0" smtClean="0"/>
              <a:t>Los </a:t>
            </a:r>
            <a:r>
              <a:rPr lang="es-CO" dirty="0"/>
              <a:t>canales de comercialización más </a:t>
            </a:r>
            <a:r>
              <a:rPr lang="es-CO" dirty="0" smtClean="0"/>
              <a:t>empleados</a:t>
            </a:r>
          </a:p>
          <a:p>
            <a:pPr lvl="1"/>
            <a:r>
              <a:rPr lang="es-CO" dirty="0"/>
              <a:t>L</a:t>
            </a:r>
            <a:r>
              <a:rPr lang="es-CO" dirty="0" smtClean="0"/>
              <a:t>as </a:t>
            </a:r>
            <a:r>
              <a:rPr lang="es-CO" dirty="0"/>
              <a:t>ferias más importantes y hasta qué punto es recomendable acudir a </a:t>
            </a:r>
            <a:r>
              <a:rPr lang="es-CO" dirty="0" smtClean="0"/>
              <a:t>ellas</a:t>
            </a:r>
          </a:p>
          <a:p>
            <a:pPr lvl="1"/>
            <a:r>
              <a:rPr lang="es-CO" dirty="0"/>
              <a:t>L</a:t>
            </a:r>
            <a:r>
              <a:rPr lang="es-CO" dirty="0" smtClean="0"/>
              <a:t>as </a:t>
            </a:r>
            <a:r>
              <a:rPr lang="es-CO" dirty="0"/>
              <a:t>barreras técnicas y administrativas a las que puede encontrarse, los requerimientos técnicos, de etiquetado, etc</a:t>
            </a:r>
            <a:r>
              <a:rPr lang="es-CO" dirty="0" smtClean="0"/>
              <a:t>. </a:t>
            </a:r>
            <a:r>
              <a:rPr lang="es-CO" dirty="0"/>
              <a:t/>
            </a:r>
            <a:br>
              <a:rPr lang="es-CO" dirty="0"/>
            </a:br>
            <a:r>
              <a:rPr lang="es-CO" dirty="0"/>
              <a:t> </a:t>
            </a:r>
          </a:p>
          <a:p>
            <a:endParaRPr lang="es-CO" dirty="0"/>
          </a:p>
        </p:txBody>
      </p:sp>
    </p:spTree>
    <p:extLst>
      <p:ext uri="{BB962C8B-B14F-4D97-AF65-F5344CB8AC3E}">
        <p14:creationId xmlns:p14="http://schemas.microsoft.com/office/powerpoint/2010/main" val="21961837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CO" dirty="0"/>
              <a:t>Identificación de socios potenciales</a:t>
            </a:r>
          </a:p>
        </p:txBody>
      </p:sp>
      <p:sp>
        <p:nvSpPr>
          <p:cNvPr id="4" name="Marcador de contenido 3"/>
          <p:cNvSpPr>
            <a:spLocks noGrp="1"/>
          </p:cNvSpPr>
          <p:nvPr>
            <p:ph idx="1"/>
          </p:nvPr>
        </p:nvSpPr>
        <p:spPr/>
        <p:txBody>
          <a:bodyPr>
            <a:normAutofit fontScale="92500" lnSpcReduction="10000"/>
          </a:bodyPr>
          <a:lstStyle/>
          <a:p>
            <a:r>
              <a:rPr lang="es-CO" dirty="0" smtClean="0"/>
              <a:t> </a:t>
            </a:r>
            <a:r>
              <a:rPr lang="es-CO" dirty="0"/>
              <a:t>Este es un tema clave cuando la empresa ha empezado a abordar un mercado. </a:t>
            </a:r>
            <a:endParaRPr lang="es-CO" dirty="0" smtClean="0"/>
          </a:p>
          <a:p>
            <a:r>
              <a:rPr lang="es-CO" dirty="0" smtClean="0"/>
              <a:t>La </a:t>
            </a:r>
            <a:r>
              <a:rPr lang="es-CO" dirty="0"/>
              <a:t>empresa ha identificado un mercado en el cual considera que tiene buenas </a:t>
            </a:r>
            <a:r>
              <a:rPr lang="es-CO" dirty="0" smtClean="0"/>
              <a:t>posibilidades.</a:t>
            </a:r>
          </a:p>
          <a:p>
            <a:r>
              <a:rPr lang="es-CO" dirty="0" smtClean="0"/>
              <a:t>Ha </a:t>
            </a:r>
            <a:r>
              <a:rPr lang="es-CO" dirty="0"/>
              <a:t>estudiado las características generales del mercado y de su producto en concreto. </a:t>
            </a:r>
            <a:endParaRPr lang="es-CO" dirty="0" smtClean="0"/>
          </a:p>
          <a:p>
            <a:r>
              <a:rPr lang="es-CO" dirty="0" smtClean="0"/>
              <a:t>Es </a:t>
            </a:r>
            <a:r>
              <a:rPr lang="es-CO" dirty="0"/>
              <a:t>posible que haya podido obtener información sobre estos puntos con no demasiada dificultad, gracias a la abundante información a la que hoy se puede acceder en Internet. </a:t>
            </a:r>
            <a:endParaRPr lang="es-CO" dirty="0" smtClean="0"/>
          </a:p>
          <a:p>
            <a:r>
              <a:rPr lang="es-CO" dirty="0" smtClean="0"/>
              <a:t>Pero</a:t>
            </a:r>
            <a:r>
              <a:rPr lang="es-CO" dirty="0"/>
              <a:t>, ¿cómo dar el siguiente paso, que lleve a identificar socios potenciales concretos? </a:t>
            </a:r>
          </a:p>
          <a:p>
            <a:endParaRPr lang="es-CO" dirty="0"/>
          </a:p>
        </p:txBody>
      </p:sp>
    </p:spTree>
    <p:extLst>
      <p:ext uri="{BB962C8B-B14F-4D97-AF65-F5344CB8AC3E}">
        <p14:creationId xmlns:p14="http://schemas.microsoft.com/office/powerpoint/2010/main" val="40612044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3" name="Marcador de contenido 2"/>
          <p:cNvSpPr>
            <a:spLocks noGrp="1"/>
          </p:cNvSpPr>
          <p:nvPr>
            <p:ph idx="1"/>
          </p:nvPr>
        </p:nvSpPr>
        <p:spPr/>
        <p:txBody>
          <a:bodyPr>
            <a:normAutofit lnSpcReduction="10000"/>
          </a:bodyPr>
          <a:lstStyle/>
          <a:p>
            <a:r>
              <a:rPr lang="es-CO" dirty="0"/>
              <a:t>Conocimiento de los medios de pago y financiación. Existen una serie de medios de pago susceptibles de ser utilizados en las operaciones internacionales. Para pagos con plazos cortos, posiblemente la empresa puede obtener información suficiente en su banco. Pero habrá casos –nuevamente el sector es un determinante fundamental- en los que haya que utilizar créditos a la exportación a medio y largo plazo. Existen también créditos gubernamentales, que otorgan directamente los gobiernos. </a:t>
            </a:r>
            <a:endParaRPr lang="es-CO" dirty="0"/>
          </a:p>
        </p:txBody>
      </p:sp>
    </p:spTree>
    <p:extLst>
      <p:ext uri="{BB962C8B-B14F-4D97-AF65-F5344CB8AC3E}">
        <p14:creationId xmlns:p14="http://schemas.microsoft.com/office/powerpoint/2010/main" val="23333057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3" name="Marcador de contenido 2"/>
          <p:cNvSpPr>
            <a:spLocks noGrp="1"/>
          </p:cNvSpPr>
          <p:nvPr>
            <p:ph idx="1"/>
          </p:nvPr>
        </p:nvSpPr>
        <p:spPr/>
        <p:txBody>
          <a:bodyPr/>
          <a:lstStyle/>
          <a:p>
            <a:r>
              <a:rPr lang="es-CO" dirty="0"/>
              <a:t>Conocimiento de lo que podríamos denominar técnicas y operativa del comercio exterior. Nos referimos aquí a una serie de aspectos que forman parte de la operativa internacional: desde aspectos legales referidos a la contratación, hasta la documentación necesaria para exportar, otros requerimientos como la necesidad de obtener licencias, transporte y logística para el envío de mercancías, fiscalidad de las operaciones internacionales, etc.</a:t>
            </a:r>
            <a:endParaRPr lang="es-CO" dirty="0"/>
          </a:p>
        </p:txBody>
      </p:sp>
    </p:spTree>
    <p:extLst>
      <p:ext uri="{BB962C8B-B14F-4D97-AF65-F5344CB8AC3E}">
        <p14:creationId xmlns:p14="http://schemas.microsoft.com/office/powerpoint/2010/main" val="34358676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Negociación.</a:t>
            </a:r>
          </a:p>
        </p:txBody>
      </p:sp>
      <p:sp>
        <p:nvSpPr>
          <p:cNvPr id="3" name="Marcador de contenido 2"/>
          <p:cNvSpPr>
            <a:spLocks noGrp="1"/>
          </p:cNvSpPr>
          <p:nvPr>
            <p:ph idx="1"/>
          </p:nvPr>
        </p:nvSpPr>
        <p:spPr/>
        <p:txBody>
          <a:bodyPr>
            <a:normAutofit lnSpcReduction="10000"/>
          </a:bodyPr>
          <a:lstStyle/>
          <a:p>
            <a:r>
              <a:rPr lang="es-CO" dirty="0" smtClean="0"/>
              <a:t>Es </a:t>
            </a:r>
            <a:r>
              <a:rPr lang="es-CO" dirty="0"/>
              <a:t>éste un aspecto que a veces es minusvalorado por las empresas, pero éstas deben estar preparadas, y obtener la información adecuada, para la negociación internacional. Dentro de la negociación una dimensión importante es la cultural. A pesar de la globalización, de Internet, las barreras culturales siguen existiendo y pueden constituir un obstáculo importante en la actividad internacional de la empresa. Las empresas deben prepararse para la negociación internacional, incluyendo su dimensión intercultural.</a:t>
            </a:r>
            <a:endParaRPr lang="es-CO" dirty="0"/>
          </a:p>
        </p:txBody>
      </p:sp>
    </p:spTree>
    <p:extLst>
      <p:ext uri="{BB962C8B-B14F-4D97-AF65-F5344CB8AC3E}">
        <p14:creationId xmlns:p14="http://schemas.microsoft.com/office/powerpoint/2010/main" val="17492900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O" dirty="0"/>
              <a:t>Las decisiones de marketing / estrategias de </a:t>
            </a:r>
            <a:r>
              <a:rPr lang="es-CO" dirty="0" err="1"/>
              <a:t>market</a:t>
            </a:r>
            <a:r>
              <a:rPr lang="es-CO" dirty="0"/>
              <a:t> </a:t>
            </a:r>
            <a:r>
              <a:rPr lang="es-CO" dirty="0" err="1"/>
              <a:t>entry</a:t>
            </a:r>
            <a:r>
              <a:rPr lang="es-CO" dirty="0"/>
              <a:t> </a:t>
            </a:r>
            <a:br>
              <a:rPr lang="es-CO" dirty="0"/>
            </a:br>
            <a:endParaRPr lang="es-CO" dirty="0"/>
          </a:p>
        </p:txBody>
      </p:sp>
    </p:spTree>
    <p:extLst>
      <p:ext uri="{BB962C8B-B14F-4D97-AF65-F5344CB8AC3E}">
        <p14:creationId xmlns:p14="http://schemas.microsoft.com/office/powerpoint/2010/main" val="2163211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539761" y="390045"/>
            <a:ext cx="7048500" cy="942748"/>
          </a:xfrm>
        </p:spPr>
        <p:txBody>
          <a:bodyPr>
            <a:normAutofit fontScale="90000"/>
          </a:bodyPr>
          <a:lstStyle/>
          <a:p>
            <a:r>
              <a:rPr lang="es-CO" dirty="0" smtClean="0"/>
              <a:t>Crecimiento acelerado del comercio </a:t>
            </a:r>
            <a:br>
              <a:rPr lang="es-CO" dirty="0" smtClean="0"/>
            </a:br>
            <a:r>
              <a:rPr lang="es-CO" dirty="0" smtClean="0"/>
              <a:t>global </a:t>
            </a:r>
            <a:endParaRPr lang="es-CO" dirty="0"/>
          </a:p>
        </p:txBody>
      </p:sp>
      <p:graphicFrame>
        <p:nvGraphicFramePr>
          <p:cNvPr id="2" name="Marcador de contenido 1"/>
          <p:cNvGraphicFramePr>
            <a:graphicFrameLocks noGrp="1"/>
          </p:cNvGraphicFramePr>
          <p:nvPr>
            <p:ph idx="1"/>
            <p:extLst>
              <p:ext uri="{D42A27DB-BD31-4B8C-83A1-F6EECF244321}">
                <p14:modId xmlns:p14="http://schemas.microsoft.com/office/powerpoint/2010/main" val="726802016"/>
              </p:ext>
            </p:extLst>
          </p:nvPr>
        </p:nvGraphicFramePr>
        <p:xfrm>
          <a:off x="620454" y="1652530"/>
          <a:ext cx="6732878" cy="39770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5790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533400" y="1265010"/>
            <a:ext cx="3162300" cy="3059340"/>
          </a:xfrm>
        </p:spPr>
        <p:txBody>
          <a:bodyPr>
            <a:normAutofit/>
          </a:bodyPr>
          <a:lstStyle/>
          <a:p>
            <a:r>
              <a:rPr lang="es-CO" dirty="0" smtClean="0"/>
              <a:t>Qué es la investigación de mercados </a:t>
            </a:r>
            <a:endParaRPr lang="es-CO" dirty="0"/>
          </a:p>
        </p:txBody>
      </p:sp>
      <p:pic>
        <p:nvPicPr>
          <p:cNvPr id="2" name="Imagen 1"/>
          <p:cNvPicPr>
            <a:picLocks noChangeAspect="1"/>
          </p:cNvPicPr>
          <p:nvPr/>
        </p:nvPicPr>
        <p:blipFill>
          <a:blip r:embed="rId2"/>
          <a:stretch>
            <a:fillRect/>
          </a:stretch>
        </p:blipFill>
        <p:spPr>
          <a:xfrm>
            <a:off x="4267561" y="845464"/>
            <a:ext cx="7638689" cy="4298036"/>
          </a:xfrm>
          <a:prstGeom prst="rect">
            <a:avLst/>
          </a:prstGeom>
        </p:spPr>
      </p:pic>
    </p:spTree>
    <p:extLst>
      <p:ext uri="{BB962C8B-B14F-4D97-AF65-F5344CB8AC3E}">
        <p14:creationId xmlns:p14="http://schemas.microsoft.com/office/powerpoint/2010/main" val="40160792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217716" y="402771"/>
            <a:ext cx="7511142" cy="4554992"/>
          </a:xfrm>
        </p:spPr>
        <p:txBody>
          <a:bodyPr/>
          <a:lstStyle/>
          <a:p>
            <a:pPr marL="0" indent="0" algn="ctr">
              <a:buNone/>
            </a:pPr>
            <a:r>
              <a:rPr lang="es-CO" dirty="0"/>
              <a:t>El punto de partida del proceso de marketing es conocer a fondo los consumidores y los mercados y </a:t>
            </a:r>
            <a:r>
              <a:rPr lang="es-CO" dirty="0" err="1"/>
              <a:t>monitorerar</a:t>
            </a:r>
            <a:r>
              <a:rPr lang="es-CO" dirty="0"/>
              <a:t> en forma permanente y dinámica los diferentes factores internos y externos con el propósito de tomar mejorar decisiones de negocios.  </a:t>
            </a:r>
            <a:endParaRPr lang="es-CO" dirty="0" smtClean="0"/>
          </a:p>
          <a:p>
            <a:pPr marL="0" indent="0" algn="ctr">
              <a:buNone/>
            </a:pPr>
            <a:endParaRPr lang="es-CO" dirty="0"/>
          </a:p>
          <a:p>
            <a:pPr marL="0" indent="0" algn="ctr">
              <a:buNone/>
            </a:pPr>
            <a:r>
              <a:rPr lang="es-CO" b="1" dirty="0" smtClean="0">
                <a:solidFill>
                  <a:schemeClr val="accent4">
                    <a:lumMod val="40000"/>
                    <a:lumOff val="60000"/>
                  </a:schemeClr>
                </a:solidFill>
              </a:rPr>
              <a:t>Significa </a:t>
            </a:r>
            <a:r>
              <a:rPr lang="es-CO" b="1" dirty="0">
                <a:solidFill>
                  <a:schemeClr val="accent4">
                    <a:lumMod val="40000"/>
                    <a:lumOff val="60000"/>
                  </a:schemeClr>
                </a:solidFill>
              </a:rPr>
              <a:t>tener siempre los cinco sentidos puestos en el mercado. </a:t>
            </a:r>
          </a:p>
        </p:txBody>
      </p:sp>
    </p:spTree>
    <p:extLst>
      <p:ext uri="{BB962C8B-B14F-4D97-AF65-F5344CB8AC3E}">
        <p14:creationId xmlns:p14="http://schemas.microsoft.com/office/powerpoint/2010/main" val="17111981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CO" sz="4400" dirty="0" smtClean="0"/>
              <a:t>La razón de ser </a:t>
            </a:r>
            <a:endParaRPr lang="es-CO" sz="4400" dirty="0"/>
          </a:p>
        </p:txBody>
      </p:sp>
      <p:sp>
        <p:nvSpPr>
          <p:cNvPr id="5" name="Marcador de contenido 4"/>
          <p:cNvSpPr>
            <a:spLocks noGrp="1"/>
          </p:cNvSpPr>
          <p:nvPr>
            <p:ph idx="1"/>
          </p:nvPr>
        </p:nvSpPr>
        <p:spPr>
          <a:xfrm>
            <a:off x="3529693" y="1644648"/>
            <a:ext cx="3747407" cy="3698875"/>
          </a:xfrm>
        </p:spPr>
        <p:txBody>
          <a:bodyPr>
            <a:normAutofit fontScale="92500" lnSpcReduction="10000"/>
          </a:bodyPr>
          <a:lstStyle/>
          <a:p>
            <a:r>
              <a:rPr lang="es-CO" dirty="0"/>
              <a:t>La razón de ser de la Investigación de mercados es la toma de decisiones más acertadas y asertivas. </a:t>
            </a:r>
          </a:p>
          <a:p>
            <a:r>
              <a:rPr lang="es-CO" dirty="0"/>
              <a:t>Apoyan a las organizaciones en el logro los objetivos. </a:t>
            </a:r>
          </a:p>
          <a:p>
            <a:r>
              <a:rPr lang="es-CO" dirty="0"/>
              <a:t>Contribuyen a reducir la incertidumbre </a:t>
            </a:r>
          </a:p>
          <a:p>
            <a:endParaRPr lang="es-CO" dirty="0"/>
          </a:p>
        </p:txBody>
      </p:sp>
      <p:pic>
        <p:nvPicPr>
          <p:cNvPr id="6" name="Imagen 5"/>
          <p:cNvPicPr>
            <a:picLocks noChangeAspect="1"/>
          </p:cNvPicPr>
          <p:nvPr/>
        </p:nvPicPr>
        <p:blipFill>
          <a:blip r:embed="rId2"/>
          <a:stretch>
            <a:fillRect/>
          </a:stretch>
        </p:blipFill>
        <p:spPr>
          <a:xfrm>
            <a:off x="7505700" y="2054224"/>
            <a:ext cx="4461546" cy="2879725"/>
          </a:xfrm>
          <a:prstGeom prst="rect">
            <a:avLst/>
          </a:prstGeom>
        </p:spPr>
      </p:pic>
    </p:spTree>
    <p:extLst>
      <p:ext uri="{BB962C8B-B14F-4D97-AF65-F5344CB8AC3E}">
        <p14:creationId xmlns:p14="http://schemas.microsoft.com/office/powerpoint/2010/main" val="18729787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CO" dirty="0" smtClean="0"/>
              <a:t>La toma de decisiones </a:t>
            </a:r>
            <a:endParaRPr lang="es-CO" dirty="0"/>
          </a:p>
        </p:txBody>
      </p:sp>
      <p:sp>
        <p:nvSpPr>
          <p:cNvPr id="5" name="Marcador de contenido 4"/>
          <p:cNvSpPr>
            <a:spLocks noGrp="1"/>
          </p:cNvSpPr>
          <p:nvPr>
            <p:ph idx="1"/>
          </p:nvPr>
        </p:nvSpPr>
        <p:spPr>
          <a:xfrm>
            <a:off x="215900" y="1650206"/>
            <a:ext cx="5105400" cy="3963988"/>
          </a:xfrm>
        </p:spPr>
        <p:txBody>
          <a:bodyPr>
            <a:normAutofit fontScale="85000" lnSpcReduction="20000"/>
          </a:bodyPr>
          <a:lstStyle/>
          <a:p>
            <a:r>
              <a:rPr lang="es-CO" dirty="0"/>
              <a:t>Los datos, la observación y la información son la esencia de la investigación de mercados. </a:t>
            </a:r>
            <a:endParaRPr lang="es-CO" dirty="0" smtClean="0"/>
          </a:p>
          <a:p>
            <a:r>
              <a:rPr lang="es-CO" dirty="0" smtClean="0"/>
              <a:t>Los </a:t>
            </a:r>
            <a:r>
              <a:rPr lang="es-CO" dirty="0"/>
              <a:t>procesos de toma de decisiones deben tener una combinación de experiencia, uso de investigaciones para afinar el criterio e intuición</a:t>
            </a:r>
            <a:r>
              <a:rPr lang="es-CO" dirty="0" smtClean="0"/>
              <a:t>.</a:t>
            </a:r>
          </a:p>
          <a:p>
            <a:r>
              <a:rPr lang="es-CO" dirty="0" smtClean="0"/>
              <a:t> </a:t>
            </a:r>
            <a:r>
              <a:rPr lang="es-CO" dirty="0"/>
              <a:t>La investigación de mercados es una herramienta para la toma de decisiones, las cuales deben ser tomadas por personas con criterio que deben combinar los datos con su propia visión basada en el </a:t>
            </a:r>
            <a:r>
              <a:rPr lang="es-CO" dirty="0" smtClean="0"/>
              <a:t>y el conocimiento </a:t>
            </a:r>
            <a:endParaRPr lang="es-CO" dirty="0"/>
          </a:p>
        </p:txBody>
      </p:sp>
      <p:pic>
        <p:nvPicPr>
          <p:cNvPr id="2" name="Imagen 1"/>
          <p:cNvPicPr>
            <a:picLocks noChangeAspect="1"/>
          </p:cNvPicPr>
          <p:nvPr/>
        </p:nvPicPr>
        <p:blipFill>
          <a:blip r:embed="rId2"/>
          <a:stretch>
            <a:fillRect/>
          </a:stretch>
        </p:blipFill>
        <p:spPr>
          <a:xfrm>
            <a:off x="5486399" y="1879600"/>
            <a:ext cx="6238875" cy="3505200"/>
          </a:xfrm>
          <a:prstGeom prst="rect">
            <a:avLst/>
          </a:prstGeom>
        </p:spPr>
      </p:pic>
    </p:spTree>
    <p:extLst>
      <p:ext uri="{BB962C8B-B14F-4D97-AF65-F5344CB8AC3E}">
        <p14:creationId xmlns:p14="http://schemas.microsoft.com/office/powerpoint/2010/main" val="11376839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es-CO" dirty="0" smtClean="0"/>
              <a:t>Significado de la investigación de mercados </a:t>
            </a:r>
            <a:endParaRPr lang="es-CO" dirty="0"/>
          </a:p>
        </p:txBody>
      </p:sp>
      <p:sp>
        <p:nvSpPr>
          <p:cNvPr id="5" name="Marcador de contenido 4"/>
          <p:cNvSpPr>
            <a:spLocks noGrp="1"/>
          </p:cNvSpPr>
          <p:nvPr>
            <p:ph idx="1"/>
          </p:nvPr>
        </p:nvSpPr>
        <p:spPr>
          <a:xfrm>
            <a:off x="130630" y="1202871"/>
            <a:ext cx="7511142" cy="2061029"/>
          </a:xfrm>
        </p:spPr>
        <p:txBody>
          <a:bodyPr>
            <a:normAutofit fontScale="92500" lnSpcReduction="20000"/>
          </a:bodyPr>
          <a:lstStyle/>
          <a:p>
            <a:r>
              <a:rPr lang="es-CO" dirty="0"/>
              <a:t>La investigación de mercados es la identificación, </a:t>
            </a:r>
            <a:r>
              <a:rPr lang="es-CO" sz="3200" b="1" dirty="0">
                <a:solidFill>
                  <a:schemeClr val="accent4">
                    <a:lumMod val="40000"/>
                    <a:lumOff val="60000"/>
                  </a:schemeClr>
                </a:solidFill>
              </a:rPr>
              <a:t>recopilación, análisis, difusión y uso sistemático y objetivo de la información </a:t>
            </a:r>
            <a:r>
              <a:rPr lang="es-CO" dirty="0"/>
              <a:t>con el propósito de mejorar la toma de decisiones relacionadas con la identificación y solución de problemas y oportunidades de marketing. </a:t>
            </a:r>
            <a:endParaRPr lang="es-CO" dirty="0" smtClean="0"/>
          </a:p>
        </p:txBody>
      </p:sp>
      <p:pic>
        <p:nvPicPr>
          <p:cNvPr id="2" name="Imagen 1"/>
          <p:cNvPicPr>
            <a:picLocks noChangeAspect="1"/>
          </p:cNvPicPr>
          <p:nvPr/>
        </p:nvPicPr>
        <p:blipFill>
          <a:blip r:embed="rId2"/>
          <a:stretch>
            <a:fillRect/>
          </a:stretch>
        </p:blipFill>
        <p:spPr>
          <a:xfrm>
            <a:off x="333829" y="3263900"/>
            <a:ext cx="7255633" cy="2997200"/>
          </a:xfrm>
          <a:prstGeom prst="rect">
            <a:avLst/>
          </a:prstGeom>
        </p:spPr>
      </p:pic>
    </p:spTree>
    <p:extLst>
      <p:ext uri="{BB962C8B-B14F-4D97-AF65-F5344CB8AC3E}">
        <p14:creationId xmlns:p14="http://schemas.microsoft.com/office/powerpoint/2010/main" val="2197101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O" dirty="0"/>
              <a:t>Hay básicamente tres tipos de objetivos para un proyecto de investigación:</a:t>
            </a:r>
            <a:br>
              <a:rPr lang="es-CO" dirty="0"/>
            </a:br>
            <a:endParaRPr lang="es-CO" dirty="0"/>
          </a:p>
        </p:txBody>
      </p:sp>
      <p:graphicFrame>
        <p:nvGraphicFramePr>
          <p:cNvPr id="7" name="Marcador de contenido 6"/>
          <p:cNvGraphicFramePr>
            <a:graphicFrameLocks noGrp="1"/>
          </p:cNvGraphicFramePr>
          <p:nvPr>
            <p:ph idx="1"/>
            <p:extLst>
              <p:ext uri="{D42A27DB-BD31-4B8C-83A1-F6EECF244321}">
                <p14:modId xmlns:p14="http://schemas.microsoft.com/office/powerpoint/2010/main" val="2083453426"/>
              </p:ext>
            </p:extLst>
          </p:nvPr>
        </p:nvGraphicFramePr>
        <p:xfrm>
          <a:off x="421593" y="1397794"/>
          <a:ext cx="10764612" cy="4729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92174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O" dirty="0"/>
              <a:t>Consecución de información</a:t>
            </a:r>
            <a:br>
              <a:rPr lang="es-CO" dirty="0"/>
            </a:br>
            <a:endParaRPr lang="es-CO" dirty="0"/>
          </a:p>
        </p:txBody>
      </p:sp>
      <p:sp>
        <p:nvSpPr>
          <p:cNvPr id="5" name="Marcador de contenido 2"/>
          <p:cNvSpPr txBox="1">
            <a:spLocks/>
          </p:cNvSpPr>
          <p:nvPr/>
        </p:nvSpPr>
        <p:spPr>
          <a:xfrm>
            <a:off x="462643" y="1068389"/>
            <a:ext cx="7048500" cy="28023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000" dirty="0" smtClean="0"/>
              <a:t>Para conseguir la información se pueden obtener datos secundarios y primarios</a:t>
            </a:r>
          </a:p>
          <a:p>
            <a:pPr marL="0" indent="0">
              <a:buNone/>
            </a:pPr>
            <a:endParaRPr lang="es-CO" sz="2000" dirty="0" smtClean="0"/>
          </a:p>
          <a:p>
            <a:pPr marL="0" indent="0">
              <a:buNone/>
            </a:pPr>
            <a:endParaRPr lang="es-CO" sz="2000" dirty="0"/>
          </a:p>
        </p:txBody>
      </p:sp>
      <p:graphicFrame>
        <p:nvGraphicFramePr>
          <p:cNvPr id="8" name="Diagrama 7"/>
          <p:cNvGraphicFramePr/>
          <p:nvPr>
            <p:extLst>
              <p:ext uri="{D42A27DB-BD31-4B8C-83A1-F6EECF244321}">
                <p14:modId xmlns:p14="http://schemas.microsoft.com/office/powerpoint/2010/main" val="677549616"/>
              </p:ext>
            </p:extLst>
          </p:nvPr>
        </p:nvGraphicFramePr>
        <p:xfrm>
          <a:off x="462643" y="2157473"/>
          <a:ext cx="7048500" cy="34266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2483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09057" y="0"/>
            <a:ext cx="7554685" cy="1325563"/>
          </a:xfrm>
        </p:spPr>
        <p:txBody>
          <a:bodyPr/>
          <a:lstStyle/>
          <a:p>
            <a:r>
              <a:rPr lang="es-CO" dirty="0"/>
              <a:t>Datos Secundarios</a:t>
            </a:r>
            <a:br>
              <a:rPr lang="es-CO" dirty="0"/>
            </a:br>
            <a:endParaRPr lang="es-CO"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4144485842"/>
              </p:ext>
            </p:extLst>
          </p:nvPr>
        </p:nvGraphicFramePr>
        <p:xfrm>
          <a:off x="781050" y="662781"/>
          <a:ext cx="10782300" cy="57300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89656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249238"/>
            <a:ext cx="7512050" cy="1327150"/>
          </a:xfrm>
        </p:spPr>
        <p:txBody>
          <a:bodyPr>
            <a:normAutofit/>
          </a:bodyPr>
          <a:lstStyle/>
          <a:p>
            <a:pPr algn="ctr"/>
            <a:r>
              <a:rPr lang="es-CO" b="1" dirty="0">
                <a:solidFill>
                  <a:srgbClr val="FF3399"/>
                </a:solidFill>
              </a:rPr>
              <a:t>Consecución de información</a:t>
            </a:r>
            <a:br>
              <a:rPr lang="es-CO" b="1" dirty="0">
                <a:solidFill>
                  <a:srgbClr val="FF3399"/>
                </a:solidFill>
              </a:rPr>
            </a:br>
            <a:endParaRPr lang="es-CO" b="1" dirty="0">
              <a:solidFill>
                <a:srgbClr val="FF3399"/>
              </a:solidFill>
            </a:endParaRPr>
          </a:p>
        </p:txBody>
      </p:sp>
      <p:graphicFrame>
        <p:nvGraphicFramePr>
          <p:cNvPr id="7" name="Marcador de contenido 6"/>
          <p:cNvGraphicFramePr>
            <a:graphicFrameLocks noGrp="1"/>
          </p:cNvGraphicFramePr>
          <p:nvPr>
            <p:ph idx="4294967295"/>
            <p:extLst>
              <p:ext uri="{D42A27DB-BD31-4B8C-83A1-F6EECF244321}">
                <p14:modId xmlns:p14="http://schemas.microsoft.com/office/powerpoint/2010/main" val="3424433924"/>
              </p:ext>
            </p:extLst>
          </p:nvPr>
        </p:nvGraphicFramePr>
        <p:xfrm>
          <a:off x="1695450" y="1133240"/>
          <a:ext cx="13106400" cy="51532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5"/>
          <p:cNvSpPr/>
          <p:nvPr/>
        </p:nvSpPr>
        <p:spPr>
          <a:xfrm>
            <a:off x="595993" y="2921896"/>
            <a:ext cx="4471307" cy="1200329"/>
          </a:xfrm>
          <a:prstGeom prst="rect">
            <a:avLst/>
          </a:prstGeom>
          <a:solidFill>
            <a:schemeClr val="bg2"/>
          </a:solidFill>
        </p:spPr>
        <p:txBody>
          <a:bodyPr wrap="square">
            <a:spAutoFit/>
          </a:bodyPr>
          <a:lstStyle/>
          <a:p>
            <a:r>
              <a:rPr lang="es-CO" sz="2400" b="1" dirty="0">
                <a:solidFill>
                  <a:schemeClr val="tx1">
                    <a:lumMod val="85000"/>
                    <a:lumOff val="15000"/>
                  </a:schemeClr>
                </a:solidFill>
              </a:rPr>
              <a:t>La calidad de la información se evalúa con base en cuatro  </a:t>
            </a:r>
            <a:r>
              <a:rPr lang="es-CO" sz="2400" b="1" dirty="0" smtClean="0">
                <a:solidFill>
                  <a:schemeClr val="tx1">
                    <a:lumMod val="85000"/>
                    <a:lumOff val="15000"/>
                  </a:schemeClr>
                </a:solidFill>
              </a:rPr>
              <a:t>factores.</a:t>
            </a:r>
            <a:endParaRPr lang="es-CO" sz="2400" b="1" dirty="0">
              <a:solidFill>
                <a:schemeClr val="tx1">
                  <a:lumMod val="85000"/>
                  <a:lumOff val="15000"/>
                </a:schemeClr>
              </a:solidFill>
            </a:endParaRPr>
          </a:p>
        </p:txBody>
      </p:sp>
    </p:spTree>
    <p:extLst>
      <p:ext uri="{BB962C8B-B14F-4D97-AF65-F5344CB8AC3E}">
        <p14:creationId xmlns:p14="http://schemas.microsoft.com/office/powerpoint/2010/main" val="16714703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533400" y="1265010"/>
            <a:ext cx="10515600" cy="1325563"/>
          </a:xfrm>
        </p:spPr>
        <p:txBody>
          <a:bodyPr/>
          <a:lstStyle/>
          <a:p>
            <a:r>
              <a:rPr lang="es-CO" dirty="0" smtClean="0"/>
              <a:t>Información para la entrada a los mercados internacionales </a:t>
            </a:r>
            <a:endParaRPr lang="es-CO" dirty="0"/>
          </a:p>
        </p:txBody>
      </p:sp>
      <p:pic>
        <p:nvPicPr>
          <p:cNvPr id="5" name="Imagen 4"/>
          <p:cNvPicPr>
            <a:picLocks noChangeAspect="1"/>
          </p:cNvPicPr>
          <p:nvPr/>
        </p:nvPicPr>
        <p:blipFill>
          <a:blip r:embed="rId2"/>
          <a:stretch>
            <a:fillRect/>
          </a:stretch>
        </p:blipFill>
        <p:spPr>
          <a:xfrm>
            <a:off x="2387600" y="2590573"/>
            <a:ext cx="7620000" cy="2857500"/>
          </a:xfrm>
          <a:prstGeom prst="rect">
            <a:avLst/>
          </a:prstGeom>
        </p:spPr>
      </p:pic>
    </p:spTree>
    <p:extLst>
      <p:ext uri="{BB962C8B-B14F-4D97-AF65-F5344CB8AC3E}">
        <p14:creationId xmlns:p14="http://schemas.microsoft.com/office/powerpoint/2010/main" val="1946940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Grandes  cambios culturales </a:t>
            </a:r>
            <a:endParaRPr lang="es-CO" dirty="0"/>
          </a:p>
        </p:txBody>
      </p:sp>
      <p:sp>
        <p:nvSpPr>
          <p:cNvPr id="3" name="Marcador de contenido 2"/>
          <p:cNvSpPr>
            <a:spLocks noGrp="1"/>
          </p:cNvSpPr>
          <p:nvPr>
            <p:ph idx="1"/>
          </p:nvPr>
        </p:nvSpPr>
        <p:spPr/>
        <p:txBody>
          <a:bodyPr>
            <a:normAutofit fontScale="92500" lnSpcReduction="20000"/>
          </a:bodyPr>
          <a:lstStyle/>
          <a:p>
            <a:r>
              <a:rPr lang="es-CO" dirty="0" smtClean="0"/>
              <a:t>Al mismo tiempo, el aumento de la diversidad cultural hace que sea importante recopilar información con respecto a los cambios en el estilo de vida y los patrones de consumo en diferentes partes del mundo. </a:t>
            </a:r>
          </a:p>
        </p:txBody>
      </p:sp>
      <p:sp>
        <p:nvSpPr>
          <p:cNvPr id="4" name="Marcador de contenido 3"/>
          <p:cNvSpPr>
            <a:spLocks noGrp="1"/>
          </p:cNvSpPr>
          <p:nvPr>
            <p:ph idx="13"/>
          </p:nvPr>
        </p:nvSpPr>
        <p:spPr/>
        <p:txBody>
          <a:bodyPr/>
          <a:lstStyle/>
          <a:p>
            <a:r>
              <a:rPr lang="es-CO" dirty="0"/>
              <a:t>El aumento de los viajes, las oleadas de migración y las comunicaciones mundiales están dando lugar a la </a:t>
            </a:r>
            <a:r>
              <a:rPr lang="es-CO" dirty="0" err="1"/>
              <a:t>difuminación</a:t>
            </a:r>
            <a:r>
              <a:rPr lang="es-CO" dirty="0"/>
              <a:t> de las fronteras culturales</a:t>
            </a:r>
          </a:p>
          <a:p>
            <a:endParaRPr lang="es-CO" dirty="0"/>
          </a:p>
        </p:txBody>
      </p:sp>
    </p:spTree>
    <p:extLst>
      <p:ext uri="{BB962C8B-B14F-4D97-AF65-F5344CB8AC3E}">
        <p14:creationId xmlns:p14="http://schemas.microsoft.com/office/powerpoint/2010/main" val="42420917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Información para la entrada en el mercado internacional </a:t>
            </a:r>
            <a:endParaRPr lang="es-CO" dirty="0"/>
          </a:p>
        </p:txBody>
      </p:sp>
      <p:sp>
        <p:nvSpPr>
          <p:cNvPr id="3" name="Marcador de contenido 2"/>
          <p:cNvSpPr>
            <a:spLocks noGrp="1"/>
          </p:cNvSpPr>
          <p:nvPr>
            <p:ph idx="1"/>
          </p:nvPr>
        </p:nvSpPr>
        <p:spPr>
          <a:xfrm>
            <a:off x="475343" y="1635125"/>
            <a:ext cx="4490358" cy="4181475"/>
          </a:xfrm>
          <a:solidFill>
            <a:srgbClr val="7030A0"/>
          </a:solidFill>
        </p:spPr>
        <p:txBody>
          <a:bodyPr>
            <a:normAutofit fontScale="92500" lnSpcReduction="20000"/>
          </a:bodyPr>
          <a:lstStyle/>
          <a:p>
            <a:r>
              <a:rPr lang="es-CO" dirty="0" smtClean="0"/>
              <a:t>Al recopilar información para las decisiones iniciales de entrada en el mercado, la gestión requiere datos en dos niveles diferentes. </a:t>
            </a:r>
          </a:p>
          <a:p>
            <a:r>
              <a:rPr lang="es-CO" dirty="0" smtClean="0"/>
              <a:t>Información relacionada con el entorno empresarial general de un país o región ejemplo, la situación política, la estabilidad financiera, el entorno regulatorio, el tamaño del mercado y el crecimiento, así como la infraestructura del mercado. </a:t>
            </a:r>
          </a:p>
        </p:txBody>
      </p:sp>
      <p:pic>
        <p:nvPicPr>
          <p:cNvPr id="4" name="Imagen 3"/>
          <p:cNvPicPr>
            <a:picLocks noChangeAspect="1"/>
          </p:cNvPicPr>
          <p:nvPr/>
        </p:nvPicPr>
        <p:blipFill>
          <a:blip r:embed="rId2"/>
          <a:stretch>
            <a:fillRect/>
          </a:stretch>
        </p:blipFill>
        <p:spPr>
          <a:xfrm>
            <a:off x="5465880" y="1635125"/>
            <a:ext cx="6339852" cy="4351338"/>
          </a:xfrm>
          <a:prstGeom prst="rect">
            <a:avLst/>
          </a:prstGeom>
        </p:spPr>
      </p:pic>
    </p:spTree>
    <p:extLst>
      <p:ext uri="{BB962C8B-B14F-4D97-AF65-F5344CB8AC3E}">
        <p14:creationId xmlns:p14="http://schemas.microsoft.com/office/powerpoint/2010/main" val="39146516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Información para la entrada en el mercado internacional </a:t>
            </a:r>
            <a:endParaRPr lang="es-CO" dirty="0"/>
          </a:p>
        </p:txBody>
      </p:sp>
      <p:sp>
        <p:nvSpPr>
          <p:cNvPr id="3" name="Marcador de contenido 2"/>
          <p:cNvSpPr>
            <a:spLocks noGrp="1"/>
          </p:cNvSpPr>
          <p:nvPr>
            <p:ph idx="1"/>
          </p:nvPr>
        </p:nvSpPr>
        <p:spPr/>
        <p:txBody>
          <a:bodyPr>
            <a:normAutofit/>
          </a:bodyPr>
          <a:lstStyle/>
          <a:p>
            <a:r>
              <a:rPr lang="es-CO" dirty="0" smtClean="0"/>
              <a:t>Se trata de información que se da por sentada en el mercado interno de una empresa, ya que la administración suele conocer y en contacto con el entorno empresarial local. </a:t>
            </a:r>
          </a:p>
          <a:p>
            <a:r>
              <a:rPr lang="es-CO" dirty="0" smtClean="0"/>
              <a:t>Al entrar en los mercados internacionales, la información sobre el entorno empresarial es de suma importancia para determinar las oportunidades de mercado más atractivas y el modo adecuado de entrada u operación en el mercado. </a:t>
            </a:r>
          </a:p>
        </p:txBody>
      </p:sp>
      <p:pic>
        <p:nvPicPr>
          <p:cNvPr id="4" name="Imagen 3"/>
          <p:cNvPicPr>
            <a:picLocks noChangeAspect="1"/>
          </p:cNvPicPr>
          <p:nvPr/>
        </p:nvPicPr>
        <p:blipFill>
          <a:blip r:embed="rId2"/>
          <a:stretch>
            <a:fillRect/>
          </a:stretch>
        </p:blipFill>
        <p:spPr>
          <a:xfrm>
            <a:off x="239122" y="914400"/>
            <a:ext cx="3538220" cy="5054600"/>
          </a:xfrm>
          <a:prstGeom prst="rect">
            <a:avLst/>
          </a:prstGeom>
        </p:spPr>
      </p:pic>
    </p:spTree>
    <p:extLst>
      <p:ext uri="{BB962C8B-B14F-4D97-AF65-F5344CB8AC3E}">
        <p14:creationId xmlns:p14="http://schemas.microsoft.com/office/powerpoint/2010/main" val="40668032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Información para la entrada en el mercado internacional </a:t>
            </a:r>
            <a:endParaRPr lang="es-CO" dirty="0"/>
          </a:p>
        </p:txBody>
      </p:sp>
      <p:sp>
        <p:nvSpPr>
          <p:cNvPr id="3" name="Marcador de contenido 2"/>
          <p:cNvSpPr>
            <a:spLocks noGrp="1"/>
          </p:cNvSpPr>
          <p:nvPr>
            <p:ph idx="1"/>
          </p:nvPr>
        </p:nvSpPr>
        <p:spPr>
          <a:xfrm>
            <a:off x="107043" y="1418545"/>
            <a:ext cx="5201557" cy="4351338"/>
          </a:xfrm>
          <a:solidFill>
            <a:schemeClr val="bg1">
              <a:alpha val="78000"/>
            </a:schemeClr>
          </a:solidFill>
        </p:spPr>
        <p:txBody>
          <a:bodyPr>
            <a:normAutofit fontScale="92500" lnSpcReduction="20000"/>
          </a:bodyPr>
          <a:lstStyle/>
          <a:p>
            <a:r>
              <a:rPr lang="es-CO" dirty="0" smtClean="0">
                <a:solidFill>
                  <a:schemeClr val="tx1"/>
                </a:solidFill>
              </a:rPr>
              <a:t>La dirección necesita información relacionada con el mercado de productos específico o la industria de servicios que la empresa tiene previsto entrar. </a:t>
            </a:r>
          </a:p>
          <a:p>
            <a:pPr marL="0" indent="0">
              <a:buNone/>
            </a:pPr>
            <a:endParaRPr lang="es-CO" dirty="0" smtClean="0">
              <a:solidFill>
                <a:schemeClr val="tx1"/>
              </a:solidFill>
            </a:endParaRPr>
          </a:p>
          <a:p>
            <a:pPr lvl="1"/>
            <a:r>
              <a:rPr lang="es-CO" dirty="0">
                <a:solidFill>
                  <a:schemeClr val="tx1"/>
                </a:solidFill>
              </a:rPr>
              <a:t>I</a:t>
            </a:r>
            <a:r>
              <a:rPr lang="es-CO" dirty="0" smtClean="0">
                <a:solidFill>
                  <a:schemeClr val="tx1"/>
                </a:solidFill>
              </a:rPr>
              <a:t>nformación sobre el potencial de ventas </a:t>
            </a:r>
            <a:endParaRPr lang="es-CO" dirty="0">
              <a:solidFill>
                <a:schemeClr val="tx1"/>
              </a:solidFill>
            </a:endParaRPr>
          </a:p>
          <a:p>
            <a:pPr lvl="1"/>
            <a:r>
              <a:rPr lang="es-CO" dirty="0" smtClean="0">
                <a:solidFill>
                  <a:schemeClr val="tx1"/>
                </a:solidFill>
              </a:rPr>
              <a:t>El ritmo de crecimiento del mercado</a:t>
            </a:r>
          </a:p>
          <a:p>
            <a:pPr lvl="1"/>
            <a:r>
              <a:rPr lang="es-CO" dirty="0">
                <a:solidFill>
                  <a:schemeClr val="tx1"/>
                </a:solidFill>
              </a:rPr>
              <a:t>L</a:t>
            </a:r>
            <a:r>
              <a:rPr lang="es-CO" dirty="0" smtClean="0">
                <a:solidFill>
                  <a:schemeClr val="tx1"/>
                </a:solidFill>
              </a:rPr>
              <a:t>a estructura del mercado de productos </a:t>
            </a:r>
            <a:endParaRPr lang="es-CO" dirty="0">
              <a:solidFill>
                <a:schemeClr val="tx1"/>
              </a:solidFill>
            </a:endParaRPr>
          </a:p>
          <a:p>
            <a:pPr lvl="1"/>
            <a:r>
              <a:rPr lang="es-CO" dirty="0">
                <a:solidFill>
                  <a:schemeClr val="tx1"/>
                </a:solidFill>
              </a:rPr>
              <a:t>L</a:t>
            </a:r>
            <a:r>
              <a:rPr lang="es-CO" dirty="0" smtClean="0">
                <a:solidFill>
                  <a:schemeClr val="tx1"/>
                </a:solidFill>
              </a:rPr>
              <a:t>as fuentes de competencia directa e indirecta</a:t>
            </a:r>
          </a:p>
          <a:p>
            <a:pPr lvl="1"/>
            <a:r>
              <a:rPr lang="es-CO" dirty="0" smtClean="0">
                <a:solidFill>
                  <a:schemeClr val="tx1"/>
                </a:solidFill>
              </a:rPr>
              <a:t>La situación competitiva.</a:t>
            </a:r>
            <a:endParaRPr lang="en-US" dirty="0" smtClean="0">
              <a:solidFill>
                <a:schemeClr val="tx1"/>
              </a:solidFill>
            </a:endParaRPr>
          </a:p>
        </p:txBody>
      </p:sp>
      <p:pic>
        <p:nvPicPr>
          <p:cNvPr id="4" name="Imagen 3"/>
          <p:cNvPicPr>
            <a:picLocks noChangeAspect="1"/>
          </p:cNvPicPr>
          <p:nvPr/>
        </p:nvPicPr>
        <p:blipFill>
          <a:blip r:embed="rId2"/>
          <a:stretch>
            <a:fillRect/>
          </a:stretch>
        </p:blipFill>
        <p:spPr>
          <a:xfrm>
            <a:off x="5460999" y="1517764"/>
            <a:ext cx="6364985" cy="3828936"/>
          </a:xfrm>
          <a:prstGeom prst="rect">
            <a:avLst/>
          </a:prstGeom>
        </p:spPr>
      </p:pic>
    </p:spTree>
    <p:extLst>
      <p:ext uri="{BB962C8B-B14F-4D97-AF65-F5344CB8AC3E}">
        <p14:creationId xmlns:p14="http://schemas.microsoft.com/office/powerpoint/2010/main" val="14595779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10244" y="660003"/>
            <a:ext cx="7511142" cy="2184797"/>
          </a:xfrm>
        </p:spPr>
        <p:txBody>
          <a:bodyPr>
            <a:normAutofit/>
          </a:bodyPr>
          <a:lstStyle/>
          <a:p>
            <a:r>
              <a:rPr lang="es-CO" dirty="0" smtClean="0"/>
              <a:t>Una vez determinada la información necesaria para tomar decisiones de entrada en el mercado, la dirección debe establecer procedimientos para analizarlo, evaluar el atractivo del mercado país y hacer estimaciones de la demanda del mercado.</a:t>
            </a:r>
          </a:p>
        </p:txBody>
      </p:sp>
      <p:pic>
        <p:nvPicPr>
          <p:cNvPr id="2" name="Imagen 1"/>
          <p:cNvPicPr>
            <a:picLocks noChangeAspect="1"/>
          </p:cNvPicPr>
          <p:nvPr/>
        </p:nvPicPr>
        <p:blipFill>
          <a:blip r:embed="rId2"/>
          <a:stretch>
            <a:fillRect/>
          </a:stretch>
        </p:blipFill>
        <p:spPr>
          <a:xfrm>
            <a:off x="952500" y="2617787"/>
            <a:ext cx="6553200" cy="3686175"/>
          </a:xfrm>
          <a:prstGeom prst="rect">
            <a:avLst/>
          </a:prstGeom>
        </p:spPr>
      </p:pic>
    </p:spTree>
    <p:extLst>
      <p:ext uri="{BB962C8B-B14F-4D97-AF65-F5344CB8AC3E}">
        <p14:creationId xmlns:p14="http://schemas.microsoft.com/office/powerpoint/2010/main" val="7336251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1"/>
          <p:cNvGraphicFramePr>
            <a:graphicFrameLocks noGrp="1"/>
          </p:cNvGraphicFramePr>
          <p:nvPr>
            <p:ph idx="1"/>
            <p:extLst>
              <p:ext uri="{D42A27DB-BD31-4B8C-83A1-F6EECF244321}">
                <p14:modId xmlns:p14="http://schemas.microsoft.com/office/powerpoint/2010/main" val="2381206035"/>
              </p:ext>
            </p:extLst>
          </p:nvPr>
        </p:nvGraphicFramePr>
        <p:xfrm>
          <a:off x="437244" y="-355997"/>
          <a:ext cx="1084035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7"/>
          <a:stretch>
            <a:fillRect/>
          </a:stretch>
        </p:blipFill>
        <p:spPr>
          <a:xfrm>
            <a:off x="5298622" y="3027362"/>
            <a:ext cx="6080578" cy="3693476"/>
          </a:xfrm>
          <a:prstGeom prst="rect">
            <a:avLst/>
          </a:prstGeom>
        </p:spPr>
      </p:pic>
    </p:spTree>
    <p:extLst>
      <p:ext uri="{BB962C8B-B14F-4D97-AF65-F5344CB8AC3E}">
        <p14:creationId xmlns:p14="http://schemas.microsoft.com/office/powerpoint/2010/main" val="7408287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Información para la planificación del mercado local / diseño </a:t>
            </a:r>
            <a:endParaRPr lang="es-CO" dirty="0"/>
          </a:p>
        </p:txBody>
      </p:sp>
      <p:sp>
        <p:nvSpPr>
          <p:cNvPr id="3" name="Marcador de contenido 2"/>
          <p:cNvSpPr>
            <a:spLocks noGrp="1"/>
          </p:cNvSpPr>
          <p:nvPr>
            <p:ph idx="1"/>
          </p:nvPr>
        </p:nvSpPr>
        <p:spPr>
          <a:xfrm>
            <a:off x="139700" y="1863725"/>
            <a:ext cx="4699000" cy="3787775"/>
          </a:xfrm>
        </p:spPr>
        <p:txBody>
          <a:bodyPr>
            <a:normAutofit fontScale="92500" lnSpcReduction="20000"/>
          </a:bodyPr>
          <a:lstStyle/>
          <a:p>
            <a:r>
              <a:rPr lang="es-CO" dirty="0" smtClean="0"/>
              <a:t>Los conocimientos y la experiencia de gestión limitados fuera del mercado interno a menudo exigen una fase preliminar de recopilación de información en la investigación de los mercados internacionales.</a:t>
            </a:r>
          </a:p>
          <a:p>
            <a:r>
              <a:rPr lang="es-CO" dirty="0" smtClean="0"/>
              <a:t> Esto está destinado a ayudar a formular especificaciones de investigación y diseño de investigación. </a:t>
            </a:r>
          </a:p>
        </p:txBody>
      </p:sp>
      <p:pic>
        <p:nvPicPr>
          <p:cNvPr id="4" name="Imagen 3"/>
          <p:cNvPicPr>
            <a:picLocks noChangeAspect="1"/>
          </p:cNvPicPr>
          <p:nvPr/>
        </p:nvPicPr>
        <p:blipFill>
          <a:blip r:embed="rId2"/>
          <a:stretch>
            <a:fillRect/>
          </a:stretch>
        </p:blipFill>
        <p:spPr>
          <a:xfrm>
            <a:off x="4584700" y="1381125"/>
            <a:ext cx="7246056" cy="4075906"/>
          </a:xfrm>
          <a:prstGeom prst="rect">
            <a:avLst/>
          </a:prstGeom>
        </p:spPr>
      </p:pic>
    </p:spTree>
    <p:extLst>
      <p:ext uri="{BB962C8B-B14F-4D97-AF65-F5344CB8AC3E}">
        <p14:creationId xmlns:p14="http://schemas.microsoft.com/office/powerpoint/2010/main" val="385513867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667000" y="1055291"/>
            <a:ext cx="9525000" cy="5086350"/>
          </a:xfrm>
          <a:prstGeom prst="rect">
            <a:avLst/>
          </a:prstGeom>
        </p:spPr>
      </p:pic>
      <p:sp>
        <p:nvSpPr>
          <p:cNvPr id="2" name="Título 1"/>
          <p:cNvSpPr>
            <a:spLocks noGrp="1"/>
          </p:cNvSpPr>
          <p:nvPr>
            <p:ph type="title"/>
          </p:nvPr>
        </p:nvSpPr>
        <p:spPr/>
        <p:txBody>
          <a:bodyPr/>
          <a:lstStyle/>
          <a:p>
            <a:r>
              <a:rPr lang="es-CO" dirty="0" smtClean="0"/>
              <a:t>Información para la planificación del mercado local </a:t>
            </a:r>
            <a:endParaRPr lang="es-CO" dirty="0"/>
          </a:p>
        </p:txBody>
      </p:sp>
      <p:sp>
        <p:nvSpPr>
          <p:cNvPr id="3" name="Marcador de contenido 2"/>
          <p:cNvSpPr>
            <a:spLocks noGrp="1"/>
          </p:cNvSpPr>
          <p:nvPr>
            <p:ph idx="1"/>
          </p:nvPr>
        </p:nvSpPr>
        <p:spPr>
          <a:xfrm>
            <a:off x="119744" y="1790303"/>
            <a:ext cx="7511142" cy="3556397"/>
          </a:xfrm>
          <a:solidFill>
            <a:schemeClr val="bg1">
              <a:alpha val="67000"/>
            </a:schemeClr>
          </a:solidFill>
        </p:spPr>
        <p:txBody>
          <a:bodyPr>
            <a:normAutofit/>
          </a:bodyPr>
          <a:lstStyle/>
          <a:p>
            <a:r>
              <a:rPr lang="es-CO" dirty="0" smtClean="0"/>
              <a:t>La investigación cualitativa es con frecuencia útil para proporcionar información para el diseño de una encuesta de mercado. </a:t>
            </a:r>
          </a:p>
          <a:p>
            <a:r>
              <a:rPr lang="es-CO" dirty="0" smtClean="0"/>
              <a:t>Dicha investigación permite identificar construcciones, definiciones de clases de productos o actitudes y comportamientos relevantes que se examinarán en fases posteriores de investigación. </a:t>
            </a:r>
          </a:p>
        </p:txBody>
      </p:sp>
    </p:spTree>
    <p:extLst>
      <p:ext uri="{BB962C8B-B14F-4D97-AF65-F5344CB8AC3E}">
        <p14:creationId xmlns:p14="http://schemas.microsoft.com/office/powerpoint/2010/main" val="180653682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Información para la planificación del mercado local </a:t>
            </a:r>
            <a:endParaRPr lang="es-CO" dirty="0"/>
          </a:p>
        </p:txBody>
      </p:sp>
      <p:sp>
        <p:nvSpPr>
          <p:cNvPr id="3" name="Marcador de contenido 2"/>
          <p:cNvSpPr>
            <a:spLocks noGrp="1"/>
          </p:cNvSpPr>
          <p:nvPr>
            <p:ph idx="1"/>
          </p:nvPr>
        </p:nvSpPr>
        <p:spPr>
          <a:xfrm>
            <a:off x="7150107" y="1597025"/>
            <a:ext cx="4481279" cy="4351338"/>
          </a:xfrm>
        </p:spPr>
        <p:txBody>
          <a:bodyPr>
            <a:normAutofit lnSpcReduction="10000"/>
          </a:bodyPr>
          <a:lstStyle/>
          <a:p>
            <a:r>
              <a:rPr lang="es-CO" dirty="0" smtClean="0"/>
              <a:t>Las investigaciones preliminares también pueden incluir la recopilación de información de antecedentes, relacionada, por ejemplo, con el mercado de productos, productos complementarios o sustitutivos, estudios de seguridad existentes, análisis competitivos, etc.</a:t>
            </a:r>
            <a:endParaRPr lang="es-CO" dirty="0"/>
          </a:p>
        </p:txBody>
      </p:sp>
      <p:pic>
        <p:nvPicPr>
          <p:cNvPr id="4" name="Imagen 3"/>
          <p:cNvPicPr>
            <a:picLocks noChangeAspect="1"/>
          </p:cNvPicPr>
          <p:nvPr/>
        </p:nvPicPr>
        <p:blipFill>
          <a:blip r:embed="rId2"/>
          <a:stretch>
            <a:fillRect/>
          </a:stretch>
        </p:blipFill>
        <p:spPr>
          <a:xfrm>
            <a:off x="186864" y="1597025"/>
            <a:ext cx="6190356" cy="4124325"/>
          </a:xfrm>
          <a:prstGeom prst="rect">
            <a:avLst/>
          </a:prstGeom>
        </p:spPr>
      </p:pic>
    </p:spTree>
    <p:extLst>
      <p:ext uri="{BB962C8B-B14F-4D97-AF65-F5344CB8AC3E}">
        <p14:creationId xmlns:p14="http://schemas.microsoft.com/office/powerpoint/2010/main" val="11628377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4294967295"/>
          </p:nvPr>
        </p:nvSpPr>
        <p:spPr>
          <a:xfrm>
            <a:off x="762000" y="1501775"/>
            <a:ext cx="11144250" cy="1755775"/>
          </a:xfrm>
        </p:spPr>
        <p:txBody>
          <a:bodyPr>
            <a:normAutofit/>
          </a:bodyPr>
          <a:lstStyle/>
          <a:p>
            <a:r>
              <a:rPr lang="es-CO" dirty="0" smtClean="0">
                <a:solidFill>
                  <a:schemeClr val="bg1"/>
                </a:solidFill>
              </a:rPr>
              <a:t>Se requiere una investigación para evaluar hasta qué punto los productos y las estrategias de posicionamiento desarrolladas en relación con un mercado interno deben modificarse para los mercados extranjeros. </a:t>
            </a:r>
          </a:p>
        </p:txBody>
      </p:sp>
      <p:pic>
        <p:nvPicPr>
          <p:cNvPr id="5" name="Imagen 4"/>
          <p:cNvPicPr>
            <a:picLocks noChangeAspect="1"/>
          </p:cNvPicPr>
          <p:nvPr/>
        </p:nvPicPr>
        <p:blipFill rotWithShape="1">
          <a:blip r:embed="rId2"/>
          <a:srcRect l="18321" t="2100" r="18575" b="2734"/>
          <a:stretch/>
        </p:blipFill>
        <p:spPr>
          <a:xfrm>
            <a:off x="2781299" y="2859883"/>
            <a:ext cx="2362201" cy="3562350"/>
          </a:xfrm>
          <a:prstGeom prst="rect">
            <a:avLst/>
          </a:prstGeom>
        </p:spPr>
      </p:pic>
      <p:pic>
        <p:nvPicPr>
          <p:cNvPr id="6" name="Imagen 5"/>
          <p:cNvPicPr>
            <a:picLocks noChangeAspect="1"/>
          </p:cNvPicPr>
          <p:nvPr/>
        </p:nvPicPr>
        <p:blipFill>
          <a:blip r:embed="rId3"/>
          <a:stretch>
            <a:fillRect/>
          </a:stretch>
        </p:blipFill>
        <p:spPr>
          <a:xfrm>
            <a:off x="5920209" y="3067050"/>
            <a:ext cx="5209331" cy="2747964"/>
          </a:xfrm>
          <a:prstGeom prst="rect">
            <a:avLst/>
          </a:prstGeom>
        </p:spPr>
      </p:pic>
    </p:spTree>
    <p:extLst>
      <p:ext uri="{BB962C8B-B14F-4D97-AF65-F5344CB8AC3E}">
        <p14:creationId xmlns:p14="http://schemas.microsoft.com/office/powerpoint/2010/main" val="40585647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4294967295"/>
          </p:nvPr>
        </p:nvSpPr>
        <p:spPr>
          <a:xfrm>
            <a:off x="762000" y="1501775"/>
            <a:ext cx="5505450" cy="4351338"/>
          </a:xfrm>
        </p:spPr>
        <p:txBody>
          <a:bodyPr>
            <a:normAutofit lnSpcReduction="10000"/>
          </a:bodyPr>
          <a:lstStyle/>
          <a:p>
            <a:r>
              <a:rPr lang="es-CO" dirty="0" smtClean="0">
                <a:solidFill>
                  <a:schemeClr val="bg1"/>
                </a:solidFill>
              </a:rPr>
              <a:t>Los productos pueden atraer a diferentes segmentos de clientes, y los beneficios y preferencias de los clientes deseados pueden diferir de un país a otro.</a:t>
            </a:r>
          </a:p>
          <a:p>
            <a:r>
              <a:rPr lang="es-CO" dirty="0" smtClean="0">
                <a:solidFill>
                  <a:schemeClr val="bg1"/>
                </a:solidFill>
              </a:rPr>
              <a:t> Por ejemplo, en el mercado del automóvil, la importancia relativa que se concede al kilometraje de gas, el manejo de carreteras y las características de seguridad varía de un país a otro.</a:t>
            </a:r>
          </a:p>
        </p:txBody>
      </p:sp>
      <p:pic>
        <p:nvPicPr>
          <p:cNvPr id="2" name="Imagen 1"/>
          <p:cNvPicPr>
            <a:picLocks noChangeAspect="1"/>
          </p:cNvPicPr>
          <p:nvPr/>
        </p:nvPicPr>
        <p:blipFill>
          <a:blip r:embed="rId2"/>
          <a:stretch>
            <a:fillRect/>
          </a:stretch>
        </p:blipFill>
        <p:spPr>
          <a:xfrm>
            <a:off x="6581775" y="1923261"/>
            <a:ext cx="5610225" cy="3508366"/>
          </a:xfrm>
          <a:prstGeom prst="rect">
            <a:avLst/>
          </a:prstGeom>
        </p:spPr>
      </p:pic>
    </p:spTree>
    <p:extLst>
      <p:ext uri="{BB962C8B-B14F-4D97-AF65-F5344CB8AC3E}">
        <p14:creationId xmlns:p14="http://schemas.microsoft.com/office/powerpoint/2010/main" val="25865981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3189515" y="3704548"/>
            <a:ext cx="7707086" cy="923330"/>
          </a:xfrm>
          <a:prstGeom prst="rect">
            <a:avLst/>
          </a:prstGeom>
          <a:solidFill>
            <a:schemeClr val="bg1"/>
          </a:solidFill>
        </p:spPr>
        <p:txBody>
          <a:bodyPr wrap="square">
            <a:spAutoFit/>
          </a:bodyPr>
          <a:lstStyle/>
          <a:p>
            <a:r>
              <a:rPr lang="es-CO" dirty="0">
                <a:hlinkClick r:id="rId2"/>
              </a:rPr>
              <a:t>https://www.youtube.com/watch?time_continue=4&amp;v=-</a:t>
            </a:r>
            <a:r>
              <a:rPr lang="es-CO" dirty="0" smtClean="0">
                <a:hlinkClick r:id="rId2"/>
              </a:rPr>
              <a:t>OiaE6l8ysg&amp;feature=emb_logo</a:t>
            </a:r>
            <a:endParaRPr lang="es-CO" dirty="0" smtClean="0"/>
          </a:p>
          <a:p>
            <a:endParaRPr lang="es-CO" dirty="0"/>
          </a:p>
        </p:txBody>
      </p:sp>
    </p:spTree>
    <p:extLst>
      <p:ext uri="{BB962C8B-B14F-4D97-AF65-F5344CB8AC3E}">
        <p14:creationId xmlns:p14="http://schemas.microsoft.com/office/powerpoint/2010/main" val="188920901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4294967295"/>
          </p:nvPr>
        </p:nvSpPr>
        <p:spPr>
          <a:xfrm>
            <a:off x="304800" y="1120775"/>
            <a:ext cx="4838700" cy="4537075"/>
          </a:xfrm>
        </p:spPr>
        <p:txBody>
          <a:bodyPr>
            <a:normAutofit fontScale="92500"/>
          </a:bodyPr>
          <a:lstStyle/>
          <a:p>
            <a:r>
              <a:rPr lang="es-CO" dirty="0">
                <a:solidFill>
                  <a:schemeClr val="bg1"/>
                </a:solidFill>
              </a:rPr>
              <a:t>L</a:t>
            </a:r>
            <a:r>
              <a:rPr lang="es-CO" dirty="0" smtClean="0">
                <a:solidFill>
                  <a:schemeClr val="bg1"/>
                </a:solidFill>
              </a:rPr>
              <a:t>os gustos, las preferencias y los escenarios de consumo de los productos alimenticios a menudo varían. </a:t>
            </a:r>
          </a:p>
          <a:p>
            <a:r>
              <a:rPr lang="es-CO" dirty="0" smtClean="0">
                <a:solidFill>
                  <a:schemeClr val="bg1"/>
                </a:solidFill>
              </a:rPr>
              <a:t>La investigación ayuda a evaluar cómo es probable que la modificación o el posicionamiento cambiante del producto aumenten las ventas, ya sea ampliando la base de clientes o aumentando la penetración en el mercado.</a:t>
            </a:r>
            <a:endParaRPr lang="es-CO" dirty="0">
              <a:solidFill>
                <a:schemeClr val="bg1"/>
              </a:solidFill>
            </a:endParaRPr>
          </a:p>
        </p:txBody>
      </p:sp>
      <p:pic>
        <p:nvPicPr>
          <p:cNvPr id="2" name="Imagen 1"/>
          <p:cNvPicPr>
            <a:picLocks noChangeAspect="1"/>
          </p:cNvPicPr>
          <p:nvPr/>
        </p:nvPicPr>
        <p:blipFill>
          <a:blip r:embed="rId2"/>
          <a:stretch>
            <a:fillRect/>
          </a:stretch>
        </p:blipFill>
        <p:spPr>
          <a:xfrm>
            <a:off x="5619750" y="323850"/>
            <a:ext cx="3200400" cy="3200400"/>
          </a:xfrm>
          <a:prstGeom prst="rect">
            <a:avLst/>
          </a:prstGeom>
        </p:spPr>
      </p:pic>
      <p:pic>
        <p:nvPicPr>
          <p:cNvPr id="4" name="Imagen 3"/>
          <p:cNvPicPr>
            <a:picLocks noChangeAspect="1"/>
          </p:cNvPicPr>
          <p:nvPr/>
        </p:nvPicPr>
        <p:blipFill>
          <a:blip r:embed="rId3"/>
          <a:stretch>
            <a:fillRect/>
          </a:stretch>
        </p:blipFill>
        <p:spPr>
          <a:xfrm>
            <a:off x="5962650" y="3877046"/>
            <a:ext cx="4705350" cy="2444338"/>
          </a:xfrm>
          <a:prstGeom prst="rect">
            <a:avLst/>
          </a:prstGeom>
        </p:spPr>
      </p:pic>
    </p:spTree>
    <p:extLst>
      <p:ext uri="{BB962C8B-B14F-4D97-AF65-F5344CB8AC3E}">
        <p14:creationId xmlns:p14="http://schemas.microsoft.com/office/powerpoint/2010/main" val="419933998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49680" y="917121"/>
            <a:ext cx="7511142" cy="1997529"/>
          </a:xfrm>
        </p:spPr>
        <p:txBody>
          <a:bodyPr>
            <a:normAutofit/>
          </a:bodyPr>
          <a:lstStyle/>
          <a:p>
            <a:r>
              <a:rPr lang="es-CO" dirty="0" smtClean="0"/>
              <a:t>Los temas promocionales, los mensajes publicitarios y el embalaje también deben probarse para evaluar su eficacia en los mercados locales.</a:t>
            </a:r>
          </a:p>
        </p:txBody>
      </p:sp>
      <p:pic>
        <p:nvPicPr>
          <p:cNvPr id="2" name="Imagen 1"/>
          <p:cNvPicPr>
            <a:picLocks noChangeAspect="1"/>
          </p:cNvPicPr>
          <p:nvPr/>
        </p:nvPicPr>
        <p:blipFill>
          <a:blip r:embed="rId2"/>
          <a:stretch>
            <a:fillRect/>
          </a:stretch>
        </p:blipFill>
        <p:spPr>
          <a:xfrm>
            <a:off x="1057275" y="2757487"/>
            <a:ext cx="6191250" cy="3476625"/>
          </a:xfrm>
          <a:prstGeom prst="rect">
            <a:avLst/>
          </a:prstGeom>
        </p:spPr>
      </p:pic>
    </p:spTree>
    <p:extLst>
      <p:ext uri="{BB962C8B-B14F-4D97-AF65-F5344CB8AC3E}">
        <p14:creationId xmlns:p14="http://schemas.microsoft.com/office/powerpoint/2010/main" val="36016515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30630" y="1621971"/>
            <a:ext cx="5298620" cy="4554992"/>
          </a:xfrm>
        </p:spPr>
        <p:txBody>
          <a:bodyPr>
            <a:normAutofit/>
          </a:bodyPr>
          <a:lstStyle/>
          <a:p>
            <a:r>
              <a:rPr lang="es-CO" dirty="0" smtClean="0"/>
              <a:t>Una vez más, las diferencias en los niveles de alfabetización, las normas culturales relacionadas con el sexo y el humor, los gustos estéticos, las asociaciones de color y la interpretación de los símbolos afectan la interpretación del cliente y la respuesta a diferentes tipos de estímulos visuales, argumentos promocionales.</a:t>
            </a:r>
            <a:endParaRPr lang="es-CO" dirty="0"/>
          </a:p>
        </p:txBody>
      </p:sp>
      <p:pic>
        <p:nvPicPr>
          <p:cNvPr id="2" name="Imagen 1"/>
          <p:cNvPicPr>
            <a:picLocks noChangeAspect="1"/>
          </p:cNvPicPr>
          <p:nvPr/>
        </p:nvPicPr>
        <p:blipFill>
          <a:blip r:embed="rId2"/>
          <a:stretch>
            <a:fillRect/>
          </a:stretch>
        </p:blipFill>
        <p:spPr>
          <a:xfrm>
            <a:off x="6232071" y="1147762"/>
            <a:ext cx="5886451" cy="4414838"/>
          </a:xfrm>
          <a:prstGeom prst="rect">
            <a:avLst/>
          </a:prstGeom>
        </p:spPr>
      </p:pic>
    </p:spTree>
    <p:extLst>
      <p:ext uri="{BB962C8B-B14F-4D97-AF65-F5344CB8AC3E}">
        <p14:creationId xmlns:p14="http://schemas.microsoft.com/office/powerpoint/2010/main" val="67655009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896100" y="1886172"/>
            <a:ext cx="4838699" cy="3279775"/>
          </a:xfrm>
        </p:spPr>
        <p:txBody>
          <a:bodyPr>
            <a:normAutofit/>
          </a:bodyPr>
          <a:lstStyle/>
          <a:p>
            <a:pPr marL="0" indent="0">
              <a:buNone/>
            </a:pPr>
            <a:r>
              <a:rPr lang="es-CO" dirty="0" smtClean="0"/>
              <a:t>Es necesario examinar la sensibilidad a los precios, ya que esto variará de un país a otro en función de los niveles de ingresos, los segmentos de clientes, los productos competidores y sustitutivos, la percepción de los precios, etc.</a:t>
            </a:r>
          </a:p>
        </p:txBody>
      </p:sp>
      <p:pic>
        <p:nvPicPr>
          <p:cNvPr id="2" name="Imagen 1"/>
          <p:cNvPicPr>
            <a:picLocks noChangeAspect="1"/>
          </p:cNvPicPr>
          <p:nvPr/>
        </p:nvPicPr>
        <p:blipFill>
          <a:blip r:embed="rId2"/>
          <a:stretch>
            <a:fillRect/>
          </a:stretch>
        </p:blipFill>
        <p:spPr>
          <a:xfrm>
            <a:off x="133350" y="1231676"/>
            <a:ext cx="6607924" cy="4388074"/>
          </a:xfrm>
          <a:prstGeom prst="rect">
            <a:avLst/>
          </a:prstGeom>
        </p:spPr>
      </p:pic>
    </p:spTree>
    <p:extLst>
      <p:ext uri="{BB962C8B-B14F-4D97-AF65-F5344CB8AC3E}">
        <p14:creationId xmlns:p14="http://schemas.microsoft.com/office/powerpoint/2010/main" val="91728911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04800" y="2924755"/>
            <a:ext cx="4381500" cy="1767313"/>
          </a:xfrm>
          <a:solidFill>
            <a:schemeClr val="bg1"/>
          </a:solidFill>
        </p:spPr>
        <p:txBody>
          <a:bodyPr>
            <a:normAutofit/>
          </a:bodyPr>
          <a:lstStyle/>
          <a:p>
            <a:pPr marL="0" indent="0">
              <a:buNone/>
            </a:pPr>
            <a:r>
              <a:rPr lang="es-CO" dirty="0" smtClean="0">
                <a:solidFill>
                  <a:schemeClr val="tx1"/>
                </a:solidFill>
              </a:rPr>
              <a:t>También se puede requerir investigación para determinar los canales de distribución adecuados.</a:t>
            </a:r>
          </a:p>
        </p:txBody>
      </p:sp>
      <p:pic>
        <p:nvPicPr>
          <p:cNvPr id="2" name="Imagen 1"/>
          <p:cNvPicPr>
            <a:picLocks noChangeAspect="1"/>
          </p:cNvPicPr>
          <p:nvPr/>
        </p:nvPicPr>
        <p:blipFill>
          <a:blip r:embed="rId2"/>
          <a:stretch>
            <a:fillRect/>
          </a:stretch>
        </p:blipFill>
        <p:spPr>
          <a:xfrm>
            <a:off x="5281612" y="1966486"/>
            <a:ext cx="6910388" cy="3264750"/>
          </a:xfrm>
          <a:prstGeom prst="rect">
            <a:avLst/>
          </a:prstGeom>
        </p:spPr>
      </p:pic>
    </p:spTree>
    <p:extLst>
      <p:ext uri="{BB962C8B-B14F-4D97-AF65-F5344CB8AC3E}">
        <p14:creationId xmlns:p14="http://schemas.microsoft.com/office/powerpoint/2010/main" val="64586703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38150" y="514350"/>
            <a:ext cx="9525000" cy="5715000"/>
          </a:xfrm>
          <a:prstGeom prst="rect">
            <a:avLst/>
          </a:prstGeom>
        </p:spPr>
      </p:pic>
      <p:sp>
        <p:nvSpPr>
          <p:cNvPr id="3" name="Marcador de contenido 2"/>
          <p:cNvSpPr>
            <a:spLocks noGrp="1"/>
          </p:cNvSpPr>
          <p:nvPr>
            <p:ph idx="1"/>
          </p:nvPr>
        </p:nvSpPr>
        <p:spPr>
          <a:xfrm>
            <a:off x="3986893" y="2206625"/>
            <a:ext cx="7576457" cy="2784475"/>
          </a:xfrm>
          <a:solidFill>
            <a:schemeClr val="bg1">
              <a:alpha val="87000"/>
            </a:schemeClr>
          </a:solidFill>
        </p:spPr>
        <p:txBody>
          <a:bodyPr>
            <a:normAutofit/>
          </a:bodyPr>
          <a:lstStyle/>
          <a:p>
            <a:r>
              <a:rPr lang="es-CO" b="1" dirty="0">
                <a:solidFill>
                  <a:schemeClr val="tx1"/>
                </a:solidFill>
              </a:rPr>
              <a:t>F</a:t>
            </a:r>
            <a:r>
              <a:rPr lang="es-CO" b="1" dirty="0" smtClean="0">
                <a:solidFill>
                  <a:schemeClr val="tx1"/>
                </a:solidFill>
              </a:rPr>
              <a:t>actores como el interés en el servicio, la entrega o la conveniencia, la lealtad a la marca del cliente y a la tienda, el tiempo disponible para la compra y las preferencias para los diferentes modos de distribución varían de un país a otro e influyen en la eficacia y el alcance de canales de distribución alternativos</a:t>
            </a:r>
            <a:endParaRPr lang="es-CO" b="1" dirty="0">
              <a:solidFill>
                <a:schemeClr val="tx1"/>
              </a:solidFill>
            </a:endParaRPr>
          </a:p>
        </p:txBody>
      </p:sp>
    </p:spTree>
    <p:extLst>
      <p:ext uri="{BB962C8B-B14F-4D97-AF65-F5344CB8AC3E}">
        <p14:creationId xmlns:p14="http://schemas.microsoft.com/office/powerpoint/2010/main" val="298456913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Información para la racionalización global </a:t>
            </a:r>
            <a:endParaRPr lang="es-CO" dirty="0"/>
          </a:p>
        </p:txBody>
      </p:sp>
      <p:sp>
        <p:nvSpPr>
          <p:cNvPr id="3" name="Marcador de contenido 2"/>
          <p:cNvSpPr>
            <a:spLocks noGrp="1"/>
          </p:cNvSpPr>
          <p:nvPr>
            <p:ph idx="1"/>
          </p:nvPr>
        </p:nvSpPr>
        <p:spPr/>
        <p:txBody>
          <a:bodyPr>
            <a:normAutofit/>
          </a:bodyPr>
          <a:lstStyle/>
          <a:p>
            <a:r>
              <a:rPr lang="es-CO" dirty="0" smtClean="0"/>
              <a:t>A medida que la empresa pasa a la fase de racionalización global, se enfrenta a nuevos requisitos de información, así como a la necesidad de hacer un uso más eficaz de los datos ya recopilados. </a:t>
            </a:r>
          </a:p>
        </p:txBody>
      </p:sp>
    </p:spTree>
    <p:extLst>
      <p:ext uri="{BB962C8B-B14F-4D97-AF65-F5344CB8AC3E}">
        <p14:creationId xmlns:p14="http://schemas.microsoft.com/office/powerpoint/2010/main" val="225820371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Información para la racionalización global </a:t>
            </a:r>
            <a:endParaRPr lang="es-CO" dirty="0"/>
          </a:p>
        </p:txBody>
      </p:sp>
      <p:sp>
        <p:nvSpPr>
          <p:cNvPr id="3" name="Marcador de contenido 2"/>
          <p:cNvSpPr>
            <a:spLocks noGrp="1"/>
          </p:cNvSpPr>
          <p:nvPr>
            <p:ph idx="1"/>
          </p:nvPr>
        </p:nvSpPr>
        <p:spPr/>
        <p:txBody>
          <a:bodyPr>
            <a:normAutofit/>
          </a:bodyPr>
          <a:lstStyle/>
          <a:p>
            <a:r>
              <a:rPr lang="es-CO" dirty="0" smtClean="0"/>
              <a:t>Los datos secundarios que ayudaron a orientar las decisiones de entrada en los países ahora deben utilizarse para supervisar los cambios en el entorno operativo de la empresa y evaluar el grado de integración e interconexión del mercado</a:t>
            </a:r>
          </a:p>
        </p:txBody>
      </p:sp>
    </p:spTree>
    <p:extLst>
      <p:ext uri="{BB962C8B-B14F-4D97-AF65-F5344CB8AC3E}">
        <p14:creationId xmlns:p14="http://schemas.microsoft.com/office/powerpoint/2010/main" val="25360974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Información para la racionalización global </a:t>
            </a:r>
            <a:endParaRPr lang="es-CO" dirty="0"/>
          </a:p>
        </p:txBody>
      </p:sp>
      <p:sp>
        <p:nvSpPr>
          <p:cNvPr id="3" name="Marcador de contenido 2"/>
          <p:cNvSpPr>
            <a:spLocks noGrp="1"/>
          </p:cNvSpPr>
          <p:nvPr>
            <p:ph idx="1"/>
          </p:nvPr>
        </p:nvSpPr>
        <p:spPr/>
        <p:txBody>
          <a:bodyPr>
            <a:normAutofit/>
          </a:bodyPr>
          <a:lstStyle/>
          <a:p>
            <a:r>
              <a:rPr lang="es-CO" dirty="0" smtClean="0"/>
              <a:t>Los países que fueron estables políticamente o acogieron con beneplácito la inversión extranjera en algún momento pueden volverse inestables u hostiles a la inversión extranjera. </a:t>
            </a:r>
          </a:p>
        </p:txBody>
      </p:sp>
    </p:spTree>
    <p:extLst>
      <p:ext uri="{BB962C8B-B14F-4D97-AF65-F5344CB8AC3E}">
        <p14:creationId xmlns:p14="http://schemas.microsoft.com/office/powerpoint/2010/main" val="111974380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Información para la racionalización global </a:t>
            </a:r>
            <a:endParaRPr lang="es-CO" dirty="0"/>
          </a:p>
        </p:txBody>
      </p:sp>
      <p:sp>
        <p:nvSpPr>
          <p:cNvPr id="3" name="Marcador de contenido 2"/>
          <p:cNvSpPr>
            <a:spLocks noGrp="1"/>
          </p:cNvSpPr>
          <p:nvPr>
            <p:ph idx="1"/>
          </p:nvPr>
        </p:nvSpPr>
        <p:spPr/>
        <p:txBody>
          <a:bodyPr>
            <a:normAutofit/>
          </a:bodyPr>
          <a:lstStyle/>
          <a:p>
            <a:r>
              <a:rPr lang="es-CO" dirty="0" smtClean="0"/>
              <a:t>El crecimiento económico puede desacelerarse o, alternativamente, acelerarse. Las presiones inflacionarias pueden aumentar y los tipos de cambio fluctúan. </a:t>
            </a:r>
          </a:p>
        </p:txBody>
      </p:sp>
    </p:spTree>
    <p:extLst>
      <p:ext uri="{BB962C8B-B14F-4D97-AF65-F5344CB8AC3E}">
        <p14:creationId xmlns:p14="http://schemas.microsoft.com/office/powerpoint/2010/main" val="3480711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CO" sz="4000" dirty="0" smtClean="0"/>
              <a:t>Fuertes cambios culturales </a:t>
            </a:r>
            <a:endParaRPr lang="es-CO" sz="4000" dirty="0"/>
          </a:p>
        </p:txBody>
      </p:sp>
      <p:sp>
        <p:nvSpPr>
          <p:cNvPr id="3" name="Marcador de contenido 2"/>
          <p:cNvSpPr>
            <a:spLocks noGrp="1"/>
          </p:cNvSpPr>
          <p:nvPr>
            <p:ph idx="1"/>
          </p:nvPr>
        </p:nvSpPr>
        <p:spPr>
          <a:xfrm>
            <a:off x="3402769" y="1318849"/>
            <a:ext cx="3956498" cy="4619243"/>
          </a:xfrm>
        </p:spPr>
        <p:txBody>
          <a:bodyPr>
            <a:normAutofit fontScale="85000" lnSpcReduction="20000"/>
          </a:bodyPr>
          <a:lstStyle/>
          <a:p>
            <a:r>
              <a:rPr lang="es-CO" dirty="0" smtClean="0"/>
              <a:t>Las nociones tradicionales de cultura definidas por el territorio geográfico están cambiando a medida que se produce una interpretación cultural, lo que da lugar a una </a:t>
            </a:r>
            <a:r>
              <a:rPr lang="es-CO" sz="3000" b="1" dirty="0" err="1" smtClean="0">
                <a:solidFill>
                  <a:schemeClr val="accent4">
                    <a:lumMod val="40000"/>
                    <a:lumOff val="60000"/>
                  </a:schemeClr>
                </a:solidFill>
              </a:rPr>
              <a:t>deterritorialización</a:t>
            </a:r>
            <a:r>
              <a:rPr lang="es-CO" sz="3000" b="1" dirty="0" smtClean="0">
                <a:solidFill>
                  <a:schemeClr val="accent4">
                    <a:lumMod val="40000"/>
                    <a:lumOff val="60000"/>
                  </a:schemeClr>
                </a:solidFill>
              </a:rPr>
              <a:t> de la cultura. </a:t>
            </a:r>
          </a:p>
          <a:p>
            <a:r>
              <a:rPr lang="es-CO" dirty="0" smtClean="0"/>
              <a:t>Se están estableciendo vínculos entre culturas geográficamente dispersas, lo que resulta en la introducción de </a:t>
            </a:r>
            <a:r>
              <a:rPr lang="es-CO" b="1" dirty="0" smtClean="0">
                <a:solidFill>
                  <a:schemeClr val="accent4">
                    <a:lumMod val="40000"/>
                    <a:lumOff val="60000"/>
                  </a:schemeClr>
                </a:solidFill>
              </a:rPr>
              <a:t>nuevas ideas, productos y estilos de vida de una cultura a otra. </a:t>
            </a:r>
          </a:p>
        </p:txBody>
      </p:sp>
      <p:pic>
        <p:nvPicPr>
          <p:cNvPr id="2" name="Imagen 1"/>
          <p:cNvPicPr>
            <a:picLocks noChangeAspect="1"/>
          </p:cNvPicPr>
          <p:nvPr/>
        </p:nvPicPr>
        <p:blipFill>
          <a:blip r:embed="rId3"/>
          <a:stretch>
            <a:fillRect/>
          </a:stretch>
        </p:blipFill>
        <p:spPr>
          <a:xfrm>
            <a:off x="7100358" y="1318849"/>
            <a:ext cx="4670195" cy="2864386"/>
          </a:xfrm>
          <a:prstGeom prst="rect">
            <a:avLst/>
          </a:prstGeom>
        </p:spPr>
      </p:pic>
      <p:pic>
        <p:nvPicPr>
          <p:cNvPr id="5" name="SB23nL6MDsg"/>
          <p:cNvPicPr>
            <a:picLocks noRot="1" noChangeAspect="1"/>
          </p:cNvPicPr>
          <p:nvPr>
            <a:videoFile r:link="rId1"/>
          </p:nvPr>
        </p:nvPicPr>
        <p:blipFill>
          <a:blip r:embed="rId4"/>
          <a:stretch>
            <a:fillRect/>
          </a:stretch>
        </p:blipFill>
        <p:spPr>
          <a:xfrm>
            <a:off x="7488722" y="4373000"/>
            <a:ext cx="4152376" cy="2335711"/>
          </a:xfrm>
          <a:prstGeom prst="rect">
            <a:avLst/>
          </a:prstGeom>
        </p:spPr>
      </p:pic>
    </p:spTree>
    <p:extLst>
      <p:ext uri="{BB962C8B-B14F-4D97-AF65-F5344CB8AC3E}">
        <p14:creationId xmlns:p14="http://schemas.microsoft.com/office/powerpoint/2010/main" val="22083869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Información para la racionalización global </a:t>
            </a:r>
            <a:endParaRPr lang="es-CO" dirty="0"/>
          </a:p>
        </p:txBody>
      </p:sp>
      <p:sp>
        <p:nvSpPr>
          <p:cNvPr id="3" name="Marcador de contenido 2"/>
          <p:cNvSpPr>
            <a:spLocks noGrp="1"/>
          </p:cNvSpPr>
          <p:nvPr>
            <p:ph idx="1"/>
          </p:nvPr>
        </p:nvSpPr>
        <p:spPr/>
        <p:txBody>
          <a:bodyPr>
            <a:normAutofit/>
          </a:bodyPr>
          <a:lstStyle/>
          <a:p>
            <a:r>
              <a:rPr lang="es-CO" dirty="0" smtClean="0"/>
              <a:t>Los datos sobre los flujos comerciales y los vínculos de comunicación pueden utilizarse para evaluar en qué medida las fronteras del mercado están cambiando y los mercados están más interconectados, lo que requiere una reevaluación de la estrategia mundial.</a:t>
            </a:r>
            <a:endParaRPr lang="es-CO" dirty="0"/>
          </a:p>
        </p:txBody>
      </p:sp>
    </p:spTree>
    <p:extLst>
      <p:ext uri="{BB962C8B-B14F-4D97-AF65-F5344CB8AC3E}">
        <p14:creationId xmlns:p14="http://schemas.microsoft.com/office/powerpoint/2010/main" val="2929837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endParaRPr lang="es-CO"/>
          </a:p>
        </p:txBody>
      </p:sp>
      <p:sp>
        <p:nvSpPr>
          <p:cNvPr id="3" name="Marcador de contenido 2"/>
          <p:cNvSpPr>
            <a:spLocks noGrp="1"/>
          </p:cNvSpPr>
          <p:nvPr>
            <p:ph idx="1"/>
          </p:nvPr>
        </p:nvSpPr>
        <p:spPr/>
        <p:txBody>
          <a:bodyPr>
            <a:normAutofit fontScale="77500" lnSpcReduction="20000"/>
          </a:bodyPr>
          <a:lstStyle/>
          <a:p>
            <a:r>
              <a:rPr lang="es-CO" dirty="0" smtClean="0"/>
              <a:t>Si bien el énfasis en la expansión del mercado local genera la necesidad de que los datos primarios examinen las características del mercado local y evalúen la respuesta a los productos y los estímulos de comercialización, la preocupación por una mejor coordinación e integración de la estrategia entre los países requiere recopilación de información a nivel mundial. </a:t>
            </a:r>
          </a:p>
          <a:p>
            <a:r>
              <a:rPr lang="es-CO" dirty="0" smtClean="0"/>
              <a:t>La firma debe considerar la configuración espacial de sus activos y recursos para construir una posición competitiva global y fuerte y proporcionar flexibilidad estratégica a la luz de la dinámica cambiante del mercado y las condiciones de los recursos.</a:t>
            </a:r>
          </a:p>
          <a:p>
            <a:r>
              <a:rPr lang="es-CO" dirty="0" smtClean="0"/>
              <a:t>Al mismo tiempo, es necesario desarrollar mecanismos para facilitar la transferencia de información, experiencia e ideas de un mercado a otro, y permitir a la empresa utilizar la diversidad de su experiencia para elaborar una estrategia eficaz en los mercados internacionales.</a:t>
            </a:r>
            <a:endParaRPr lang="es-CO" dirty="0"/>
          </a:p>
        </p:txBody>
      </p:sp>
    </p:spTree>
    <p:extLst>
      <p:ext uri="{BB962C8B-B14F-4D97-AF65-F5344CB8AC3E}">
        <p14:creationId xmlns:p14="http://schemas.microsoft.com/office/powerpoint/2010/main" val="82483591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endParaRPr lang="es-CO"/>
          </a:p>
        </p:txBody>
      </p:sp>
      <p:sp>
        <p:nvSpPr>
          <p:cNvPr id="3" name="Marcador de contenido 2"/>
          <p:cNvSpPr>
            <a:spLocks noGrp="1"/>
          </p:cNvSpPr>
          <p:nvPr>
            <p:ph idx="1"/>
          </p:nvPr>
        </p:nvSpPr>
        <p:spPr/>
        <p:txBody>
          <a:bodyPr>
            <a:normAutofit fontScale="70000" lnSpcReduction="20000"/>
          </a:bodyPr>
          <a:lstStyle/>
          <a:p>
            <a:r>
              <a:rPr lang="es-CO" dirty="0" smtClean="0"/>
              <a:t>Del mismo modo, es necesario consolidar la información sobre los gustos y preferencias de los consumidores, país por país, para identificar los puntos en común entre los países, así como las tendencias emergentes. </a:t>
            </a:r>
          </a:p>
          <a:p>
            <a:r>
              <a:rPr lang="es-CO" dirty="0" smtClean="0"/>
              <a:t>Esto proporciona la base para planificar la estrategia de marketing global, por ejemplo, si y cómo lanzar nuevas marcas globales y hasta qué punto coordinar la estrategia relacionada con las marcas locales, nacionales y regionales en todos los mercados.</a:t>
            </a:r>
          </a:p>
          <a:p>
            <a:r>
              <a:rPr lang="es-CO" dirty="0" smtClean="0"/>
              <a:t> Aquí, dependiendo del grado de uniformidad en todos los mercados, la firma tendrá que determinar la importancia relativa que se concede a las marcas globales en comparación con las marcas regionales y locales que responden a las necesidades locales específicas. </a:t>
            </a:r>
          </a:p>
          <a:p>
            <a:r>
              <a:rPr lang="es-CO" dirty="0" smtClean="0"/>
              <a:t>En esencia, la gestión tendrá que desarrollar una arquitectura de marca global eficaz para construir una identidad fuerte y coherente en los mercados internacionales</a:t>
            </a:r>
            <a:endParaRPr lang="es-CO" dirty="0"/>
          </a:p>
        </p:txBody>
      </p:sp>
    </p:spTree>
    <p:extLst>
      <p:ext uri="{BB962C8B-B14F-4D97-AF65-F5344CB8AC3E}">
        <p14:creationId xmlns:p14="http://schemas.microsoft.com/office/powerpoint/2010/main" val="234337770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O" dirty="0" smtClean="0"/>
              <a:t>Elementos claves en la Investigación de Marketing Internacional</a:t>
            </a:r>
            <a:br>
              <a:rPr lang="es-CO" dirty="0" smtClean="0"/>
            </a:br>
            <a:endParaRPr lang="es-CO" dirty="0"/>
          </a:p>
        </p:txBody>
      </p:sp>
      <p:sp>
        <p:nvSpPr>
          <p:cNvPr id="3" name="Marcador de contenido 2"/>
          <p:cNvSpPr>
            <a:spLocks noGrp="1"/>
          </p:cNvSpPr>
          <p:nvPr>
            <p:ph idx="1"/>
          </p:nvPr>
        </p:nvSpPr>
        <p:spPr/>
        <p:txBody>
          <a:bodyPr/>
          <a:lstStyle/>
          <a:p>
            <a:endParaRPr lang="es-CO"/>
          </a:p>
        </p:txBody>
      </p:sp>
    </p:spTree>
    <p:extLst>
      <p:ext uri="{BB962C8B-B14F-4D97-AF65-F5344CB8AC3E}">
        <p14:creationId xmlns:p14="http://schemas.microsoft.com/office/powerpoint/2010/main" val="66882513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endParaRPr lang="es-CO"/>
          </a:p>
        </p:txBody>
      </p:sp>
      <p:sp>
        <p:nvSpPr>
          <p:cNvPr id="3" name="Marcador de contenido 2"/>
          <p:cNvSpPr>
            <a:spLocks noGrp="1"/>
          </p:cNvSpPr>
          <p:nvPr>
            <p:ph idx="1"/>
          </p:nvPr>
        </p:nvSpPr>
        <p:spPr/>
        <p:txBody>
          <a:bodyPr>
            <a:normAutofit fontScale="32500" lnSpcReduction="20000"/>
          </a:bodyPr>
          <a:lstStyle/>
          <a:p>
            <a:r>
              <a:rPr lang="es-CO" dirty="0" smtClean="0"/>
              <a:t>La tarea a la que se enfrenta el gerente internacional es compleja y desafiante. </a:t>
            </a:r>
          </a:p>
          <a:p>
            <a:r>
              <a:rPr lang="es-CO" dirty="0" smtClean="0"/>
              <a:t>En consecuencia, los desafíos a los que se enfrenta el investigador internacional son igualmente desalentadores. </a:t>
            </a:r>
          </a:p>
          <a:p>
            <a:r>
              <a:rPr lang="es-CO" dirty="0" smtClean="0"/>
              <a:t>En particular, hay una serie de cuestiones conceptuales y operativas que deben considerarse que no surgen, o al menos no en la misma magnitud que en la investigación de comercialización nacional. </a:t>
            </a:r>
          </a:p>
          <a:p>
            <a:r>
              <a:rPr lang="es-CO" dirty="0" smtClean="0"/>
              <a:t>Las cuestiones de diseño e implementación de la investigación dificultan la recopilación de datos y la realización de investigaciones en múltiples mercados. Estos se derivan esencialmente de la diversidad de las operaciones internacionales y de las sinergias derivadas de la coordinación de estas operaciones. </a:t>
            </a:r>
          </a:p>
          <a:p>
            <a:r>
              <a:rPr lang="es-CO" dirty="0" smtClean="0"/>
              <a:t>En particular, la necesidad de llevar a cabo investigaciones en un entorno </a:t>
            </a:r>
            <a:r>
              <a:rPr lang="es-CO" dirty="0" err="1" smtClean="0"/>
              <a:t>multipaís</a:t>
            </a:r>
            <a:r>
              <a:rPr lang="es-CO" dirty="0" smtClean="0"/>
              <a:t>, multicultural y </a:t>
            </a:r>
            <a:r>
              <a:rPr lang="es-CO" dirty="0" err="1" smtClean="0"/>
              <a:t>multilinguístico</a:t>
            </a:r>
            <a:r>
              <a:rPr lang="es-CO" dirty="0" smtClean="0"/>
              <a:t> y de establecer la comparabilidad y equivalencia de los datos recopilados en estos diferentes entornos plantea un gran desafío.</a:t>
            </a:r>
            <a:endParaRPr lang="es-CO" dirty="0"/>
          </a:p>
        </p:txBody>
      </p:sp>
      <p:sp>
        <p:nvSpPr>
          <p:cNvPr id="5" name="Marcador de contenido 4"/>
          <p:cNvSpPr>
            <a:spLocks noGrp="1"/>
          </p:cNvSpPr>
          <p:nvPr>
            <p:ph idx="13"/>
          </p:nvPr>
        </p:nvSpPr>
        <p:spPr/>
        <p:txBody>
          <a:bodyPr/>
          <a:lstStyle/>
          <a:p>
            <a:endParaRPr lang="es-CO"/>
          </a:p>
        </p:txBody>
      </p:sp>
    </p:spTree>
    <p:extLst>
      <p:ext uri="{BB962C8B-B14F-4D97-AF65-F5344CB8AC3E}">
        <p14:creationId xmlns:p14="http://schemas.microsoft.com/office/powerpoint/2010/main" val="106824597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endParaRPr lang="es-CO"/>
          </a:p>
        </p:txBody>
      </p:sp>
      <p:sp>
        <p:nvSpPr>
          <p:cNvPr id="3" name="Marcador de contenido 2"/>
          <p:cNvSpPr>
            <a:spLocks noGrp="1"/>
          </p:cNvSpPr>
          <p:nvPr>
            <p:ph idx="1"/>
          </p:nvPr>
        </p:nvSpPr>
        <p:spPr/>
        <p:txBody>
          <a:bodyPr>
            <a:normAutofit fontScale="85000" lnSpcReduction="20000"/>
          </a:bodyPr>
          <a:lstStyle/>
          <a:p>
            <a:r>
              <a:rPr lang="es-CO" dirty="0" smtClean="0"/>
              <a:t>Es probable que se encuentren dificultades considerables para establecer la equivalencia y la comparabilidad de la investigación en diferentes países, tanto con datos secundarios y primarios como con métodos de recopilación de datos. </a:t>
            </a:r>
          </a:p>
          <a:p>
            <a:r>
              <a:rPr lang="es-CO" dirty="0" smtClean="0"/>
              <a:t>Por ejemplo, los datos secundarios sobre las matriculaciones de vehículos de motor pueden no proporcionar datos equivalentes entre países.</a:t>
            </a:r>
          </a:p>
          <a:p>
            <a:r>
              <a:rPr lang="es-CO" dirty="0" smtClean="0"/>
              <a:t> En muchos países industrializados, un coche de empresa se proporciona a los vendedores y se cuenta como un vehículo comercial. Sin embargo, también puede utilizarse ampliamente para el transporte personal. Por lo tanto, los datos sobre los registros no comerciales subestimarían el alcance real de los automóviles personales.</a:t>
            </a:r>
            <a:endParaRPr lang="es-CO" dirty="0"/>
          </a:p>
        </p:txBody>
      </p:sp>
    </p:spTree>
    <p:extLst>
      <p:ext uri="{BB962C8B-B14F-4D97-AF65-F5344CB8AC3E}">
        <p14:creationId xmlns:p14="http://schemas.microsoft.com/office/powerpoint/2010/main" val="355963619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Coordinación de la investigación y la recopilación de datos entre países </a:t>
            </a:r>
            <a:endParaRPr lang="es-CO" dirty="0"/>
          </a:p>
        </p:txBody>
      </p:sp>
      <p:sp>
        <p:nvSpPr>
          <p:cNvPr id="3" name="Marcador de contenido 2"/>
          <p:cNvSpPr>
            <a:spLocks noGrp="1"/>
          </p:cNvSpPr>
          <p:nvPr>
            <p:ph idx="1"/>
          </p:nvPr>
        </p:nvSpPr>
        <p:spPr/>
        <p:txBody>
          <a:bodyPr>
            <a:normAutofit fontScale="70000" lnSpcReduction="20000"/>
          </a:bodyPr>
          <a:lstStyle/>
          <a:p>
            <a:r>
              <a:rPr lang="es-CO" dirty="0" smtClean="0"/>
              <a:t>La realización de investigaciones en el entorno internacional no sólo aumenta considerablemente la complejidad del diseño de la investigación y la recopilación de datos, sino que también da lugar a una serie de cuestiones relacionadas con la organización y administración de la investigación en diferentes países.</a:t>
            </a:r>
          </a:p>
          <a:p>
            <a:r>
              <a:rPr lang="es-CO" dirty="0" smtClean="0"/>
              <a:t> La preocupación por la coordinación, el diseño y la ejecución de la investigación en diferentes países implica que se debe llegar a un acuerdo con respecto al diseño de la investigación en todos los países donde se lleva a cabo la investigación. </a:t>
            </a:r>
          </a:p>
          <a:p>
            <a:r>
              <a:rPr lang="es-CO" dirty="0" smtClean="0"/>
              <a:t>También deben armonizarse los instrumentos de investigación y los procedimientos de recopilación de datos. </a:t>
            </a:r>
          </a:p>
          <a:p>
            <a:r>
              <a:rPr lang="es-CO" dirty="0" smtClean="0"/>
              <a:t>Esto puede dar lugar a dificultades sustanciales y problemas de coordinación, especialmente cuando la tarea de investigación se subcontrata a una agencia de investigación local. Estos pueden aumentar considerablemente los costos de investigación y también conducir a retrasos considerables.</a:t>
            </a:r>
            <a:endParaRPr lang="es-CO" dirty="0"/>
          </a:p>
        </p:txBody>
      </p:sp>
    </p:spTree>
    <p:extLst>
      <p:ext uri="{BB962C8B-B14F-4D97-AF65-F5344CB8AC3E}">
        <p14:creationId xmlns:p14="http://schemas.microsoft.com/office/powerpoint/2010/main" val="303262309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Economía de las Decisiones Internacionales de Inversión y Marketing </a:t>
            </a:r>
            <a:endParaRPr lang="es-CO" dirty="0"/>
          </a:p>
        </p:txBody>
      </p:sp>
      <p:sp>
        <p:nvSpPr>
          <p:cNvPr id="3" name="Marcador de contenido 2"/>
          <p:cNvSpPr>
            <a:spLocks noGrp="1"/>
          </p:cNvSpPr>
          <p:nvPr>
            <p:ph idx="1"/>
          </p:nvPr>
        </p:nvSpPr>
        <p:spPr/>
        <p:txBody>
          <a:bodyPr>
            <a:normAutofit fontScale="70000" lnSpcReduction="20000"/>
          </a:bodyPr>
          <a:lstStyle/>
          <a:p>
            <a:r>
              <a:rPr lang="es-CO" dirty="0" smtClean="0"/>
              <a:t>Un factor final a tener en cuenta es la economía de las decisiones internacionales de inversión y marketing. El horizonte temporal necesario para tomar esas decisiones suele ser considerablemente mayor que el requerido para decisiones internas comparables. </a:t>
            </a:r>
          </a:p>
          <a:p>
            <a:r>
              <a:rPr lang="es-CO" dirty="0" smtClean="0"/>
              <a:t>Esto se debe en parte a la tasa mucho más rápida de crecimiento y cambio en muchos mercados internacionales, como por ejemplo Asia o América Latina. </a:t>
            </a:r>
          </a:p>
          <a:p>
            <a:r>
              <a:rPr lang="es-CO" dirty="0" smtClean="0"/>
              <a:t>En particular, es importante tener una visión a largo plazo del potencial del mercado, y considerar la entrada en una etapa temprana del desarrollo del mercado, para evitar la preferencia del mercado por parte de los competidores. </a:t>
            </a:r>
          </a:p>
          <a:p>
            <a:r>
              <a:rPr lang="es-CO" dirty="0" smtClean="0"/>
              <a:t>El rápido ritmo de cambio en muchas industrias, como las telecomunicaciones, la electrónica de consumo y la electrónica industrial, significa que las tendencias del mercado deben ser monitoreadas en todo el mundo, al igual que el impacto de diferentes escenarios ambientales en estas tendencias.</a:t>
            </a:r>
            <a:endParaRPr lang="es-CO" dirty="0"/>
          </a:p>
        </p:txBody>
      </p:sp>
    </p:spTree>
    <p:extLst>
      <p:ext uri="{BB962C8B-B14F-4D97-AF65-F5344CB8AC3E}">
        <p14:creationId xmlns:p14="http://schemas.microsoft.com/office/powerpoint/2010/main" val="362940079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endParaRPr lang="es-CO"/>
          </a:p>
        </p:txBody>
      </p:sp>
      <p:sp>
        <p:nvSpPr>
          <p:cNvPr id="3" name="Marcador de contenido 2"/>
          <p:cNvSpPr>
            <a:spLocks noGrp="1"/>
          </p:cNvSpPr>
          <p:nvPr>
            <p:ph idx="1"/>
          </p:nvPr>
        </p:nvSpPr>
        <p:spPr/>
        <p:txBody>
          <a:bodyPr>
            <a:normAutofit fontScale="40000" lnSpcReduction="20000"/>
          </a:bodyPr>
          <a:lstStyle/>
          <a:p>
            <a:r>
              <a:rPr lang="es-CO" dirty="0" smtClean="0"/>
              <a:t>Tales consideraciones implican que el período de pago para evaluar los costos asociados con la realización de investigaciones internacionales de comercialización debe ser considerablemente más largo que el de la investigación nacional comparable.</a:t>
            </a:r>
          </a:p>
          <a:p>
            <a:r>
              <a:rPr lang="es-CO" dirty="0" smtClean="0"/>
              <a:t> Si bien en el mercado interno podría ser apropiado un período de pago de un año, en los mercados internacionales podría ser más pertinente un período de cinco años.</a:t>
            </a:r>
          </a:p>
          <a:p>
            <a:r>
              <a:rPr lang="es-CO" dirty="0" smtClean="0"/>
              <a:t> Del mismo modo, la falta de familiaridad con los entornos extranjeros, y con las operaciones dentro de estos entornos, implica que mucha investigación, especialmente en las etapas iniciales de entrada, debe ser vista como una inversión en lugar de un gasto actual. </a:t>
            </a:r>
          </a:p>
          <a:p>
            <a:r>
              <a:rPr lang="es-CO" dirty="0" smtClean="0"/>
              <a:t>Esto puede ayudar a evitar costosos errores de entrada y permite el desarrollo de estrategias de expansión internacional más eficaces a largo plazo.</a:t>
            </a:r>
            <a:endParaRPr lang="es-CO" dirty="0"/>
          </a:p>
        </p:txBody>
      </p:sp>
      <p:sp>
        <p:nvSpPr>
          <p:cNvPr id="5" name="Marcador de contenido 4"/>
          <p:cNvSpPr>
            <a:spLocks noGrp="1"/>
          </p:cNvSpPr>
          <p:nvPr>
            <p:ph idx="13"/>
          </p:nvPr>
        </p:nvSpPr>
        <p:spPr/>
        <p:txBody>
          <a:bodyPr/>
          <a:lstStyle/>
          <a:p>
            <a:endParaRPr lang="es-CO"/>
          </a:p>
        </p:txBody>
      </p:sp>
    </p:spTree>
    <p:extLst>
      <p:ext uri="{BB962C8B-B14F-4D97-AF65-F5344CB8AC3E}">
        <p14:creationId xmlns:p14="http://schemas.microsoft.com/office/powerpoint/2010/main" val="233127877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O" dirty="0" smtClean="0"/>
              <a:t>El Plan de Investigación de Marketing Internacional </a:t>
            </a:r>
            <a:endParaRPr lang="es-CO" dirty="0"/>
          </a:p>
        </p:txBody>
      </p:sp>
      <p:sp>
        <p:nvSpPr>
          <p:cNvPr id="3" name="Marcador de contenido 2"/>
          <p:cNvSpPr>
            <a:spLocks noGrp="1"/>
          </p:cNvSpPr>
          <p:nvPr>
            <p:ph idx="1"/>
          </p:nvPr>
        </p:nvSpPr>
        <p:spPr/>
        <p:txBody>
          <a:bodyPr>
            <a:normAutofit fontScale="62500" lnSpcReduction="20000"/>
          </a:bodyPr>
          <a:lstStyle/>
          <a:p>
            <a:r>
              <a:rPr lang="es-CO" dirty="0" smtClean="0"/>
              <a:t>La complejidad de realizar investigaciones en los mercados internacionales y la cada vez más amplia gama de países en los que se lleva a cabo con frecuencia requieren un enfoque </a:t>
            </a:r>
            <a:r>
              <a:rPr lang="es-CO" dirty="0" err="1" smtClean="0"/>
              <a:t>multietapa</a:t>
            </a:r>
            <a:r>
              <a:rPr lang="es-CO" dirty="0" smtClean="0"/>
              <a:t>. </a:t>
            </a:r>
          </a:p>
          <a:p>
            <a:r>
              <a:rPr lang="es-CO" dirty="0" smtClean="0"/>
              <a:t>Rara vez se puede diseñar un plan de investigación detallado al principio del proyecto.</a:t>
            </a:r>
          </a:p>
          <a:p>
            <a:r>
              <a:rPr lang="es-CO" dirty="0" smtClean="0"/>
              <a:t>Más bien, será necesario llevar a cabo alguna investigación exploratoria para identificar las dimensiones pertinentes del problema de decisión y determinar la pertinencia de construcciones específicas o suposiciones subyacentes sobre el comportamiento del cliente o de la gestión o la naturaleza de la infraestructura del mercado. </a:t>
            </a:r>
          </a:p>
          <a:p>
            <a:r>
              <a:rPr lang="es-CO" dirty="0" smtClean="0"/>
              <a:t>En el caso de la investigación comercial, es esencial una fase preliminar para determinar la disponibilidad de información existente a partir de fuentes de datos secundarias. </a:t>
            </a:r>
          </a:p>
          <a:p>
            <a:r>
              <a:rPr lang="es-CO" dirty="0" smtClean="0"/>
              <a:t>En el caso de la investigación académica, es importante revisar investigaciones previas relacionadas con temas similares, en los mismos países o países y culturas conexos, así como examinar las construcciones teóricas en marketing y otras ciencias sociales, antes de un diseño de investigación. </a:t>
            </a:r>
            <a:endParaRPr lang="es-CO" dirty="0"/>
          </a:p>
        </p:txBody>
      </p:sp>
    </p:spTree>
    <p:extLst>
      <p:ext uri="{BB962C8B-B14F-4D97-AF65-F5344CB8AC3E}">
        <p14:creationId xmlns:p14="http://schemas.microsoft.com/office/powerpoint/2010/main" val="2107918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Fusión cultural </a:t>
            </a:r>
            <a:endParaRPr lang="es-CO" dirty="0"/>
          </a:p>
        </p:txBody>
      </p:sp>
      <p:sp>
        <p:nvSpPr>
          <p:cNvPr id="3" name="Marcador de contenido 2"/>
          <p:cNvSpPr>
            <a:spLocks noGrp="1"/>
          </p:cNvSpPr>
          <p:nvPr>
            <p:ph idx="1"/>
          </p:nvPr>
        </p:nvSpPr>
        <p:spPr>
          <a:xfrm>
            <a:off x="430575" y="1418000"/>
            <a:ext cx="5055824" cy="4063546"/>
          </a:xfrm>
        </p:spPr>
        <p:txBody>
          <a:bodyPr>
            <a:normAutofit lnSpcReduction="10000"/>
          </a:bodyPr>
          <a:lstStyle/>
          <a:p>
            <a:r>
              <a:rPr lang="es-CO" dirty="0"/>
              <a:t>En algunos casos, esto genera un proceso de fusión cultural, dando lugar a la aparición de nuevas culturas híbridas y el patrón global de la cultura. </a:t>
            </a:r>
          </a:p>
          <a:p>
            <a:r>
              <a:rPr lang="es-CO" dirty="0"/>
              <a:t>Se necesita investigación para investigar el impacto de estas dinámicas culturales cambiantes en los patrones de consumo y compra en todo el mundo.</a:t>
            </a:r>
          </a:p>
          <a:p>
            <a:endParaRPr lang="es-CO" dirty="0"/>
          </a:p>
        </p:txBody>
      </p:sp>
      <p:pic>
        <p:nvPicPr>
          <p:cNvPr id="4" name="Imagen 3"/>
          <p:cNvPicPr>
            <a:picLocks noChangeAspect="1"/>
          </p:cNvPicPr>
          <p:nvPr/>
        </p:nvPicPr>
        <p:blipFill>
          <a:blip r:embed="rId2"/>
          <a:stretch>
            <a:fillRect/>
          </a:stretch>
        </p:blipFill>
        <p:spPr>
          <a:xfrm>
            <a:off x="5486399" y="1696961"/>
            <a:ext cx="6087231" cy="2936194"/>
          </a:xfrm>
          <a:prstGeom prst="rect">
            <a:avLst/>
          </a:prstGeom>
        </p:spPr>
      </p:pic>
    </p:spTree>
    <p:extLst>
      <p:ext uri="{BB962C8B-B14F-4D97-AF65-F5344CB8AC3E}">
        <p14:creationId xmlns:p14="http://schemas.microsoft.com/office/powerpoint/2010/main" val="357491930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endParaRPr lang="es-CO"/>
          </a:p>
        </p:txBody>
      </p:sp>
      <p:sp>
        <p:nvSpPr>
          <p:cNvPr id="3" name="Marcador de contenido 2"/>
          <p:cNvSpPr>
            <a:spLocks noGrp="1"/>
          </p:cNvSpPr>
          <p:nvPr>
            <p:ph idx="1"/>
          </p:nvPr>
        </p:nvSpPr>
        <p:spPr/>
        <p:txBody>
          <a:bodyPr>
            <a:normAutofit fontScale="77500" lnSpcReduction="20000"/>
          </a:bodyPr>
          <a:lstStyle/>
          <a:p>
            <a:r>
              <a:rPr lang="es-CO" dirty="0" smtClean="0"/>
              <a:t>El tiempo y el esfuerzo dedicados a la investigación exploratoria dependen del presupuesto de investigación, así como del nivel de experiencia en la realización de investigaciones en un entorno de país determinado.</a:t>
            </a:r>
          </a:p>
          <a:p>
            <a:r>
              <a:rPr lang="es-CO" dirty="0" smtClean="0"/>
              <a:t> A medida que una empresa adquiere experiencia en la operación y la realización de investigaciones en un entorno de país determinado, es menos necesario llevar a cabo una amplia investigación preliminar, particularmente cuando la investigación se refiere a una categoría de productos con la que la gestión ya está familiarizada.</a:t>
            </a:r>
          </a:p>
          <a:p>
            <a:r>
              <a:rPr lang="es-CO" dirty="0" smtClean="0"/>
              <a:t> Es necesaria una investigación preliminar cuando la investigación implica una nueva categoría de producto, situación de consumo o segmento de mercado, o cuando la empresa está considerando introducir un producto en una categoría que no está disponible actualmente y cambiaría radicalmente existente patrones de comportamiento</a:t>
            </a:r>
            <a:endParaRPr lang="es-CO" dirty="0"/>
          </a:p>
        </p:txBody>
      </p:sp>
    </p:spTree>
    <p:extLst>
      <p:ext uri="{BB962C8B-B14F-4D97-AF65-F5344CB8AC3E}">
        <p14:creationId xmlns:p14="http://schemas.microsoft.com/office/powerpoint/2010/main" val="379304725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endParaRPr lang="es-CO"/>
          </a:p>
        </p:txBody>
      </p:sp>
      <p:sp>
        <p:nvSpPr>
          <p:cNvPr id="3" name="Marcador de contenido 2"/>
          <p:cNvSpPr>
            <a:spLocks noGrp="1"/>
          </p:cNvSpPr>
          <p:nvPr>
            <p:ph idx="1"/>
          </p:nvPr>
        </p:nvSpPr>
        <p:spPr/>
        <p:txBody>
          <a:bodyPr>
            <a:normAutofit fontScale="62500" lnSpcReduction="20000"/>
          </a:bodyPr>
          <a:lstStyle/>
          <a:p>
            <a:r>
              <a:rPr lang="es-CO" dirty="0" smtClean="0"/>
              <a:t>En el caso de la investigación comercial, esta fase preliminar implicará algunas investigaciones de escritorio basadas en datos secundarios. </a:t>
            </a:r>
          </a:p>
          <a:p>
            <a:r>
              <a:rPr lang="es-CO" dirty="0" smtClean="0"/>
              <a:t>Al seleccionar los mercados a los que entrar, la investigación de las tendencias en diferentes países, por ejemplo el crecimiento del PNB, la estabilidad política o financiera, puede ayudar a reducir la elección y a seleccionar los que se investigarán con mayor profundidad. </a:t>
            </a:r>
          </a:p>
          <a:p>
            <a:r>
              <a:rPr lang="es-CO" dirty="0" smtClean="0"/>
              <a:t>También se pueden realizar investigaciones cualitativas, entrevistas personales o profundas, grupos focales o investigaciones observacionales para determinar las cuestiones pertinentes que se examinarán en fases posteriores de investigación. </a:t>
            </a:r>
          </a:p>
          <a:p>
            <a:r>
              <a:rPr lang="es-CO" dirty="0" smtClean="0"/>
              <a:t>Al decidir si comercializar o no y, en caso afirmativo, cómo comercializar en un determinado país o conjunto de países, la investigación cualitativa puede proporcionar alguna indicación inicial en cuanto a las respuestas probables, así como a los atributos utilizados en la evaluación de productos y diferentes escenarios en los que productos pueden ser utilizados. </a:t>
            </a:r>
          </a:p>
          <a:p>
            <a:r>
              <a:rPr lang="es-CO" dirty="0" smtClean="0"/>
              <a:t>Además, la investigación cualitativa puede ser útil para determinar el conjunto de productos competitivos pertinentes o para definir el mercado objetivo, y para proporcionar directrices para el plan de muestreo.</a:t>
            </a:r>
            <a:endParaRPr lang="en-US" dirty="0" smtClean="0"/>
          </a:p>
        </p:txBody>
      </p:sp>
    </p:spTree>
    <p:extLst>
      <p:ext uri="{BB962C8B-B14F-4D97-AF65-F5344CB8AC3E}">
        <p14:creationId xmlns:p14="http://schemas.microsoft.com/office/powerpoint/2010/main" val="213298007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4230154954"/>
              </p:ext>
            </p:extLst>
          </p:nvPr>
        </p:nvGraphicFramePr>
        <p:xfrm>
          <a:off x="-642258" y="1148044"/>
          <a:ext cx="9089571"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422698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endParaRPr lang="es-CO"/>
          </a:p>
        </p:txBody>
      </p:sp>
      <p:sp>
        <p:nvSpPr>
          <p:cNvPr id="3" name="Marcador de contenido 2"/>
          <p:cNvSpPr>
            <a:spLocks noGrp="1"/>
          </p:cNvSpPr>
          <p:nvPr>
            <p:ph idx="1"/>
          </p:nvPr>
        </p:nvSpPr>
        <p:spPr/>
        <p:txBody>
          <a:bodyPr>
            <a:normAutofit fontScale="70000" lnSpcReduction="20000"/>
          </a:bodyPr>
          <a:lstStyle/>
          <a:p>
            <a:r>
              <a:rPr lang="es-CO" dirty="0" smtClean="0"/>
              <a:t>Una vez completada la fase preliminar de la investigación, el siguiente paso es el diseño del plan de investigación de marketing internacional.</a:t>
            </a:r>
          </a:p>
          <a:p>
            <a:r>
              <a:rPr lang="es-CO" dirty="0" smtClean="0"/>
              <a:t> Esto puede implicar una serie de etapas y con frecuencia es considerablemente más complejo que la investigación de comercialización nacional. </a:t>
            </a:r>
          </a:p>
          <a:p>
            <a:r>
              <a:rPr lang="es-CO" dirty="0" smtClean="0"/>
              <a:t>En primer lugar, es necesario determinar las cuestiones clave de investigación. </a:t>
            </a:r>
          </a:p>
          <a:p>
            <a:r>
              <a:rPr lang="es-CO" dirty="0" smtClean="0"/>
              <a:t>En el caso de la investigación comercial, la formulación de una declaración de problemas proporciona la base para determinar los requisitos de información de gestión y la estructura del diseño de la investigación. En el caso de la investigación académica, las preguntas de investigación también establecen directrices para determinar qué construcciones teóricas o modelos subyacen al diseño de la investigación. </a:t>
            </a:r>
          </a:p>
          <a:p>
            <a:r>
              <a:rPr lang="es-CO" dirty="0" smtClean="0"/>
              <a:t>A continuación, es necesario examinar la investigación previa y las fuentes de información existentes para determinar qué información adicional debe recopilarse. Se pueden consultar fuentes de datos secundarias o realizar investigaciones primarias.</a:t>
            </a:r>
            <a:endParaRPr lang="es-CO" dirty="0"/>
          </a:p>
        </p:txBody>
      </p:sp>
    </p:spTree>
    <p:extLst>
      <p:ext uri="{BB962C8B-B14F-4D97-AF65-F5344CB8AC3E}">
        <p14:creationId xmlns:p14="http://schemas.microsoft.com/office/powerpoint/2010/main" val="314476637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22381" t="24730" r="20666" b="17026"/>
          <a:stretch/>
        </p:blipFill>
        <p:spPr>
          <a:xfrm>
            <a:off x="1981198" y="1033523"/>
            <a:ext cx="9689869" cy="5574106"/>
          </a:xfrm>
          <a:prstGeom prst="rect">
            <a:avLst/>
          </a:prstGeom>
        </p:spPr>
      </p:pic>
    </p:spTree>
    <p:extLst>
      <p:ext uri="{BB962C8B-B14F-4D97-AF65-F5344CB8AC3E}">
        <p14:creationId xmlns:p14="http://schemas.microsoft.com/office/powerpoint/2010/main" val="40222476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Investigación secundaria </a:t>
            </a:r>
            <a:endParaRPr lang="es-CO" dirty="0"/>
          </a:p>
        </p:txBody>
      </p:sp>
      <p:sp>
        <p:nvSpPr>
          <p:cNvPr id="5" name="Marcador de contenido 4"/>
          <p:cNvSpPr>
            <a:spLocks noGrp="1"/>
          </p:cNvSpPr>
          <p:nvPr>
            <p:ph idx="1"/>
          </p:nvPr>
        </p:nvSpPr>
        <p:spPr/>
        <p:txBody>
          <a:bodyPr>
            <a:normAutofit/>
          </a:bodyPr>
          <a:lstStyle/>
          <a:p>
            <a:r>
              <a:rPr lang="es-CO" dirty="0" smtClean="0"/>
              <a:t>Los </a:t>
            </a:r>
            <a:r>
              <a:rPr lang="es-CO" dirty="0"/>
              <a:t>datos secundarios son una fuente clave de información en la investigación de marketing internacional debido a su disponibilidad, su bajo costo en relación con los datos primarios y su utilidad para proporcionar información de antecedentes relacionada con un país o industria específico</a:t>
            </a:r>
            <a:r>
              <a:rPr lang="es-CO" dirty="0" smtClean="0"/>
              <a:t>.</a:t>
            </a:r>
          </a:p>
          <a:p>
            <a:r>
              <a:rPr lang="es-CO" dirty="0" smtClean="0"/>
              <a:t>Las </a:t>
            </a:r>
            <a:r>
              <a:rPr lang="es-CO" dirty="0"/>
              <a:t>fuentes de datos secundarias son valiosas para evaluar oportunidades en países con los que la gestión tiene poca </a:t>
            </a:r>
            <a:r>
              <a:rPr lang="es-CO" dirty="0" smtClean="0"/>
              <a:t>familiaridad</a:t>
            </a:r>
            <a:endParaRPr lang="es-CO" dirty="0"/>
          </a:p>
        </p:txBody>
      </p:sp>
    </p:spTree>
    <p:extLst>
      <p:ext uri="{BB962C8B-B14F-4D97-AF65-F5344CB8AC3E}">
        <p14:creationId xmlns:p14="http://schemas.microsoft.com/office/powerpoint/2010/main" val="217806763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Investigación secundaria </a:t>
            </a:r>
            <a:endParaRPr lang="es-CO" dirty="0"/>
          </a:p>
        </p:txBody>
      </p:sp>
      <p:sp>
        <p:nvSpPr>
          <p:cNvPr id="3" name="Marcador de contenido 2"/>
          <p:cNvSpPr>
            <a:spLocks noGrp="1"/>
          </p:cNvSpPr>
          <p:nvPr>
            <p:ph idx="1"/>
          </p:nvPr>
        </p:nvSpPr>
        <p:spPr/>
        <p:txBody>
          <a:bodyPr>
            <a:normAutofit fontScale="92500" lnSpcReduction="20000"/>
          </a:bodyPr>
          <a:lstStyle/>
          <a:p>
            <a:r>
              <a:rPr lang="es-CO" dirty="0" smtClean="0"/>
              <a:t>Las </a:t>
            </a:r>
            <a:r>
              <a:rPr lang="es-CO" dirty="0"/>
              <a:t>fuentes de datos secundarias proporcionan un medio fácil de obtener rápidamente algunos conocimientos sobre el entorno de mercado en un país extranjero. </a:t>
            </a:r>
            <a:endParaRPr lang="es-CO" dirty="0" smtClean="0"/>
          </a:p>
          <a:p>
            <a:r>
              <a:rPr lang="es-CO" dirty="0" smtClean="0"/>
              <a:t>Están </a:t>
            </a:r>
            <a:r>
              <a:rPr lang="es-CO" dirty="0"/>
              <a:t>disponibles en bibliotecas o a bajo costo de la organización o institución que las publica</a:t>
            </a:r>
            <a:r>
              <a:rPr lang="es-CO" dirty="0" smtClean="0"/>
              <a:t>.</a:t>
            </a:r>
          </a:p>
          <a:p>
            <a:r>
              <a:rPr lang="es-CO" dirty="0" smtClean="0"/>
              <a:t> </a:t>
            </a:r>
            <a:r>
              <a:rPr lang="es-CO" dirty="0"/>
              <a:t>Un número cada vez mayor está disponible en Internet, accesible en algunos casos sin costo alguno, en otros casos por una tarifa</a:t>
            </a:r>
            <a:r>
              <a:rPr lang="es-CO" dirty="0" smtClean="0"/>
              <a:t>.</a:t>
            </a:r>
          </a:p>
          <a:p>
            <a:r>
              <a:rPr lang="es-CO" dirty="0" smtClean="0"/>
              <a:t> </a:t>
            </a:r>
            <a:r>
              <a:rPr lang="es-CO" dirty="0"/>
              <a:t>Se pueden consultar rápidamente para proporcionar antecedentes generales y una visión general del contexto en el que se comercializarán los productos y servicios de la empresa</a:t>
            </a:r>
          </a:p>
        </p:txBody>
      </p:sp>
    </p:spTree>
    <p:extLst>
      <p:ext uri="{BB962C8B-B14F-4D97-AF65-F5344CB8AC3E}">
        <p14:creationId xmlns:p14="http://schemas.microsoft.com/office/powerpoint/2010/main" val="21204048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Datos secundarios </a:t>
            </a:r>
            <a:endParaRPr lang="es-CO" dirty="0"/>
          </a:p>
        </p:txBody>
      </p:sp>
      <p:sp>
        <p:nvSpPr>
          <p:cNvPr id="3" name="Marcador de contenido 2"/>
          <p:cNvSpPr>
            <a:spLocks noGrp="1"/>
          </p:cNvSpPr>
          <p:nvPr>
            <p:ph idx="1"/>
          </p:nvPr>
        </p:nvSpPr>
        <p:spPr/>
        <p:txBody>
          <a:bodyPr>
            <a:normAutofit fontScale="85000" lnSpcReduction="10000"/>
          </a:bodyPr>
          <a:lstStyle/>
          <a:p>
            <a:r>
              <a:rPr lang="es-CO" dirty="0" smtClean="0"/>
              <a:t>Hay </a:t>
            </a:r>
            <a:r>
              <a:rPr lang="es-CO" dirty="0"/>
              <a:t>disponible una amplia variedad de fuentes de datos secundarias. </a:t>
            </a:r>
            <a:endParaRPr lang="es-CO" dirty="0" smtClean="0"/>
          </a:p>
          <a:p>
            <a:r>
              <a:rPr lang="es-CO" dirty="0" smtClean="0"/>
              <a:t>Estos </a:t>
            </a:r>
            <a:r>
              <a:rPr lang="es-CO" dirty="0"/>
              <a:t>van desde fuentes que proporcionan datos económicos, sociales y demográficos generales para la mayoría de los países del mundo, como el Informe sobre Desarrollo Humano, el Informe sobre el Desarrollo del Banco Mundial o el Anuario Estadístico de las Naciones Unidas, hasta informes detallados sobre los mercados en un país en particular, como la serie </a:t>
            </a:r>
            <a:r>
              <a:rPr lang="es-CO" dirty="0" err="1"/>
              <a:t>Consumer</a:t>
            </a:r>
            <a:r>
              <a:rPr lang="es-CO" dirty="0"/>
              <a:t> Asia de </a:t>
            </a:r>
            <a:r>
              <a:rPr lang="es-CO" dirty="0" err="1"/>
              <a:t>Euromonitor</a:t>
            </a:r>
            <a:r>
              <a:rPr lang="es-CO" dirty="0"/>
              <a:t> o </a:t>
            </a:r>
            <a:r>
              <a:rPr lang="es-CO" dirty="0" err="1"/>
              <a:t>Market</a:t>
            </a:r>
            <a:r>
              <a:rPr lang="es-CO" dirty="0"/>
              <a:t> </a:t>
            </a:r>
            <a:r>
              <a:rPr lang="es-CO" dirty="0" err="1"/>
              <a:t>Research</a:t>
            </a:r>
            <a:r>
              <a:rPr lang="es-CO" dirty="0"/>
              <a:t> </a:t>
            </a:r>
            <a:r>
              <a:rPr lang="es-CO" dirty="0" err="1"/>
              <a:t>Europe</a:t>
            </a:r>
            <a:r>
              <a:rPr lang="es-CO" dirty="0"/>
              <a:t> e Inteligencia Corporativa sobre Marketing en </a:t>
            </a:r>
            <a:r>
              <a:rPr lang="es-CO" dirty="0" err="1"/>
              <a:t>Retailing</a:t>
            </a:r>
            <a:r>
              <a:rPr lang="es-CO" dirty="0"/>
              <a:t> en </a:t>
            </a:r>
            <a:r>
              <a:rPr lang="es-CO" dirty="0" smtClean="0"/>
              <a:t>Europa.</a:t>
            </a:r>
          </a:p>
          <a:p>
            <a:r>
              <a:rPr lang="es-CO" dirty="0" smtClean="0"/>
              <a:t>Estos </a:t>
            </a:r>
            <a:r>
              <a:rPr lang="es-CO" dirty="0"/>
              <a:t>proporcionan información general de antecedentes relacionada con la información comercial y los costos probables de entrar o hacer negocios en un país</a:t>
            </a:r>
          </a:p>
        </p:txBody>
      </p:sp>
    </p:spTree>
    <p:extLst>
      <p:ext uri="{BB962C8B-B14F-4D97-AF65-F5344CB8AC3E}">
        <p14:creationId xmlns:p14="http://schemas.microsoft.com/office/powerpoint/2010/main" val="34489290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endParaRPr lang="es-CO"/>
          </a:p>
        </p:txBody>
      </p:sp>
      <p:sp>
        <p:nvSpPr>
          <p:cNvPr id="3" name="Marcador de contenido 2"/>
          <p:cNvSpPr>
            <a:spLocks noGrp="1"/>
          </p:cNvSpPr>
          <p:nvPr>
            <p:ph idx="1"/>
          </p:nvPr>
        </p:nvSpPr>
        <p:spPr/>
        <p:txBody>
          <a:bodyPr>
            <a:normAutofit fontScale="92500" lnSpcReduction="10000"/>
          </a:bodyPr>
          <a:lstStyle/>
          <a:p>
            <a:r>
              <a:rPr lang="es-CO" dirty="0" smtClean="0"/>
              <a:t>Los </a:t>
            </a:r>
            <a:r>
              <a:rPr lang="es-CO" dirty="0"/>
              <a:t>organismos y organizaciones gubernamentales de diferentes países son también una valiosa fuente de estadísticas económicas, demográficas y sociales para un país específico. </a:t>
            </a:r>
            <a:endParaRPr lang="es-CO" dirty="0" smtClean="0"/>
          </a:p>
          <a:p>
            <a:r>
              <a:rPr lang="es-CO" dirty="0" smtClean="0"/>
              <a:t>Por </a:t>
            </a:r>
            <a:r>
              <a:rPr lang="es-CO" dirty="0"/>
              <a:t>ejemplo, la mayoría de los países </a:t>
            </a:r>
            <a:r>
              <a:rPr lang="es-CO" dirty="0" smtClean="0"/>
              <a:t>tienen </a:t>
            </a:r>
            <a:r>
              <a:rPr lang="es-CO" dirty="0"/>
              <a:t>Oficinas Nacionales de Estadística, que publican anuarios de países y otra información estadística sobre el país. </a:t>
            </a:r>
            <a:endParaRPr lang="es-CO" dirty="0" smtClean="0"/>
          </a:p>
          <a:p>
            <a:r>
              <a:rPr lang="es-CO" dirty="0" smtClean="0"/>
              <a:t>Algunos </a:t>
            </a:r>
            <a:r>
              <a:rPr lang="es-CO" dirty="0"/>
              <a:t>de ellos están disponibles en Internet. </a:t>
            </a:r>
            <a:endParaRPr lang="es-CO" dirty="0" smtClean="0"/>
          </a:p>
          <a:p>
            <a:r>
              <a:rPr lang="es-CO" dirty="0" smtClean="0"/>
              <a:t>Los </a:t>
            </a:r>
            <a:r>
              <a:rPr lang="es-CO" dirty="0"/>
              <a:t>bancos centrales también suelen publicar información financiera sobre su país, que está disponible en Internet.</a:t>
            </a:r>
          </a:p>
        </p:txBody>
      </p:sp>
    </p:spTree>
    <p:extLst>
      <p:ext uri="{BB962C8B-B14F-4D97-AF65-F5344CB8AC3E}">
        <p14:creationId xmlns:p14="http://schemas.microsoft.com/office/powerpoint/2010/main" val="3814727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3" name="Marcador de contenido 2"/>
          <p:cNvSpPr>
            <a:spLocks noGrp="1"/>
          </p:cNvSpPr>
          <p:nvPr>
            <p:ph idx="1"/>
          </p:nvPr>
        </p:nvSpPr>
        <p:spPr>
          <a:xfrm>
            <a:off x="3777342" y="1825625"/>
            <a:ext cx="7576457" cy="3936197"/>
          </a:xfrm>
        </p:spPr>
        <p:txBody>
          <a:bodyPr>
            <a:normAutofit lnSpcReduction="10000"/>
          </a:bodyPr>
          <a:lstStyle/>
          <a:p>
            <a:r>
              <a:rPr lang="es-CO" dirty="0" smtClean="0"/>
              <a:t>Microsoft® </a:t>
            </a:r>
            <a:r>
              <a:rPr lang="es-CO" dirty="0" err="1" smtClean="0"/>
              <a:t>Translator</a:t>
            </a:r>
            <a:endParaRPr lang="es-CO" dirty="0" smtClean="0"/>
          </a:p>
          <a:p>
            <a:r>
              <a:rPr lang="es-CO" dirty="0" smtClean="0"/>
              <a:t>La </a:t>
            </a:r>
            <a:r>
              <a:rPr lang="es-CO" dirty="0" err="1" smtClean="0"/>
              <a:t>Economist</a:t>
            </a:r>
            <a:r>
              <a:rPr lang="es-CO" dirty="0" smtClean="0"/>
              <a:t> </a:t>
            </a:r>
            <a:r>
              <a:rPr lang="es-CO" dirty="0" err="1" smtClean="0"/>
              <a:t>Intelligence</a:t>
            </a:r>
            <a:r>
              <a:rPr lang="es-CO" dirty="0" smtClean="0"/>
              <a:t> </a:t>
            </a:r>
            <a:r>
              <a:rPr lang="es-CO" dirty="0" err="1" smtClean="0"/>
              <a:t>Unit</a:t>
            </a:r>
            <a:r>
              <a:rPr lang="es-CO" dirty="0" smtClean="0"/>
              <a:t>, por ejemplo, ofrece una amplia gama de servicios, desde la evaluación de riesgos de los países y los informes de los países hasta informes sobre industrias y mercados de productos específicos.</a:t>
            </a:r>
          </a:p>
          <a:p>
            <a:r>
              <a:rPr lang="es-CO" dirty="0" err="1" smtClean="0"/>
              <a:t>Euromonitor</a:t>
            </a:r>
            <a:r>
              <a:rPr lang="es-CO" dirty="0" smtClean="0"/>
              <a:t>, por otro lado, se especializa en datos de marketing, especialmente en los mercados de consumo y el comercio minorista.</a:t>
            </a:r>
          </a:p>
          <a:p>
            <a:r>
              <a:rPr lang="es-CO" dirty="0"/>
              <a:t> </a:t>
            </a:r>
            <a:r>
              <a:rPr lang="es-CO" dirty="0">
                <a:hlinkClick r:id="rId2"/>
              </a:rPr>
              <a:t>https://www.eiu.com/n</a:t>
            </a:r>
            <a:r>
              <a:rPr lang="es-CO" dirty="0" smtClean="0">
                <a:hlinkClick r:id="rId2"/>
              </a:rPr>
              <a:t>/</a:t>
            </a:r>
            <a:endParaRPr lang="es-CO" dirty="0" smtClean="0"/>
          </a:p>
          <a:p>
            <a:endParaRPr lang="es-CO" dirty="0"/>
          </a:p>
          <a:p>
            <a:endParaRPr lang="es-CO" dirty="0" smtClean="0"/>
          </a:p>
          <a:p>
            <a:endParaRPr lang="es-CO" dirty="0"/>
          </a:p>
        </p:txBody>
      </p:sp>
    </p:spTree>
    <p:extLst>
      <p:ext uri="{BB962C8B-B14F-4D97-AF65-F5344CB8AC3E}">
        <p14:creationId xmlns:p14="http://schemas.microsoft.com/office/powerpoint/2010/main" val="264574606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1323</TotalTime>
  <Words>6457</Words>
  <Application>Microsoft Office PowerPoint</Application>
  <PresentationFormat>Panorámica</PresentationFormat>
  <Paragraphs>346</Paragraphs>
  <Slides>103</Slides>
  <Notes>0</Notes>
  <HiddenSlides>0</HiddenSlides>
  <MMClips>1</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103</vt:i4>
      </vt:variant>
    </vt:vector>
  </HeadingPairs>
  <TitlesOfParts>
    <vt:vector size="107" baseType="lpstr">
      <vt:lpstr>Arial</vt:lpstr>
      <vt:lpstr>Calibri</vt:lpstr>
      <vt:lpstr>Calibri Light</vt:lpstr>
      <vt:lpstr>Tema de Office</vt:lpstr>
      <vt:lpstr>Presentación de PowerPoint</vt:lpstr>
      <vt:lpstr>Objetivos  </vt:lpstr>
      <vt:lpstr>Panorama general de los mercados internacionales </vt:lpstr>
      <vt:lpstr>Contenido</vt:lpstr>
      <vt:lpstr>Crecimiento acelerado del comercio  global </vt:lpstr>
      <vt:lpstr>Grandes  cambios culturales </vt:lpstr>
      <vt:lpstr>Presentación de PowerPoint</vt:lpstr>
      <vt:lpstr>Fuertes cambios culturales </vt:lpstr>
      <vt:lpstr>Fusión cultural </vt:lpstr>
      <vt:lpstr>Tecnología motor del comercio global </vt:lpstr>
      <vt:lpstr>Expansión de los mercados locales</vt:lpstr>
      <vt:lpstr>Marcas locales, regionales y globales </vt:lpstr>
      <vt:lpstr>La investigación puede ayudar a posicionar correctamente nuevos productos. </vt:lpstr>
      <vt:lpstr>Evitar errores de formulación de productos </vt:lpstr>
      <vt:lpstr>Identificación de apelaciones publicitarias apropiadas </vt:lpstr>
      <vt:lpstr>La evaluación de errores de traducción </vt:lpstr>
      <vt:lpstr>Presentación de PowerPoint</vt:lpstr>
      <vt:lpstr>Diferencias en la infraestructura </vt:lpstr>
      <vt:lpstr>Diferencias en la infraestructura </vt:lpstr>
      <vt:lpstr>Diferencias culturales</vt:lpstr>
      <vt:lpstr>Valores culturales</vt:lpstr>
      <vt:lpstr>Diferencias</vt:lpstr>
      <vt:lpstr>Procesos de cambio dinámicos </vt:lpstr>
      <vt:lpstr>Procesos de cambio dinámicos </vt:lpstr>
      <vt:lpstr>Acelerados cambios tecnológicos </vt:lpstr>
      <vt:lpstr>Presentación de PowerPoint</vt:lpstr>
      <vt:lpstr>Presentación de PowerPoint</vt:lpstr>
      <vt:lpstr>Importancia de la Investigación para las Decisiones Internacionales de marketing </vt:lpstr>
      <vt:lpstr>Presentación de PowerPoint</vt:lpstr>
      <vt:lpstr>Presentación de PowerPoint</vt:lpstr>
      <vt:lpstr>Presentación de PowerPoint</vt:lpstr>
      <vt:lpstr>Necesidades de información </vt:lpstr>
      <vt:lpstr>Necesidades de información </vt:lpstr>
      <vt:lpstr>Necesidades de información </vt:lpstr>
      <vt:lpstr>Grandes actores del mercado a nivel global en Investigación de mercados </vt:lpstr>
      <vt:lpstr>Presentación de PowerPoint</vt:lpstr>
      <vt:lpstr>Presentación de PowerPoint</vt:lpstr>
      <vt:lpstr>Presentación de PowerPoint</vt:lpstr>
      <vt:lpstr>Exploración de mercados a nivel global </vt:lpstr>
      <vt:lpstr>Con el objetivo de minimizar riesgos, es aconsejable antes de dar el paso internacional probar el terreno, contactar con los clientes y prever las operaciones que se desarrollarán</vt:lpstr>
      <vt:lpstr>Presentación de PowerPoint</vt:lpstr>
      <vt:lpstr>Presentación de PowerPoint</vt:lpstr>
      <vt:lpstr>Criterios </vt:lpstr>
      <vt:lpstr> Información país</vt:lpstr>
      <vt:lpstr>Identificación de socios potenciales</vt:lpstr>
      <vt:lpstr>Presentación de PowerPoint</vt:lpstr>
      <vt:lpstr>Presentación de PowerPoint</vt:lpstr>
      <vt:lpstr>Negociación.</vt:lpstr>
      <vt:lpstr>Las decisiones de marketing / estrategias de market entry  </vt:lpstr>
      <vt:lpstr>Qué es la investigación de mercados </vt:lpstr>
      <vt:lpstr>Presentación de PowerPoint</vt:lpstr>
      <vt:lpstr>La razón de ser </vt:lpstr>
      <vt:lpstr>La toma de decisiones </vt:lpstr>
      <vt:lpstr>Significado de la investigación de mercados </vt:lpstr>
      <vt:lpstr>Hay básicamente tres tipos de objetivos para un proyecto de investigación: </vt:lpstr>
      <vt:lpstr>Consecución de información </vt:lpstr>
      <vt:lpstr>Datos Secundarios </vt:lpstr>
      <vt:lpstr>Consecución de información </vt:lpstr>
      <vt:lpstr>Información para la entrada a los mercados internacionales </vt:lpstr>
      <vt:lpstr>Información para la entrada en el mercado internacional </vt:lpstr>
      <vt:lpstr>Información para la entrada en el mercado internacional </vt:lpstr>
      <vt:lpstr>Información para la entrada en el mercado internacional </vt:lpstr>
      <vt:lpstr>Presentación de PowerPoint</vt:lpstr>
      <vt:lpstr>Presentación de PowerPoint</vt:lpstr>
      <vt:lpstr>Información para la planificación del mercado local / diseño </vt:lpstr>
      <vt:lpstr>Información para la planificación del mercado local </vt:lpstr>
      <vt:lpstr>Información para la planificación del mercado local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Información para la racionalización global </vt:lpstr>
      <vt:lpstr>Información para la racionalización global </vt:lpstr>
      <vt:lpstr>Información para la racionalización global </vt:lpstr>
      <vt:lpstr>Información para la racionalización global </vt:lpstr>
      <vt:lpstr>Información para la racionalización global </vt:lpstr>
      <vt:lpstr>Presentación de PowerPoint</vt:lpstr>
      <vt:lpstr>Presentación de PowerPoint</vt:lpstr>
      <vt:lpstr>Elementos claves en la Investigación de Marketing Internacional </vt:lpstr>
      <vt:lpstr>Presentación de PowerPoint</vt:lpstr>
      <vt:lpstr>Presentación de PowerPoint</vt:lpstr>
      <vt:lpstr>Coordinación de la investigación y la recopilación de datos entre países </vt:lpstr>
      <vt:lpstr>Economía de las Decisiones Internacionales de Inversión y Marketing </vt:lpstr>
      <vt:lpstr>Presentación de PowerPoint</vt:lpstr>
      <vt:lpstr>El Plan de Investigación de Marketing Internacional </vt:lpstr>
      <vt:lpstr>Presentación de PowerPoint</vt:lpstr>
      <vt:lpstr>Presentación de PowerPoint</vt:lpstr>
      <vt:lpstr>Presentación de PowerPoint</vt:lpstr>
      <vt:lpstr>Presentación de PowerPoint</vt:lpstr>
      <vt:lpstr>Presentación de PowerPoint</vt:lpstr>
      <vt:lpstr>Investigación secundaria </vt:lpstr>
      <vt:lpstr>Investigación secundaria </vt:lpstr>
      <vt:lpstr>Datos secundarios </vt:lpstr>
      <vt:lpstr>Presentación de PowerPoint</vt:lpstr>
      <vt:lpstr>Presentación de PowerPoint</vt:lpstr>
      <vt:lpstr>Euromónitor</vt:lpstr>
      <vt:lpstr>Datos macro económicos </vt:lpstr>
      <vt:lpstr>Datos macro económicos </vt:lpstr>
      <vt:lpstr>Datos macro económicos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Investigación de mercados internacionales</dc:title>
  <dc:creator>Juan Carlos Rodriguez Gomez</dc:creator>
  <cp:lastModifiedBy>Juan Carlos Rodriguez Gomez</cp:lastModifiedBy>
  <cp:revision>107</cp:revision>
  <dcterms:created xsi:type="dcterms:W3CDTF">2020-01-29T19:21:41Z</dcterms:created>
  <dcterms:modified xsi:type="dcterms:W3CDTF">2020-02-18T22:24:54Z</dcterms:modified>
</cp:coreProperties>
</file>