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sldIdLst>
    <p:sldId id="256" r:id="rId5"/>
    <p:sldId id="278" r:id="rId6"/>
    <p:sldId id="310" r:id="rId7"/>
    <p:sldId id="276" r:id="rId8"/>
    <p:sldId id="300" r:id="rId9"/>
    <p:sldId id="299" r:id="rId10"/>
    <p:sldId id="305" r:id="rId11"/>
    <p:sldId id="306" r:id="rId12"/>
    <p:sldId id="277" r:id="rId13"/>
    <p:sldId id="279" r:id="rId14"/>
    <p:sldId id="280" r:id="rId15"/>
    <p:sldId id="262" r:id="rId16"/>
    <p:sldId id="257" r:id="rId17"/>
    <p:sldId id="263" r:id="rId18"/>
    <p:sldId id="264" r:id="rId19"/>
    <p:sldId id="265" r:id="rId20"/>
    <p:sldId id="266" r:id="rId21"/>
    <p:sldId id="267" r:id="rId22"/>
    <p:sldId id="268" r:id="rId23"/>
    <p:sldId id="270" r:id="rId24"/>
    <p:sldId id="275" r:id="rId25"/>
    <p:sldId id="301" r:id="rId26"/>
    <p:sldId id="304" r:id="rId27"/>
    <p:sldId id="271" r:id="rId28"/>
    <p:sldId id="287" r:id="rId29"/>
    <p:sldId id="289" r:id="rId30"/>
    <p:sldId id="288" r:id="rId31"/>
    <p:sldId id="302" r:id="rId32"/>
    <p:sldId id="303" r:id="rId33"/>
    <p:sldId id="290" r:id="rId34"/>
    <p:sldId id="291" r:id="rId35"/>
    <p:sldId id="292" r:id="rId36"/>
    <p:sldId id="293" r:id="rId37"/>
    <p:sldId id="294" r:id="rId38"/>
    <p:sldId id="295" r:id="rId39"/>
    <p:sldId id="307" r:id="rId40"/>
    <p:sldId id="296" r:id="rId41"/>
    <p:sldId id="297" r:id="rId42"/>
    <p:sldId id="298" r:id="rId43"/>
    <p:sldId id="272" r:id="rId44"/>
    <p:sldId id="282" r:id="rId45"/>
    <p:sldId id="286" r:id="rId46"/>
    <p:sldId id="283" r:id="rId47"/>
    <p:sldId id="284" r:id="rId48"/>
    <p:sldId id="285" r:id="rId49"/>
    <p:sldId id="308" r:id="rId50"/>
    <p:sldId id="273" r:id="rId51"/>
    <p:sldId id="281" r:id="rId5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83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183AD2-AD31-664D-878C-2C3C4D0BAD9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4F08CA31-F2DA-1740-9CA7-9EC989A7D2BE}">
      <dgm:prSet/>
      <dgm:spPr/>
      <dgm:t>
        <a:bodyPr/>
        <a:lstStyle/>
        <a:p>
          <a:r>
            <a:rPr lang="es-CO"/>
            <a:t>Marketing </a:t>
          </a:r>
        </a:p>
      </dgm:t>
    </dgm:pt>
    <dgm:pt modelId="{B563A18B-E81C-9349-A436-396356028CFE}" type="parTrans" cxnId="{DACA6196-49E8-4A4E-A88D-13B308C559BE}">
      <dgm:prSet/>
      <dgm:spPr/>
      <dgm:t>
        <a:bodyPr/>
        <a:lstStyle/>
        <a:p>
          <a:endParaRPr lang="es-MX"/>
        </a:p>
      </dgm:t>
    </dgm:pt>
    <dgm:pt modelId="{DF054C18-CDCB-C24D-9C8A-39515F0E339E}" type="sibTrans" cxnId="{DACA6196-49E8-4A4E-A88D-13B308C559BE}">
      <dgm:prSet/>
      <dgm:spPr/>
      <dgm:t>
        <a:bodyPr/>
        <a:lstStyle/>
        <a:p>
          <a:endParaRPr lang="es-MX"/>
        </a:p>
      </dgm:t>
    </dgm:pt>
    <dgm:pt modelId="{E3ADC1AD-F692-2643-9E44-013ACC946C8C}">
      <dgm:prSet/>
      <dgm:spPr>
        <a:solidFill>
          <a:srgbClr val="00B050"/>
        </a:solidFill>
      </dgm:spPr>
      <dgm:t>
        <a:bodyPr/>
        <a:lstStyle/>
        <a:p>
          <a:r>
            <a:rPr lang="es-CO" dirty="0"/>
            <a:t>Marketing de la marca</a:t>
          </a:r>
        </a:p>
      </dgm:t>
    </dgm:pt>
    <dgm:pt modelId="{DA299AF4-6034-6A42-9C51-091958913C42}" type="parTrans" cxnId="{75FFFA79-5377-374E-8F78-578EAD9F1678}">
      <dgm:prSet/>
      <dgm:spPr/>
      <dgm:t>
        <a:bodyPr/>
        <a:lstStyle/>
        <a:p>
          <a:endParaRPr lang="es-MX"/>
        </a:p>
      </dgm:t>
    </dgm:pt>
    <dgm:pt modelId="{E93A5F49-F1E1-4440-A3B1-DADAB6922D1A}" type="sibTrans" cxnId="{75FFFA79-5377-374E-8F78-578EAD9F1678}">
      <dgm:prSet/>
      <dgm:spPr/>
      <dgm:t>
        <a:bodyPr/>
        <a:lstStyle/>
        <a:p>
          <a:endParaRPr lang="es-MX"/>
        </a:p>
      </dgm:t>
    </dgm:pt>
    <dgm:pt modelId="{C2274C05-2BD6-DA48-916F-9B1F9E2286F7}">
      <dgm:prSet/>
      <dgm:spPr>
        <a:solidFill>
          <a:schemeClr val="accent2"/>
        </a:solidFill>
      </dgm:spPr>
      <dgm:t>
        <a:bodyPr/>
        <a:lstStyle/>
        <a:p>
          <a:r>
            <a:rPr lang="es-CO" dirty="0" err="1"/>
            <a:t>Trade</a:t>
          </a:r>
          <a:r>
            <a:rPr lang="es-CO" dirty="0"/>
            <a:t> marketing , marketing en el canal</a:t>
          </a:r>
        </a:p>
      </dgm:t>
    </dgm:pt>
    <dgm:pt modelId="{DF974778-3E9A-1D4B-B287-1F0E768C212C}" type="parTrans" cxnId="{7F1B9E7F-51BC-2149-B6E7-A74730CF2B86}">
      <dgm:prSet/>
      <dgm:spPr/>
      <dgm:t>
        <a:bodyPr/>
        <a:lstStyle/>
        <a:p>
          <a:endParaRPr lang="es-MX"/>
        </a:p>
      </dgm:t>
    </dgm:pt>
    <dgm:pt modelId="{0C56D6EA-94E1-1141-B9F5-41EB8204092D}" type="sibTrans" cxnId="{7F1B9E7F-51BC-2149-B6E7-A74730CF2B86}">
      <dgm:prSet/>
      <dgm:spPr/>
      <dgm:t>
        <a:bodyPr/>
        <a:lstStyle/>
        <a:p>
          <a:endParaRPr lang="es-MX"/>
        </a:p>
      </dgm:t>
    </dgm:pt>
    <dgm:pt modelId="{8908DCDA-0359-F348-A768-B8B2DFFC1BDA}" type="pres">
      <dgm:prSet presAssocID="{CD183AD2-AD31-664D-878C-2C3C4D0BAD9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0B7DABA-E753-4249-A9EB-B13344C64D90}" type="pres">
      <dgm:prSet presAssocID="{4F08CA31-F2DA-1740-9CA7-9EC989A7D2BE}" presName="hierRoot1" presStyleCnt="0">
        <dgm:presLayoutVars>
          <dgm:hierBranch val="init"/>
        </dgm:presLayoutVars>
      </dgm:prSet>
      <dgm:spPr/>
    </dgm:pt>
    <dgm:pt modelId="{D0DC71E4-F829-A64E-BDF7-7C4A95EF1DCC}" type="pres">
      <dgm:prSet presAssocID="{4F08CA31-F2DA-1740-9CA7-9EC989A7D2BE}" presName="rootComposite1" presStyleCnt="0"/>
      <dgm:spPr/>
    </dgm:pt>
    <dgm:pt modelId="{7554419D-3882-EF4E-9F0C-6744940EE8A2}" type="pres">
      <dgm:prSet presAssocID="{4F08CA31-F2DA-1740-9CA7-9EC989A7D2BE}" presName="rootText1" presStyleLbl="node0" presStyleIdx="0" presStyleCnt="1">
        <dgm:presLayoutVars>
          <dgm:chPref val="3"/>
        </dgm:presLayoutVars>
      </dgm:prSet>
      <dgm:spPr/>
    </dgm:pt>
    <dgm:pt modelId="{E051998B-024F-1142-826C-9073B869B694}" type="pres">
      <dgm:prSet presAssocID="{4F08CA31-F2DA-1740-9CA7-9EC989A7D2BE}" presName="rootConnector1" presStyleLbl="node1" presStyleIdx="0" presStyleCnt="0"/>
      <dgm:spPr/>
    </dgm:pt>
    <dgm:pt modelId="{AA2E8240-8640-F747-A4DC-D13DDC749558}" type="pres">
      <dgm:prSet presAssocID="{4F08CA31-F2DA-1740-9CA7-9EC989A7D2BE}" presName="hierChild2" presStyleCnt="0"/>
      <dgm:spPr/>
    </dgm:pt>
    <dgm:pt modelId="{8CAA5308-2F0E-B246-BA18-EAC2FA5DE4E5}" type="pres">
      <dgm:prSet presAssocID="{DA299AF4-6034-6A42-9C51-091958913C42}" presName="Name37" presStyleLbl="parChTrans1D2" presStyleIdx="0" presStyleCnt="2"/>
      <dgm:spPr/>
    </dgm:pt>
    <dgm:pt modelId="{839BC24E-9DBE-244E-AB99-22512FF2A0D3}" type="pres">
      <dgm:prSet presAssocID="{E3ADC1AD-F692-2643-9E44-013ACC946C8C}" presName="hierRoot2" presStyleCnt="0">
        <dgm:presLayoutVars>
          <dgm:hierBranch val="init"/>
        </dgm:presLayoutVars>
      </dgm:prSet>
      <dgm:spPr/>
    </dgm:pt>
    <dgm:pt modelId="{59AB297A-CE7A-7142-B66B-219149037353}" type="pres">
      <dgm:prSet presAssocID="{E3ADC1AD-F692-2643-9E44-013ACC946C8C}" presName="rootComposite" presStyleCnt="0"/>
      <dgm:spPr/>
    </dgm:pt>
    <dgm:pt modelId="{AAA633EA-1901-D644-8BA6-6CBDAF78C69B}" type="pres">
      <dgm:prSet presAssocID="{E3ADC1AD-F692-2643-9E44-013ACC946C8C}" presName="rootText" presStyleLbl="node2" presStyleIdx="0" presStyleCnt="2">
        <dgm:presLayoutVars>
          <dgm:chPref val="3"/>
        </dgm:presLayoutVars>
      </dgm:prSet>
      <dgm:spPr/>
    </dgm:pt>
    <dgm:pt modelId="{EC79615F-205A-9F40-8E7C-3A6FC3DBF9DF}" type="pres">
      <dgm:prSet presAssocID="{E3ADC1AD-F692-2643-9E44-013ACC946C8C}" presName="rootConnector" presStyleLbl="node2" presStyleIdx="0" presStyleCnt="2"/>
      <dgm:spPr/>
    </dgm:pt>
    <dgm:pt modelId="{E034EF53-E954-FC44-8162-6169DCD9E422}" type="pres">
      <dgm:prSet presAssocID="{E3ADC1AD-F692-2643-9E44-013ACC946C8C}" presName="hierChild4" presStyleCnt="0"/>
      <dgm:spPr/>
    </dgm:pt>
    <dgm:pt modelId="{091DAA2B-081D-FE4E-9866-98CDAA2E4CAF}" type="pres">
      <dgm:prSet presAssocID="{E3ADC1AD-F692-2643-9E44-013ACC946C8C}" presName="hierChild5" presStyleCnt="0"/>
      <dgm:spPr/>
    </dgm:pt>
    <dgm:pt modelId="{F76B909D-3536-7440-B6D4-02FD0B9C1D03}" type="pres">
      <dgm:prSet presAssocID="{DF974778-3E9A-1D4B-B287-1F0E768C212C}" presName="Name37" presStyleLbl="parChTrans1D2" presStyleIdx="1" presStyleCnt="2"/>
      <dgm:spPr/>
    </dgm:pt>
    <dgm:pt modelId="{4119B76A-BA29-034D-9033-EE83D62D6BB0}" type="pres">
      <dgm:prSet presAssocID="{C2274C05-2BD6-DA48-916F-9B1F9E2286F7}" presName="hierRoot2" presStyleCnt="0">
        <dgm:presLayoutVars>
          <dgm:hierBranch val="init"/>
        </dgm:presLayoutVars>
      </dgm:prSet>
      <dgm:spPr/>
    </dgm:pt>
    <dgm:pt modelId="{6F3E02F6-DC64-A340-BE97-1EB97709C83A}" type="pres">
      <dgm:prSet presAssocID="{C2274C05-2BD6-DA48-916F-9B1F9E2286F7}" presName="rootComposite" presStyleCnt="0"/>
      <dgm:spPr/>
    </dgm:pt>
    <dgm:pt modelId="{6CBF3A54-39F3-0F41-BC4D-DC686177350C}" type="pres">
      <dgm:prSet presAssocID="{C2274C05-2BD6-DA48-916F-9B1F9E2286F7}" presName="rootText" presStyleLbl="node2" presStyleIdx="1" presStyleCnt="2">
        <dgm:presLayoutVars>
          <dgm:chPref val="3"/>
        </dgm:presLayoutVars>
      </dgm:prSet>
      <dgm:spPr/>
    </dgm:pt>
    <dgm:pt modelId="{0DC52229-FD3F-3648-8E71-C90436EA136C}" type="pres">
      <dgm:prSet presAssocID="{C2274C05-2BD6-DA48-916F-9B1F9E2286F7}" presName="rootConnector" presStyleLbl="node2" presStyleIdx="1" presStyleCnt="2"/>
      <dgm:spPr/>
    </dgm:pt>
    <dgm:pt modelId="{A5C9DEEF-437E-114C-AA7C-A60B7EF59C7D}" type="pres">
      <dgm:prSet presAssocID="{C2274C05-2BD6-DA48-916F-9B1F9E2286F7}" presName="hierChild4" presStyleCnt="0"/>
      <dgm:spPr/>
    </dgm:pt>
    <dgm:pt modelId="{37679F52-A6A9-2249-A4E3-84C265333FF9}" type="pres">
      <dgm:prSet presAssocID="{C2274C05-2BD6-DA48-916F-9B1F9E2286F7}" presName="hierChild5" presStyleCnt="0"/>
      <dgm:spPr/>
    </dgm:pt>
    <dgm:pt modelId="{E016054F-00D5-4948-B0FD-A8D81B40EAF7}" type="pres">
      <dgm:prSet presAssocID="{4F08CA31-F2DA-1740-9CA7-9EC989A7D2BE}" presName="hierChild3" presStyleCnt="0"/>
      <dgm:spPr/>
    </dgm:pt>
  </dgm:ptLst>
  <dgm:cxnLst>
    <dgm:cxn modelId="{E3ACF605-4328-0B49-8AFF-5230DCEF109F}" type="presOf" srcId="{C2274C05-2BD6-DA48-916F-9B1F9E2286F7}" destId="{6CBF3A54-39F3-0F41-BC4D-DC686177350C}" srcOrd="0" destOrd="0" presId="urn:microsoft.com/office/officeart/2005/8/layout/orgChart1"/>
    <dgm:cxn modelId="{D5E46D27-EE49-DD4F-A149-E86F7860012A}" type="presOf" srcId="{CD183AD2-AD31-664D-878C-2C3C4D0BAD93}" destId="{8908DCDA-0359-F348-A768-B8B2DFFC1BDA}" srcOrd="0" destOrd="0" presId="urn:microsoft.com/office/officeart/2005/8/layout/orgChart1"/>
    <dgm:cxn modelId="{7B1ADA45-026D-5E4F-B3D0-20199FF636DC}" type="presOf" srcId="{C2274C05-2BD6-DA48-916F-9B1F9E2286F7}" destId="{0DC52229-FD3F-3648-8E71-C90436EA136C}" srcOrd="1" destOrd="0" presId="urn:microsoft.com/office/officeart/2005/8/layout/orgChart1"/>
    <dgm:cxn modelId="{4BA3C74E-DDDE-6047-9478-015A51786CA9}" type="presOf" srcId="{DA299AF4-6034-6A42-9C51-091958913C42}" destId="{8CAA5308-2F0E-B246-BA18-EAC2FA5DE4E5}" srcOrd="0" destOrd="0" presId="urn:microsoft.com/office/officeart/2005/8/layout/orgChart1"/>
    <dgm:cxn modelId="{6F318067-8458-7546-8B8C-94B7AC7F9577}" type="presOf" srcId="{E3ADC1AD-F692-2643-9E44-013ACC946C8C}" destId="{AAA633EA-1901-D644-8BA6-6CBDAF78C69B}" srcOrd="0" destOrd="0" presId="urn:microsoft.com/office/officeart/2005/8/layout/orgChart1"/>
    <dgm:cxn modelId="{9A7D3F79-3549-8D4C-9F5B-53DFAC3177EB}" type="presOf" srcId="{4F08CA31-F2DA-1740-9CA7-9EC989A7D2BE}" destId="{E051998B-024F-1142-826C-9073B869B694}" srcOrd="1" destOrd="0" presId="urn:microsoft.com/office/officeart/2005/8/layout/orgChart1"/>
    <dgm:cxn modelId="{75FFFA79-5377-374E-8F78-578EAD9F1678}" srcId="{4F08CA31-F2DA-1740-9CA7-9EC989A7D2BE}" destId="{E3ADC1AD-F692-2643-9E44-013ACC946C8C}" srcOrd="0" destOrd="0" parTransId="{DA299AF4-6034-6A42-9C51-091958913C42}" sibTransId="{E93A5F49-F1E1-4440-A3B1-DADAB6922D1A}"/>
    <dgm:cxn modelId="{7F1B9E7F-51BC-2149-B6E7-A74730CF2B86}" srcId="{4F08CA31-F2DA-1740-9CA7-9EC989A7D2BE}" destId="{C2274C05-2BD6-DA48-916F-9B1F9E2286F7}" srcOrd="1" destOrd="0" parTransId="{DF974778-3E9A-1D4B-B287-1F0E768C212C}" sibTransId="{0C56D6EA-94E1-1141-B9F5-41EB8204092D}"/>
    <dgm:cxn modelId="{DACA6196-49E8-4A4E-A88D-13B308C559BE}" srcId="{CD183AD2-AD31-664D-878C-2C3C4D0BAD93}" destId="{4F08CA31-F2DA-1740-9CA7-9EC989A7D2BE}" srcOrd="0" destOrd="0" parTransId="{B563A18B-E81C-9349-A436-396356028CFE}" sibTransId="{DF054C18-CDCB-C24D-9C8A-39515F0E339E}"/>
    <dgm:cxn modelId="{DD0E44B4-A1E7-3E41-AA64-94FB441320B8}" type="presOf" srcId="{4F08CA31-F2DA-1740-9CA7-9EC989A7D2BE}" destId="{7554419D-3882-EF4E-9F0C-6744940EE8A2}" srcOrd="0" destOrd="0" presId="urn:microsoft.com/office/officeart/2005/8/layout/orgChart1"/>
    <dgm:cxn modelId="{EE7C9CD4-E3AC-8F41-82EF-B020C712DF67}" type="presOf" srcId="{DF974778-3E9A-1D4B-B287-1F0E768C212C}" destId="{F76B909D-3536-7440-B6D4-02FD0B9C1D03}" srcOrd="0" destOrd="0" presId="urn:microsoft.com/office/officeart/2005/8/layout/orgChart1"/>
    <dgm:cxn modelId="{BA2024FA-3DC4-444E-B4E0-FB242A4184E3}" type="presOf" srcId="{E3ADC1AD-F692-2643-9E44-013ACC946C8C}" destId="{EC79615F-205A-9F40-8E7C-3A6FC3DBF9DF}" srcOrd="1" destOrd="0" presId="urn:microsoft.com/office/officeart/2005/8/layout/orgChart1"/>
    <dgm:cxn modelId="{10D23CA4-BE33-234A-BB35-EB9BA32BD08C}" type="presParOf" srcId="{8908DCDA-0359-F348-A768-B8B2DFFC1BDA}" destId="{70B7DABA-E753-4249-A9EB-B13344C64D90}" srcOrd="0" destOrd="0" presId="urn:microsoft.com/office/officeart/2005/8/layout/orgChart1"/>
    <dgm:cxn modelId="{5BA56DEA-B878-A845-8AB0-2EF53A85B4F0}" type="presParOf" srcId="{70B7DABA-E753-4249-A9EB-B13344C64D90}" destId="{D0DC71E4-F829-A64E-BDF7-7C4A95EF1DCC}" srcOrd="0" destOrd="0" presId="urn:microsoft.com/office/officeart/2005/8/layout/orgChart1"/>
    <dgm:cxn modelId="{F0903429-9633-7242-9919-598EAE4C1348}" type="presParOf" srcId="{D0DC71E4-F829-A64E-BDF7-7C4A95EF1DCC}" destId="{7554419D-3882-EF4E-9F0C-6744940EE8A2}" srcOrd="0" destOrd="0" presId="urn:microsoft.com/office/officeart/2005/8/layout/orgChart1"/>
    <dgm:cxn modelId="{0BCBEA2E-13C3-C540-8837-FD3EE65F6B4D}" type="presParOf" srcId="{D0DC71E4-F829-A64E-BDF7-7C4A95EF1DCC}" destId="{E051998B-024F-1142-826C-9073B869B694}" srcOrd="1" destOrd="0" presId="urn:microsoft.com/office/officeart/2005/8/layout/orgChart1"/>
    <dgm:cxn modelId="{2869BEF7-6DE7-334D-A417-EE4D33074058}" type="presParOf" srcId="{70B7DABA-E753-4249-A9EB-B13344C64D90}" destId="{AA2E8240-8640-F747-A4DC-D13DDC749558}" srcOrd="1" destOrd="0" presId="urn:microsoft.com/office/officeart/2005/8/layout/orgChart1"/>
    <dgm:cxn modelId="{84608B26-17BE-5D45-9582-7ED6E0149961}" type="presParOf" srcId="{AA2E8240-8640-F747-A4DC-D13DDC749558}" destId="{8CAA5308-2F0E-B246-BA18-EAC2FA5DE4E5}" srcOrd="0" destOrd="0" presId="urn:microsoft.com/office/officeart/2005/8/layout/orgChart1"/>
    <dgm:cxn modelId="{765931D6-869D-FA4A-906A-3264B38A0797}" type="presParOf" srcId="{AA2E8240-8640-F747-A4DC-D13DDC749558}" destId="{839BC24E-9DBE-244E-AB99-22512FF2A0D3}" srcOrd="1" destOrd="0" presId="urn:microsoft.com/office/officeart/2005/8/layout/orgChart1"/>
    <dgm:cxn modelId="{3AE99045-8F20-5F4D-A3E4-85FB60A35EDE}" type="presParOf" srcId="{839BC24E-9DBE-244E-AB99-22512FF2A0D3}" destId="{59AB297A-CE7A-7142-B66B-219149037353}" srcOrd="0" destOrd="0" presId="urn:microsoft.com/office/officeart/2005/8/layout/orgChart1"/>
    <dgm:cxn modelId="{5BDB23A6-9B31-4C4E-B9D7-4EC9BB51B1C9}" type="presParOf" srcId="{59AB297A-CE7A-7142-B66B-219149037353}" destId="{AAA633EA-1901-D644-8BA6-6CBDAF78C69B}" srcOrd="0" destOrd="0" presId="urn:microsoft.com/office/officeart/2005/8/layout/orgChart1"/>
    <dgm:cxn modelId="{9359D8AC-2882-9644-BFBD-9A43F875DF9F}" type="presParOf" srcId="{59AB297A-CE7A-7142-B66B-219149037353}" destId="{EC79615F-205A-9F40-8E7C-3A6FC3DBF9DF}" srcOrd="1" destOrd="0" presId="urn:microsoft.com/office/officeart/2005/8/layout/orgChart1"/>
    <dgm:cxn modelId="{F947875D-79C8-2144-84D8-67AD10390EC6}" type="presParOf" srcId="{839BC24E-9DBE-244E-AB99-22512FF2A0D3}" destId="{E034EF53-E954-FC44-8162-6169DCD9E422}" srcOrd="1" destOrd="0" presId="urn:microsoft.com/office/officeart/2005/8/layout/orgChart1"/>
    <dgm:cxn modelId="{7DDB82E7-F0C3-014E-987B-E6D36967199F}" type="presParOf" srcId="{839BC24E-9DBE-244E-AB99-22512FF2A0D3}" destId="{091DAA2B-081D-FE4E-9866-98CDAA2E4CAF}" srcOrd="2" destOrd="0" presId="urn:microsoft.com/office/officeart/2005/8/layout/orgChart1"/>
    <dgm:cxn modelId="{D09E6E37-1C80-0F4A-B2A1-E537542A2A0D}" type="presParOf" srcId="{AA2E8240-8640-F747-A4DC-D13DDC749558}" destId="{F76B909D-3536-7440-B6D4-02FD0B9C1D03}" srcOrd="2" destOrd="0" presId="urn:microsoft.com/office/officeart/2005/8/layout/orgChart1"/>
    <dgm:cxn modelId="{C9B063B1-85E6-BB45-93DE-4A9597F92CDF}" type="presParOf" srcId="{AA2E8240-8640-F747-A4DC-D13DDC749558}" destId="{4119B76A-BA29-034D-9033-EE83D62D6BB0}" srcOrd="3" destOrd="0" presId="urn:microsoft.com/office/officeart/2005/8/layout/orgChart1"/>
    <dgm:cxn modelId="{506E98ED-9B6A-EA40-9104-E4DCFDB9408C}" type="presParOf" srcId="{4119B76A-BA29-034D-9033-EE83D62D6BB0}" destId="{6F3E02F6-DC64-A340-BE97-1EB97709C83A}" srcOrd="0" destOrd="0" presId="urn:microsoft.com/office/officeart/2005/8/layout/orgChart1"/>
    <dgm:cxn modelId="{CC172B98-1079-8843-9496-D457544A5A84}" type="presParOf" srcId="{6F3E02F6-DC64-A340-BE97-1EB97709C83A}" destId="{6CBF3A54-39F3-0F41-BC4D-DC686177350C}" srcOrd="0" destOrd="0" presId="urn:microsoft.com/office/officeart/2005/8/layout/orgChart1"/>
    <dgm:cxn modelId="{7F78A568-36BA-6041-A333-E4BEF6E08307}" type="presParOf" srcId="{6F3E02F6-DC64-A340-BE97-1EB97709C83A}" destId="{0DC52229-FD3F-3648-8E71-C90436EA136C}" srcOrd="1" destOrd="0" presId="urn:microsoft.com/office/officeart/2005/8/layout/orgChart1"/>
    <dgm:cxn modelId="{9CE065DA-7622-774B-A899-432A5C6ABC3F}" type="presParOf" srcId="{4119B76A-BA29-034D-9033-EE83D62D6BB0}" destId="{A5C9DEEF-437E-114C-AA7C-A60B7EF59C7D}" srcOrd="1" destOrd="0" presId="urn:microsoft.com/office/officeart/2005/8/layout/orgChart1"/>
    <dgm:cxn modelId="{EBCB451C-A736-A644-86C7-F4BB693408BE}" type="presParOf" srcId="{4119B76A-BA29-034D-9033-EE83D62D6BB0}" destId="{37679F52-A6A9-2249-A4E3-84C265333FF9}" srcOrd="2" destOrd="0" presId="urn:microsoft.com/office/officeart/2005/8/layout/orgChart1"/>
    <dgm:cxn modelId="{4BA10E2B-CD9A-E94A-9951-0C6F247286B8}" type="presParOf" srcId="{70B7DABA-E753-4249-A9EB-B13344C64D90}" destId="{E016054F-00D5-4948-B0FD-A8D81B40EAF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0F2958-68AB-4B25-99F7-F951778CACE5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B9C4C18-9BD8-4AA1-8021-36723E1EFF04}">
      <dgm:prSet/>
      <dgm:spPr/>
      <dgm:t>
        <a:bodyPr/>
        <a:lstStyle/>
        <a:p>
          <a:pPr rtl="0"/>
          <a:r>
            <a:rPr lang="es-ES" dirty="0"/>
            <a:t>Venta directamente a los usuarios finales desde el sitio web.</a:t>
          </a:r>
        </a:p>
      </dgm:t>
    </dgm:pt>
    <dgm:pt modelId="{544A2B29-B561-4803-B5B1-A816782D1EF7}" type="parTrans" cxnId="{0059B989-4BFC-4370-A97B-DA413B2934A7}">
      <dgm:prSet/>
      <dgm:spPr/>
      <dgm:t>
        <a:bodyPr/>
        <a:lstStyle/>
        <a:p>
          <a:endParaRPr lang="es-ES"/>
        </a:p>
      </dgm:t>
    </dgm:pt>
    <dgm:pt modelId="{010DE715-7C9D-4173-A438-2D911E2F2468}" type="sibTrans" cxnId="{0059B989-4BFC-4370-A97B-DA413B2934A7}">
      <dgm:prSet/>
      <dgm:spPr/>
      <dgm:t>
        <a:bodyPr/>
        <a:lstStyle/>
        <a:p>
          <a:endParaRPr lang="es-ES"/>
        </a:p>
      </dgm:t>
    </dgm:pt>
    <dgm:pt modelId="{BFAD285E-6C80-4456-9E42-EC23314EA5DA}">
      <dgm:prSet/>
      <dgm:spPr/>
      <dgm:t>
        <a:bodyPr/>
        <a:lstStyle/>
        <a:p>
          <a:pPr rtl="0"/>
          <a:r>
            <a:rPr lang="es-ES"/>
            <a:t>Dado que usted está manejando el procesamiento de pedidos y el inventario, y enviando el producto al usuario final, su sitio web necesitará un motor de comercio electrónico completo que debe integrarse lo más posible en su base de datos de inventario. </a:t>
          </a:r>
        </a:p>
      </dgm:t>
    </dgm:pt>
    <dgm:pt modelId="{9E17ADAB-D47C-4A25-A42A-B4DD79C8F7A7}" type="parTrans" cxnId="{E1EFEF35-C073-4C71-9652-9B2A9D6AA510}">
      <dgm:prSet/>
      <dgm:spPr/>
      <dgm:t>
        <a:bodyPr/>
        <a:lstStyle/>
        <a:p>
          <a:endParaRPr lang="es-ES"/>
        </a:p>
      </dgm:t>
    </dgm:pt>
    <dgm:pt modelId="{74BDBCD9-4AEA-4E67-AF34-2B5A0201D31E}" type="sibTrans" cxnId="{E1EFEF35-C073-4C71-9652-9B2A9D6AA510}">
      <dgm:prSet/>
      <dgm:spPr/>
      <dgm:t>
        <a:bodyPr/>
        <a:lstStyle/>
        <a:p>
          <a:endParaRPr lang="es-ES"/>
        </a:p>
      </dgm:t>
    </dgm:pt>
    <dgm:pt modelId="{BE5A5D76-B392-402A-9FE7-0224AE301499}">
      <dgm:prSet/>
      <dgm:spPr/>
      <dgm:t>
        <a:bodyPr/>
        <a:lstStyle/>
        <a:p>
          <a:pPr rtl="0"/>
          <a:r>
            <a:rPr lang="es-ES"/>
            <a:t>Es posible que también necesite tenerlo integrado a su software de administración de relaciones con los clientes para la administración de cuentas y el servicio al cliente. (CRM) </a:t>
          </a:r>
        </a:p>
      </dgm:t>
    </dgm:pt>
    <dgm:pt modelId="{4AC262B5-E2B1-42A1-BB16-7A22422D62D5}" type="parTrans" cxnId="{85053E46-CCBB-41A9-B6CF-847A3E65D9A7}">
      <dgm:prSet/>
      <dgm:spPr/>
      <dgm:t>
        <a:bodyPr/>
        <a:lstStyle/>
        <a:p>
          <a:endParaRPr lang="es-ES"/>
        </a:p>
      </dgm:t>
    </dgm:pt>
    <dgm:pt modelId="{F8C1DC7E-A5F5-48F5-A839-12E168B0DBBE}" type="sibTrans" cxnId="{85053E46-CCBB-41A9-B6CF-847A3E65D9A7}">
      <dgm:prSet/>
      <dgm:spPr/>
      <dgm:t>
        <a:bodyPr/>
        <a:lstStyle/>
        <a:p>
          <a:endParaRPr lang="es-ES"/>
        </a:p>
      </dgm:t>
    </dgm:pt>
    <dgm:pt modelId="{DFAAC7DD-10F5-4831-B3AD-B2098568C210}" type="pres">
      <dgm:prSet presAssocID="{960F2958-68AB-4B25-99F7-F951778CACE5}" presName="linear" presStyleCnt="0">
        <dgm:presLayoutVars>
          <dgm:animLvl val="lvl"/>
          <dgm:resizeHandles val="exact"/>
        </dgm:presLayoutVars>
      </dgm:prSet>
      <dgm:spPr/>
    </dgm:pt>
    <dgm:pt modelId="{522E4804-B87D-4BEB-A61A-B8E348EBF532}" type="pres">
      <dgm:prSet presAssocID="{2B9C4C18-9BD8-4AA1-8021-36723E1EFF0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4663ABA-56D6-4DA7-B53B-DEDA020C669F}" type="pres">
      <dgm:prSet presAssocID="{010DE715-7C9D-4173-A438-2D911E2F2468}" presName="spacer" presStyleCnt="0"/>
      <dgm:spPr/>
    </dgm:pt>
    <dgm:pt modelId="{C07FFA7E-290E-426B-8456-A143B135F67A}" type="pres">
      <dgm:prSet presAssocID="{BFAD285E-6C80-4456-9E42-EC23314EA5D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61A3CAD-5CEA-48BE-8DA5-9B92268B3E4E}" type="pres">
      <dgm:prSet presAssocID="{74BDBCD9-4AEA-4E67-AF34-2B5A0201D31E}" presName="spacer" presStyleCnt="0"/>
      <dgm:spPr/>
    </dgm:pt>
    <dgm:pt modelId="{D78F3602-73B1-4881-8309-D753B2A1EEB0}" type="pres">
      <dgm:prSet presAssocID="{BE5A5D76-B392-402A-9FE7-0224AE30149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2B0B107-3139-4AB4-95A7-60F6F25C4088}" type="presOf" srcId="{BE5A5D76-B392-402A-9FE7-0224AE301499}" destId="{D78F3602-73B1-4881-8309-D753B2A1EEB0}" srcOrd="0" destOrd="0" presId="urn:microsoft.com/office/officeart/2005/8/layout/vList2"/>
    <dgm:cxn modelId="{8F3E7221-DF3B-4859-87C2-A4BB11FD1B0C}" type="presOf" srcId="{960F2958-68AB-4B25-99F7-F951778CACE5}" destId="{DFAAC7DD-10F5-4831-B3AD-B2098568C210}" srcOrd="0" destOrd="0" presId="urn:microsoft.com/office/officeart/2005/8/layout/vList2"/>
    <dgm:cxn modelId="{E1EFEF35-C073-4C71-9652-9B2A9D6AA510}" srcId="{960F2958-68AB-4B25-99F7-F951778CACE5}" destId="{BFAD285E-6C80-4456-9E42-EC23314EA5DA}" srcOrd="1" destOrd="0" parTransId="{9E17ADAB-D47C-4A25-A42A-B4DD79C8F7A7}" sibTransId="{74BDBCD9-4AEA-4E67-AF34-2B5A0201D31E}"/>
    <dgm:cxn modelId="{85053E46-CCBB-41A9-B6CF-847A3E65D9A7}" srcId="{960F2958-68AB-4B25-99F7-F951778CACE5}" destId="{BE5A5D76-B392-402A-9FE7-0224AE301499}" srcOrd="2" destOrd="0" parTransId="{4AC262B5-E2B1-42A1-BB16-7A22422D62D5}" sibTransId="{F8C1DC7E-A5F5-48F5-A839-12E168B0DBBE}"/>
    <dgm:cxn modelId="{113C1874-A084-4475-A221-6B35AD2B2F0D}" type="presOf" srcId="{BFAD285E-6C80-4456-9E42-EC23314EA5DA}" destId="{C07FFA7E-290E-426B-8456-A143B135F67A}" srcOrd="0" destOrd="0" presId="urn:microsoft.com/office/officeart/2005/8/layout/vList2"/>
    <dgm:cxn modelId="{0059B989-4BFC-4370-A97B-DA413B2934A7}" srcId="{960F2958-68AB-4B25-99F7-F951778CACE5}" destId="{2B9C4C18-9BD8-4AA1-8021-36723E1EFF04}" srcOrd="0" destOrd="0" parTransId="{544A2B29-B561-4803-B5B1-A816782D1EF7}" sibTransId="{010DE715-7C9D-4173-A438-2D911E2F2468}"/>
    <dgm:cxn modelId="{55294CCC-6FB3-45B9-AF47-08B0692D38AA}" type="presOf" srcId="{2B9C4C18-9BD8-4AA1-8021-36723E1EFF04}" destId="{522E4804-B87D-4BEB-A61A-B8E348EBF532}" srcOrd="0" destOrd="0" presId="urn:microsoft.com/office/officeart/2005/8/layout/vList2"/>
    <dgm:cxn modelId="{895FCFC8-34F0-4D6C-874C-15C581FA2F7C}" type="presParOf" srcId="{DFAAC7DD-10F5-4831-B3AD-B2098568C210}" destId="{522E4804-B87D-4BEB-A61A-B8E348EBF532}" srcOrd="0" destOrd="0" presId="urn:microsoft.com/office/officeart/2005/8/layout/vList2"/>
    <dgm:cxn modelId="{0D8299CA-28C1-4DE1-A812-05352B5D6430}" type="presParOf" srcId="{DFAAC7DD-10F5-4831-B3AD-B2098568C210}" destId="{34663ABA-56D6-4DA7-B53B-DEDA020C669F}" srcOrd="1" destOrd="0" presId="urn:microsoft.com/office/officeart/2005/8/layout/vList2"/>
    <dgm:cxn modelId="{241F814D-A3B9-4BB8-9E5B-8217949E0AC4}" type="presParOf" srcId="{DFAAC7DD-10F5-4831-B3AD-B2098568C210}" destId="{C07FFA7E-290E-426B-8456-A143B135F67A}" srcOrd="2" destOrd="0" presId="urn:microsoft.com/office/officeart/2005/8/layout/vList2"/>
    <dgm:cxn modelId="{3E13E83D-897D-47FE-A281-72EBBA4C54F4}" type="presParOf" srcId="{DFAAC7DD-10F5-4831-B3AD-B2098568C210}" destId="{D61A3CAD-5CEA-48BE-8DA5-9B92268B3E4E}" srcOrd="3" destOrd="0" presId="urn:microsoft.com/office/officeart/2005/8/layout/vList2"/>
    <dgm:cxn modelId="{9A739C30-BB99-435A-B5FB-988DAE572D02}" type="presParOf" srcId="{DFAAC7DD-10F5-4831-B3AD-B2098568C210}" destId="{D78F3602-73B1-4881-8309-D753B2A1EEB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DEB6C4-2B28-49A9-949D-796007EECE9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FCEE5E8-019F-482B-9A3F-18B8B29864CC}">
      <dgm:prSet/>
      <dgm:spPr/>
      <dgm:t>
        <a:bodyPr/>
        <a:lstStyle/>
        <a:p>
          <a:r>
            <a:rPr lang="es-ES"/>
            <a:t>Canal directo: El proveedor entra en contacto directo con el usuario, frecuente en productos agrícolas o por parte de empresas como  AVON </a:t>
          </a:r>
          <a:endParaRPr lang="en-US"/>
        </a:p>
      </dgm:t>
    </dgm:pt>
    <dgm:pt modelId="{1D48763D-C8C3-4EAB-B319-7DD649B02729}" type="parTrans" cxnId="{AE8F5CD0-0739-40B1-AF1A-B3E7ED3C5827}">
      <dgm:prSet/>
      <dgm:spPr/>
      <dgm:t>
        <a:bodyPr/>
        <a:lstStyle/>
        <a:p>
          <a:endParaRPr lang="en-US"/>
        </a:p>
      </dgm:t>
    </dgm:pt>
    <dgm:pt modelId="{9B250F33-2657-4A00-BD32-7ED6DAD42A1D}" type="sibTrans" cxnId="{AE8F5CD0-0739-40B1-AF1A-B3E7ED3C5827}">
      <dgm:prSet/>
      <dgm:spPr/>
      <dgm:t>
        <a:bodyPr/>
        <a:lstStyle/>
        <a:p>
          <a:endParaRPr lang="en-US"/>
        </a:p>
      </dgm:t>
    </dgm:pt>
    <dgm:pt modelId="{C44E75C5-230E-44BA-9A36-18001E8AA29F}">
      <dgm:prSet/>
      <dgm:spPr/>
      <dgm:t>
        <a:bodyPr/>
        <a:lstStyle/>
        <a:p>
          <a:r>
            <a:rPr lang="es-ES"/>
            <a:t>Indirectos: Existen intermediarios entre el proveedor y el usuarios o consumidor final </a:t>
          </a:r>
          <a:endParaRPr lang="en-US"/>
        </a:p>
      </dgm:t>
    </dgm:pt>
    <dgm:pt modelId="{7F77B317-EBE3-4FDB-96EA-170B5EB26256}" type="parTrans" cxnId="{EA38E491-29A3-4A47-9A85-F071335923C5}">
      <dgm:prSet/>
      <dgm:spPr/>
      <dgm:t>
        <a:bodyPr/>
        <a:lstStyle/>
        <a:p>
          <a:endParaRPr lang="en-US"/>
        </a:p>
      </dgm:t>
    </dgm:pt>
    <dgm:pt modelId="{985C0908-343F-4F59-8F8A-A580CD1ECBE5}" type="sibTrans" cxnId="{EA38E491-29A3-4A47-9A85-F071335923C5}">
      <dgm:prSet/>
      <dgm:spPr/>
      <dgm:t>
        <a:bodyPr/>
        <a:lstStyle/>
        <a:p>
          <a:endParaRPr lang="en-US"/>
        </a:p>
      </dgm:t>
    </dgm:pt>
    <dgm:pt modelId="{FD7BA118-2740-254E-8E84-D817486CC7F3}" type="pres">
      <dgm:prSet presAssocID="{1EDEB6C4-2B28-49A9-949D-796007EECE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877732-16FE-EE4D-A384-FD2A74505FAF}" type="pres">
      <dgm:prSet presAssocID="{6FCEE5E8-019F-482B-9A3F-18B8B29864CC}" presName="hierRoot1" presStyleCnt="0"/>
      <dgm:spPr/>
    </dgm:pt>
    <dgm:pt modelId="{1B322512-06B1-F34B-B330-71300DFD8FAD}" type="pres">
      <dgm:prSet presAssocID="{6FCEE5E8-019F-482B-9A3F-18B8B29864CC}" presName="composite" presStyleCnt="0"/>
      <dgm:spPr/>
    </dgm:pt>
    <dgm:pt modelId="{D35F32E6-AD36-AF40-9EE6-7E3FBFB1F90C}" type="pres">
      <dgm:prSet presAssocID="{6FCEE5E8-019F-482B-9A3F-18B8B29864CC}" presName="background" presStyleLbl="node0" presStyleIdx="0" presStyleCnt="2"/>
      <dgm:spPr/>
    </dgm:pt>
    <dgm:pt modelId="{8D888EDC-0F2A-0546-A978-CD734D1A489A}" type="pres">
      <dgm:prSet presAssocID="{6FCEE5E8-019F-482B-9A3F-18B8B29864CC}" presName="text" presStyleLbl="fgAcc0" presStyleIdx="0" presStyleCnt="2">
        <dgm:presLayoutVars>
          <dgm:chPref val="3"/>
        </dgm:presLayoutVars>
      </dgm:prSet>
      <dgm:spPr/>
    </dgm:pt>
    <dgm:pt modelId="{152D2155-F5B6-4C4A-BC4B-1FCCDFDAED16}" type="pres">
      <dgm:prSet presAssocID="{6FCEE5E8-019F-482B-9A3F-18B8B29864CC}" presName="hierChild2" presStyleCnt="0"/>
      <dgm:spPr/>
    </dgm:pt>
    <dgm:pt modelId="{ACFF848B-803F-FE41-853E-91490F93CA7C}" type="pres">
      <dgm:prSet presAssocID="{C44E75C5-230E-44BA-9A36-18001E8AA29F}" presName="hierRoot1" presStyleCnt="0"/>
      <dgm:spPr/>
    </dgm:pt>
    <dgm:pt modelId="{C686CA5F-353A-AB4B-BC2B-6E55238A9D71}" type="pres">
      <dgm:prSet presAssocID="{C44E75C5-230E-44BA-9A36-18001E8AA29F}" presName="composite" presStyleCnt="0"/>
      <dgm:spPr/>
    </dgm:pt>
    <dgm:pt modelId="{15051DB7-3D7D-5248-A062-9BC282848A32}" type="pres">
      <dgm:prSet presAssocID="{C44E75C5-230E-44BA-9A36-18001E8AA29F}" presName="background" presStyleLbl="node0" presStyleIdx="1" presStyleCnt="2"/>
      <dgm:spPr/>
    </dgm:pt>
    <dgm:pt modelId="{CAFACFE3-6CB3-5D46-A375-B3579FD2FC2D}" type="pres">
      <dgm:prSet presAssocID="{C44E75C5-230E-44BA-9A36-18001E8AA29F}" presName="text" presStyleLbl="fgAcc0" presStyleIdx="1" presStyleCnt="2">
        <dgm:presLayoutVars>
          <dgm:chPref val="3"/>
        </dgm:presLayoutVars>
      </dgm:prSet>
      <dgm:spPr/>
    </dgm:pt>
    <dgm:pt modelId="{0C070F90-B899-7D46-9D3B-20292E4CBE55}" type="pres">
      <dgm:prSet presAssocID="{C44E75C5-230E-44BA-9A36-18001E8AA29F}" presName="hierChild2" presStyleCnt="0"/>
      <dgm:spPr/>
    </dgm:pt>
  </dgm:ptLst>
  <dgm:cxnLst>
    <dgm:cxn modelId="{8CB78405-6DD4-9243-B1D1-7C9D7AF636E4}" type="presOf" srcId="{C44E75C5-230E-44BA-9A36-18001E8AA29F}" destId="{CAFACFE3-6CB3-5D46-A375-B3579FD2FC2D}" srcOrd="0" destOrd="0" presId="urn:microsoft.com/office/officeart/2005/8/layout/hierarchy1"/>
    <dgm:cxn modelId="{FA5BBA0F-9CC4-4A40-948B-7D4F15291E16}" type="presOf" srcId="{6FCEE5E8-019F-482B-9A3F-18B8B29864CC}" destId="{8D888EDC-0F2A-0546-A978-CD734D1A489A}" srcOrd="0" destOrd="0" presId="urn:microsoft.com/office/officeart/2005/8/layout/hierarchy1"/>
    <dgm:cxn modelId="{EA38E491-29A3-4A47-9A85-F071335923C5}" srcId="{1EDEB6C4-2B28-49A9-949D-796007EECE91}" destId="{C44E75C5-230E-44BA-9A36-18001E8AA29F}" srcOrd="1" destOrd="0" parTransId="{7F77B317-EBE3-4FDB-96EA-170B5EB26256}" sibTransId="{985C0908-343F-4F59-8F8A-A580CD1ECBE5}"/>
    <dgm:cxn modelId="{AE8F5CD0-0739-40B1-AF1A-B3E7ED3C5827}" srcId="{1EDEB6C4-2B28-49A9-949D-796007EECE91}" destId="{6FCEE5E8-019F-482B-9A3F-18B8B29864CC}" srcOrd="0" destOrd="0" parTransId="{1D48763D-C8C3-4EAB-B319-7DD649B02729}" sibTransId="{9B250F33-2657-4A00-BD32-7ED6DAD42A1D}"/>
    <dgm:cxn modelId="{54BA9FE0-A0CC-6A45-9586-4808D38E27E3}" type="presOf" srcId="{1EDEB6C4-2B28-49A9-949D-796007EECE91}" destId="{FD7BA118-2740-254E-8E84-D817486CC7F3}" srcOrd="0" destOrd="0" presId="urn:microsoft.com/office/officeart/2005/8/layout/hierarchy1"/>
    <dgm:cxn modelId="{23D8F3A6-5142-BF46-8C6E-8A24C85BE457}" type="presParOf" srcId="{FD7BA118-2740-254E-8E84-D817486CC7F3}" destId="{CA877732-16FE-EE4D-A384-FD2A74505FAF}" srcOrd="0" destOrd="0" presId="urn:microsoft.com/office/officeart/2005/8/layout/hierarchy1"/>
    <dgm:cxn modelId="{80B53A03-D1AD-B046-A209-5A1C103068B9}" type="presParOf" srcId="{CA877732-16FE-EE4D-A384-FD2A74505FAF}" destId="{1B322512-06B1-F34B-B330-71300DFD8FAD}" srcOrd="0" destOrd="0" presId="urn:microsoft.com/office/officeart/2005/8/layout/hierarchy1"/>
    <dgm:cxn modelId="{7DC8E2E4-8590-9242-9B31-E950C0337064}" type="presParOf" srcId="{1B322512-06B1-F34B-B330-71300DFD8FAD}" destId="{D35F32E6-AD36-AF40-9EE6-7E3FBFB1F90C}" srcOrd="0" destOrd="0" presId="urn:microsoft.com/office/officeart/2005/8/layout/hierarchy1"/>
    <dgm:cxn modelId="{FC6F0088-45C7-B34C-BEFE-1F29FEC5B426}" type="presParOf" srcId="{1B322512-06B1-F34B-B330-71300DFD8FAD}" destId="{8D888EDC-0F2A-0546-A978-CD734D1A489A}" srcOrd="1" destOrd="0" presId="urn:microsoft.com/office/officeart/2005/8/layout/hierarchy1"/>
    <dgm:cxn modelId="{9B71EAE9-BB3D-C140-B8ED-D03252D7F3CA}" type="presParOf" srcId="{CA877732-16FE-EE4D-A384-FD2A74505FAF}" destId="{152D2155-F5B6-4C4A-BC4B-1FCCDFDAED16}" srcOrd="1" destOrd="0" presId="urn:microsoft.com/office/officeart/2005/8/layout/hierarchy1"/>
    <dgm:cxn modelId="{AD7BC66D-2C3B-B040-9FB7-4C8898BD3A31}" type="presParOf" srcId="{FD7BA118-2740-254E-8E84-D817486CC7F3}" destId="{ACFF848B-803F-FE41-853E-91490F93CA7C}" srcOrd="1" destOrd="0" presId="urn:microsoft.com/office/officeart/2005/8/layout/hierarchy1"/>
    <dgm:cxn modelId="{5AC25D8A-8263-CC4E-B4D4-2DAD3DC6E690}" type="presParOf" srcId="{ACFF848B-803F-FE41-853E-91490F93CA7C}" destId="{C686CA5F-353A-AB4B-BC2B-6E55238A9D71}" srcOrd="0" destOrd="0" presId="urn:microsoft.com/office/officeart/2005/8/layout/hierarchy1"/>
    <dgm:cxn modelId="{EE1B30A9-7707-6142-8CE2-824A929DDE25}" type="presParOf" srcId="{C686CA5F-353A-AB4B-BC2B-6E55238A9D71}" destId="{15051DB7-3D7D-5248-A062-9BC282848A32}" srcOrd="0" destOrd="0" presId="urn:microsoft.com/office/officeart/2005/8/layout/hierarchy1"/>
    <dgm:cxn modelId="{0101A529-4EE9-D64B-BDC7-CECABE55DD76}" type="presParOf" srcId="{C686CA5F-353A-AB4B-BC2B-6E55238A9D71}" destId="{CAFACFE3-6CB3-5D46-A375-B3579FD2FC2D}" srcOrd="1" destOrd="0" presId="urn:microsoft.com/office/officeart/2005/8/layout/hierarchy1"/>
    <dgm:cxn modelId="{0FCB8B8B-1701-8546-A707-492944488C11}" type="presParOf" srcId="{ACFF848B-803F-FE41-853E-91490F93CA7C}" destId="{0C070F90-B899-7D46-9D3B-20292E4CBE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BA9A9F-F785-44B2-B577-39E02723DC98}" type="doc">
      <dgm:prSet loTypeId="urn:microsoft.com/office/officeart/2005/8/layout/hList1" loCatId="list" qsTypeId="urn:microsoft.com/office/officeart/2005/8/quickstyle/3d1" qsCatId="3D" csTypeId="urn:microsoft.com/office/officeart/2005/8/colors/colorful4" csCatId="colorful"/>
      <dgm:spPr/>
      <dgm:t>
        <a:bodyPr/>
        <a:lstStyle/>
        <a:p>
          <a:endParaRPr lang="es-ES"/>
        </a:p>
      </dgm:t>
    </dgm:pt>
    <dgm:pt modelId="{61A1659C-04EB-4D1A-B7D1-B5A24C3CBA45}">
      <dgm:prSet/>
      <dgm:spPr/>
      <dgm:t>
        <a:bodyPr/>
        <a:lstStyle/>
        <a:p>
          <a:pPr rtl="0"/>
          <a:r>
            <a:rPr lang="es-ES" b="1" dirty="0"/>
            <a:t>Canal largo </a:t>
          </a:r>
          <a:endParaRPr lang="es-ES" dirty="0"/>
        </a:p>
      </dgm:t>
    </dgm:pt>
    <dgm:pt modelId="{958101A5-F0DB-4C35-916A-E15CF3DCF780}" type="parTrans" cxnId="{325E987E-BC95-4367-BC67-F4C3F98D5F4C}">
      <dgm:prSet/>
      <dgm:spPr/>
      <dgm:t>
        <a:bodyPr/>
        <a:lstStyle/>
        <a:p>
          <a:endParaRPr lang="es-ES"/>
        </a:p>
      </dgm:t>
    </dgm:pt>
    <dgm:pt modelId="{6D8C2DFA-0C1D-4F3E-92A3-C876BDBF97CD}" type="sibTrans" cxnId="{325E987E-BC95-4367-BC67-F4C3F98D5F4C}">
      <dgm:prSet/>
      <dgm:spPr/>
      <dgm:t>
        <a:bodyPr/>
        <a:lstStyle/>
        <a:p>
          <a:endParaRPr lang="es-ES"/>
        </a:p>
      </dgm:t>
    </dgm:pt>
    <dgm:pt modelId="{9B6ECCCB-9E2F-4CE3-BEB4-5B35DBDD9C1A}">
      <dgm:prSet/>
      <dgm:spPr/>
      <dgm:t>
        <a:bodyPr/>
        <a:lstStyle/>
        <a:p>
          <a:pPr rtl="0"/>
          <a:r>
            <a:rPr lang="es-ES" b="1" dirty="0"/>
            <a:t>Fabricante </a:t>
          </a:r>
          <a:endParaRPr lang="es-ES" dirty="0"/>
        </a:p>
      </dgm:t>
    </dgm:pt>
    <dgm:pt modelId="{0179B332-1EF2-4859-A107-B75D0D4E6116}" type="parTrans" cxnId="{E5A16F5D-BD3B-4905-8109-B73C60EDE9F9}">
      <dgm:prSet/>
      <dgm:spPr/>
      <dgm:t>
        <a:bodyPr/>
        <a:lstStyle/>
        <a:p>
          <a:endParaRPr lang="es-ES"/>
        </a:p>
      </dgm:t>
    </dgm:pt>
    <dgm:pt modelId="{676FF080-B7DA-49E7-9914-F73BFCE5ED48}" type="sibTrans" cxnId="{E5A16F5D-BD3B-4905-8109-B73C60EDE9F9}">
      <dgm:prSet/>
      <dgm:spPr/>
      <dgm:t>
        <a:bodyPr/>
        <a:lstStyle/>
        <a:p>
          <a:endParaRPr lang="es-ES"/>
        </a:p>
      </dgm:t>
    </dgm:pt>
    <dgm:pt modelId="{07D53995-7502-4BE5-8D10-0659C6DC4117}">
      <dgm:prSet/>
      <dgm:spPr/>
      <dgm:t>
        <a:bodyPr/>
        <a:lstStyle/>
        <a:p>
          <a:pPr rtl="0"/>
          <a:r>
            <a:rPr lang="es-ES" b="1"/>
            <a:t>Mayorista </a:t>
          </a:r>
          <a:endParaRPr lang="es-ES"/>
        </a:p>
      </dgm:t>
    </dgm:pt>
    <dgm:pt modelId="{8AF3015B-E4A7-4536-9D7D-5B16BA5B3956}" type="parTrans" cxnId="{2611741D-45DD-45B3-8427-B69A56D33548}">
      <dgm:prSet/>
      <dgm:spPr/>
      <dgm:t>
        <a:bodyPr/>
        <a:lstStyle/>
        <a:p>
          <a:endParaRPr lang="es-ES"/>
        </a:p>
      </dgm:t>
    </dgm:pt>
    <dgm:pt modelId="{47F1F59E-8213-4BD8-9F81-176DEC125EB6}" type="sibTrans" cxnId="{2611741D-45DD-45B3-8427-B69A56D33548}">
      <dgm:prSet/>
      <dgm:spPr/>
      <dgm:t>
        <a:bodyPr/>
        <a:lstStyle/>
        <a:p>
          <a:endParaRPr lang="es-ES"/>
        </a:p>
      </dgm:t>
    </dgm:pt>
    <dgm:pt modelId="{654904B0-40F8-4AEE-81EB-261B391382A5}">
      <dgm:prSet/>
      <dgm:spPr/>
      <dgm:t>
        <a:bodyPr/>
        <a:lstStyle/>
        <a:p>
          <a:pPr rtl="0"/>
          <a:r>
            <a:rPr lang="es-ES" b="1" dirty="0"/>
            <a:t>Minorista</a:t>
          </a:r>
          <a:endParaRPr lang="es-ES" dirty="0"/>
        </a:p>
      </dgm:t>
    </dgm:pt>
    <dgm:pt modelId="{F0A16A81-424B-4D45-BE55-959512F32838}" type="parTrans" cxnId="{42D63D08-2840-44D5-9A01-2AAB003C598B}">
      <dgm:prSet/>
      <dgm:spPr/>
      <dgm:t>
        <a:bodyPr/>
        <a:lstStyle/>
        <a:p>
          <a:endParaRPr lang="es-ES"/>
        </a:p>
      </dgm:t>
    </dgm:pt>
    <dgm:pt modelId="{7A254FB8-0508-4FF6-9390-D0C462EF39B3}" type="sibTrans" cxnId="{42D63D08-2840-44D5-9A01-2AAB003C598B}">
      <dgm:prSet/>
      <dgm:spPr/>
      <dgm:t>
        <a:bodyPr/>
        <a:lstStyle/>
        <a:p>
          <a:endParaRPr lang="es-ES"/>
        </a:p>
      </dgm:t>
    </dgm:pt>
    <dgm:pt modelId="{35A7E0E1-BB69-476F-ABE7-C32B6E8C2689}">
      <dgm:prSet/>
      <dgm:spPr/>
      <dgm:t>
        <a:bodyPr/>
        <a:lstStyle/>
        <a:p>
          <a:pPr rtl="0"/>
          <a:r>
            <a:rPr lang="es-ES" b="1" dirty="0"/>
            <a:t>Cliente final</a:t>
          </a:r>
          <a:endParaRPr lang="es-ES" dirty="0"/>
        </a:p>
      </dgm:t>
    </dgm:pt>
    <dgm:pt modelId="{BFF779AC-CE37-4824-A812-79AF2218A257}" type="parTrans" cxnId="{9437C07E-8812-482B-841C-B88D58F3C52D}">
      <dgm:prSet/>
      <dgm:spPr/>
      <dgm:t>
        <a:bodyPr/>
        <a:lstStyle/>
        <a:p>
          <a:endParaRPr lang="es-ES"/>
        </a:p>
      </dgm:t>
    </dgm:pt>
    <dgm:pt modelId="{3D91487D-BA3A-4889-835E-79A5ABABEB69}" type="sibTrans" cxnId="{9437C07E-8812-482B-841C-B88D58F3C52D}">
      <dgm:prSet/>
      <dgm:spPr/>
      <dgm:t>
        <a:bodyPr/>
        <a:lstStyle/>
        <a:p>
          <a:endParaRPr lang="es-ES"/>
        </a:p>
      </dgm:t>
    </dgm:pt>
    <dgm:pt modelId="{1C2B92E2-B842-4EDF-AF09-871BAE40FA89}">
      <dgm:prSet/>
      <dgm:spPr/>
      <dgm:t>
        <a:bodyPr/>
        <a:lstStyle/>
        <a:p>
          <a:pPr rtl="0"/>
          <a:r>
            <a:rPr lang="es-ES" b="1" dirty="0"/>
            <a:t>Canal Medio </a:t>
          </a:r>
          <a:endParaRPr lang="es-ES" dirty="0"/>
        </a:p>
      </dgm:t>
    </dgm:pt>
    <dgm:pt modelId="{193AFF7C-6C10-4A3E-9960-68236D927D82}" type="parTrans" cxnId="{49ACD0B4-99A7-40AD-AF13-6AD2D42F50D0}">
      <dgm:prSet/>
      <dgm:spPr/>
      <dgm:t>
        <a:bodyPr/>
        <a:lstStyle/>
        <a:p>
          <a:endParaRPr lang="es-ES"/>
        </a:p>
      </dgm:t>
    </dgm:pt>
    <dgm:pt modelId="{F87BDEC9-D507-4F10-ABEC-171367DB6F76}" type="sibTrans" cxnId="{49ACD0B4-99A7-40AD-AF13-6AD2D42F50D0}">
      <dgm:prSet/>
      <dgm:spPr/>
      <dgm:t>
        <a:bodyPr/>
        <a:lstStyle/>
        <a:p>
          <a:endParaRPr lang="es-ES"/>
        </a:p>
      </dgm:t>
    </dgm:pt>
    <dgm:pt modelId="{16C7B6C6-50F6-4757-9ECA-55412ECB6FF0}">
      <dgm:prSet/>
      <dgm:spPr/>
      <dgm:t>
        <a:bodyPr/>
        <a:lstStyle/>
        <a:p>
          <a:pPr rtl="0"/>
          <a:r>
            <a:rPr lang="es-ES" b="1" dirty="0"/>
            <a:t>Fabricante </a:t>
          </a:r>
          <a:endParaRPr lang="es-ES" dirty="0"/>
        </a:p>
      </dgm:t>
    </dgm:pt>
    <dgm:pt modelId="{C7B95613-7636-4393-A506-24B33CA136EF}" type="parTrans" cxnId="{503E840D-C77C-497D-B9B9-14D2FBC423E5}">
      <dgm:prSet/>
      <dgm:spPr/>
      <dgm:t>
        <a:bodyPr/>
        <a:lstStyle/>
        <a:p>
          <a:endParaRPr lang="es-ES"/>
        </a:p>
      </dgm:t>
    </dgm:pt>
    <dgm:pt modelId="{D13FF47E-4768-4504-BF87-9287BBBB414E}" type="sibTrans" cxnId="{503E840D-C77C-497D-B9B9-14D2FBC423E5}">
      <dgm:prSet/>
      <dgm:spPr/>
      <dgm:t>
        <a:bodyPr/>
        <a:lstStyle/>
        <a:p>
          <a:endParaRPr lang="es-ES"/>
        </a:p>
      </dgm:t>
    </dgm:pt>
    <dgm:pt modelId="{7A3DF216-46CE-4408-986A-70487DE08146}">
      <dgm:prSet/>
      <dgm:spPr/>
      <dgm:t>
        <a:bodyPr/>
        <a:lstStyle/>
        <a:p>
          <a:pPr rtl="0"/>
          <a:r>
            <a:rPr lang="es-ES" b="1" dirty="0"/>
            <a:t>Minorista</a:t>
          </a:r>
          <a:endParaRPr lang="es-ES" dirty="0"/>
        </a:p>
      </dgm:t>
    </dgm:pt>
    <dgm:pt modelId="{C8BE8856-4842-4F83-912C-A9DAE4707E76}" type="parTrans" cxnId="{920BF88F-A54A-40EF-BE56-A6871B4DAAA2}">
      <dgm:prSet/>
      <dgm:spPr/>
      <dgm:t>
        <a:bodyPr/>
        <a:lstStyle/>
        <a:p>
          <a:endParaRPr lang="es-ES"/>
        </a:p>
      </dgm:t>
    </dgm:pt>
    <dgm:pt modelId="{69B9FEA4-995A-4787-92DD-EA0E32EFE73F}" type="sibTrans" cxnId="{920BF88F-A54A-40EF-BE56-A6871B4DAAA2}">
      <dgm:prSet/>
      <dgm:spPr/>
      <dgm:t>
        <a:bodyPr/>
        <a:lstStyle/>
        <a:p>
          <a:endParaRPr lang="es-ES"/>
        </a:p>
      </dgm:t>
    </dgm:pt>
    <dgm:pt modelId="{1C7153E7-E616-4384-8084-D86EC177F70A}">
      <dgm:prSet/>
      <dgm:spPr/>
      <dgm:t>
        <a:bodyPr/>
        <a:lstStyle/>
        <a:p>
          <a:pPr rtl="0"/>
          <a:r>
            <a:rPr lang="es-ES" b="1" dirty="0"/>
            <a:t>Cliente final  </a:t>
          </a:r>
          <a:endParaRPr lang="es-ES" dirty="0"/>
        </a:p>
      </dgm:t>
    </dgm:pt>
    <dgm:pt modelId="{44159234-735A-4889-A293-596FDE5ED532}" type="parTrans" cxnId="{37A2B173-87C4-427D-9749-8260AA11D63B}">
      <dgm:prSet/>
      <dgm:spPr/>
      <dgm:t>
        <a:bodyPr/>
        <a:lstStyle/>
        <a:p>
          <a:endParaRPr lang="es-ES"/>
        </a:p>
      </dgm:t>
    </dgm:pt>
    <dgm:pt modelId="{D98BF6EA-F949-40BE-876C-76F53C22D39F}" type="sibTrans" cxnId="{37A2B173-87C4-427D-9749-8260AA11D63B}">
      <dgm:prSet/>
      <dgm:spPr/>
      <dgm:t>
        <a:bodyPr/>
        <a:lstStyle/>
        <a:p>
          <a:endParaRPr lang="es-ES"/>
        </a:p>
      </dgm:t>
    </dgm:pt>
    <dgm:pt modelId="{3FF18B8A-543F-46FF-B064-C578B2FFE030}">
      <dgm:prSet/>
      <dgm:spPr/>
      <dgm:t>
        <a:bodyPr/>
        <a:lstStyle/>
        <a:p>
          <a:pPr rtl="0"/>
          <a:r>
            <a:rPr lang="es-ES" b="1" dirty="0"/>
            <a:t>Canal Corto</a:t>
          </a:r>
          <a:endParaRPr lang="es-ES" dirty="0"/>
        </a:p>
      </dgm:t>
    </dgm:pt>
    <dgm:pt modelId="{3058A003-DD1B-4625-9034-17DDA497333A}" type="parTrans" cxnId="{1387C9D9-43E8-49C0-95C3-D0F88BF1FC2B}">
      <dgm:prSet/>
      <dgm:spPr/>
      <dgm:t>
        <a:bodyPr/>
        <a:lstStyle/>
        <a:p>
          <a:endParaRPr lang="es-ES"/>
        </a:p>
      </dgm:t>
    </dgm:pt>
    <dgm:pt modelId="{F573DA83-703F-4579-AC1F-FA4D1B38BC59}" type="sibTrans" cxnId="{1387C9D9-43E8-49C0-95C3-D0F88BF1FC2B}">
      <dgm:prSet/>
      <dgm:spPr/>
      <dgm:t>
        <a:bodyPr/>
        <a:lstStyle/>
        <a:p>
          <a:endParaRPr lang="es-ES"/>
        </a:p>
      </dgm:t>
    </dgm:pt>
    <dgm:pt modelId="{2141242E-995E-4F57-A3F1-F5A9AFC02D7E}">
      <dgm:prSet/>
      <dgm:spPr/>
      <dgm:t>
        <a:bodyPr/>
        <a:lstStyle/>
        <a:p>
          <a:pPr rtl="0"/>
          <a:r>
            <a:rPr lang="es-ES" b="1" dirty="0"/>
            <a:t>Cliente Final </a:t>
          </a:r>
          <a:endParaRPr lang="es-ES" dirty="0"/>
        </a:p>
      </dgm:t>
    </dgm:pt>
    <dgm:pt modelId="{CA1BEEA7-8DB3-4FB6-BE68-B1DBD29D46D8}" type="parTrans" cxnId="{4104546D-F987-46B9-8178-1E5F2E267D59}">
      <dgm:prSet/>
      <dgm:spPr/>
      <dgm:t>
        <a:bodyPr/>
        <a:lstStyle/>
        <a:p>
          <a:endParaRPr lang="es-ES"/>
        </a:p>
      </dgm:t>
    </dgm:pt>
    <dgm:pt modelId="{6EE85201-6F3C-4AB2-9197-1F2813EA5C12}" type="sibTrans" cxnId="{4104546D-F987-46B9-8178-1E5F2E267D59}">
      <dgm:prSet/>
      <dgm:spPr/>
      <dgm:t>
        <a:bodyPr/>
        <a:lstStyle/>
        <a:p>
          <a:endParaRPr lang="es-ES"/>
        </a:p>
      </dgm:t>
    </dgm:pt>
    <dgm:pt modelId="{1FFEBCC8-2122-4939-81A7-36CAFEBA6163}" type="pres">
      <dgm:prSet presAssocID="{21BA9A9F-F785-44B2-B577-39E02723DC98}" presName="Name0" presStyleCnt="0">
        <dgm:presLayoutVars>
          <dgm:dir/>
          <dgm:animLvl val="lvl"/>
          <dgm:resizeHandles val="exact"/>
        </dgm:presLayoutVars>
      </dgm:prSet>
      <dgm:spPr/>
    </dgm:pt>
    <dgm:pt modelId="{22DFA544-DBF1-4A27-8B2E-D15274D2B809}" type="pres">
      <dgm:prSet presAssocID="{61A1659C-04EB-4D1A-B7D1-B5A24C3CBA45}" presName="composite" presStyleCnt="0"/>
      <dgm:spPr/>
    </dgm:pt>
    <dgm:pt modelId="{5CDE02AA-FBED-4480-A224-BD8ABDC41367}" type="pres">
      <dgm:prSet presAssocID="{61A1659C-04EB-4D1A-B7D1-B5A24C3CBA4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B7FA67A-1523-4938-91AB-4508A765DCF3}" type="pres">
      <dgm:prSet presAssocID="{61A1659C-04EB-4D1A-B7D1-B5A24C3CBA45}" presName="desTx" presStyleLbl="alignAccFollowNode1" presStyleIdx="0" presStyleCnt="3">
        <dgm:presLayoutVars>
          <dgm:bulletEnabled val="1"/>
        </dgm:presLayoutVars>
      </dgm:prSet>
      <dgm:spPr/>
    </dgm:pt>
    <dgm:pt modelId="{B4151CC9-A5A1-481E-AFF3-5A7689C4625B}" type="pres">
      <dgm:prSet presAssocID="{6D8C2DFA-0C1D-4F3E-92A3-C876BDBF97CD}" presName="space" presStyleCnt="0"/>
      <dgm:spPr/>
    </dgm:pt>
    <dgm:pt modelId="{3F67A475-5971-4606-81D0-6D1A912DB88B}" type="pres">
      <dgm:prSet presAssocID="{1C2B92E2-B842-4EDF-AF09-871BAE40FA89}" presName="composite" presStyleCnt="0"/>
      <dgm:spPr/>
    </dgm:pt>
    <dgm:pt modelId="{E0B2A14B-B023-420C-B51D-526E298D9A6A}" type="pres">
      <dgm:prSet presAssocID="{1C2B92E2-B842-4EDF-AF09-871BAE40FA8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8551405-D876-44C8-95F7-741B184AC276}" type="pres">
      <dgm:prSet presAssocID="{1C2B92E2-B842-4EDF-AF09-871BAE40FA89}" presName="desTx" presStyleLbl="alignAccFollowNode1" presStyleIdx="1" presStyleCnt="3">
        <dgm:presLayoutVars>
          <dgm:bulletEnabled val="1"/>
        </dgm:presLayoutVars>
      </dgm:prSet>
      <dgm:spPr/>
    </dgm:pt>
    <dgm:pt modelId="{556FEBC9-A3E0-4745-AEE5-3599B94B285E}" type="pres">
      <dgm:prSet presAssocID="{F87BDEC9-D507-4F10-ABEC-171367DB6F76}" presName="space" presStyleCnt="0"/>
      <dgm:spPr/>
    </dgm:pt>
    <dgm:pt modelId="{0A954975-04AB-469D-BB4A-23662BEA4965}" type="pres">
      <dgm:prSet presAssocID="{3FF18B8A-543F-46FF-B064-C578B2FFE030}" presName="composite" presStyleCnt="0"/>
      <dgm:spPr/>
    </dgm:pt>
    <dgm:pt modelId="{734FC25C-186E-4A3F-B75F-4DD3ACA8F561}" type="pres">
      <dgm:prSet presAssocID="{3FF18B8A-543F-46FF-B064-C578B2FFE03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A2F299E-AB6F-4F04-9E11-CA49511C4110}" type="pres">
      <dgm:prSet presAssocID="{3FF18B8A-543F-46FF-B064-C578B2FFE03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2D63D08-2840-44D5-9A01-2AAB003C598B}" srcId="{61A1659C-04EB-4D1A-B7D1-B5A24C3CBA45}" destId="{654904B0-40F8-4AEE-81EB-261B391382A5}" srcOrd="2" destOrd="0" parTransId="{F0A16A81-424B-4D45-BE55-959512F32838}" sibTransId="{7A254FB8-0508-4FF6-9390-D0C462EF39B3}"/>
    <dgm:cxn modelId="{503E840D-C77C-497D-B9B9-14D2FBC423E5}" srcId="{1C2B92E2-B842-4EDF-AF09-871BAE40FA89}" destId="{16C7B6C6-50F6-4757-9ECA-55412ECB6FF0}" srcOrd="0" destOrd="0" parTransId="{C7B95613-7636-4393-A506-24B33CA136EF}" sibTransId="{D13FF47E-4768-4504-BF87-9287BBBB414E}"/>
    <dgm:cxn modelId="{BFA8C814-B2DF-4A16-8302-70CDBD23048C}" type="presOf" srcId="{07D53995-7502-4BE5-8D10-0659C6DC4117}" destId="{8B7FA67A-1523-4938-91AB-4508A765DCF3}" srcOrd="0" destOrd="1" presId="urn:microsoft.com/office/officeart/2005/8/layout/hList1"/>
    <dgm:cxn modelId="{2611741D-45DD-45B3-8427-B69A56D33548}" srcId="{61A1659C-04EB-4D1A-B7D1-B5A24C3CBA45}" destId="{07D53995-7502-4BE5-8D10-0659C6DC4117}" srcOrd="1" destOrd="0" parTransId="{8AF3015B-E4A7-4536-9D7D-5B16BA5B3956}" sibTransId="{47F1F59E-8213-4BD8-9F81-176DEC125EB6}"/>
    <dgm:cxn modelId="{17737E30-5574-4C3D-9307-A91545491616}" type="presOf" srcId="{35A7E0E1-BB69-476F-ABE7-C32B6E8C2689}" destId="{8B7FA67A-1523-4938-91AB-4508A765DCF3}" srcOrd="0" destOrd="3" presId="urn:microsoft.com/office/officeart/2005/8/layout/hList1"/>
    <dgm:cxn modelId="{834FB551-D212-4CC5-8A04-2C8AADFC24CD}" type="presOf" srcId="{654904B0-40F8-4AEE-81EB-261B391382A5}" destId="{8B7FA67A-1523-4938-91AB-4508A765DCF3}" srcOrd="0" destOrd="2" presId="urn:microsoft.com/office/officeart/2005/8/layout/hList1"/>
    <dgm:cxn modelId="{E5A16F5D-BD3B-4905-8109-B73C60EDE9F9}" srcId="{61A1659C-04EB-4D1A-B7D1-B5A24C3CBA45}" destId="{9B6ECCCB-9E2F-4CE3-BEB4-5B35DBDD9C1A}" srcOrd="0" destOrd="0" parTransId="{0179B332-1EF2-4859-A107-B75D0D4E6116}" sibTransId="{676FF080-B7DA-49E7-9914-F73BFCE5ED48}"/>
    <dgm:cxn modelId="{4104546D-F987-46B9-8178-1E5F2E267D59}" srcId="{3FF18B8A-543F-46FF-B064-C578B2FFE030}" destId="{2141242E-995E-4F57-A3F1-F5A9AFC02D7E}" srcOrd="0" destOrd="0" parTransId="{CA1BEEA7-8DB3-4FB6-BE68-B1DBD29D46D8}" sibTransId="{6EE85201-6F3C-4AB2-9197-1F2813EA5C12}"/>
    <dgm:cxn modelId="{37A2B173-87C4-427D-9749-8260AA11D63B}" srcId="{1C2B92E2-B842-4EDF-AF09-871BAE40FA89}" destId="{1C7153E7-E616-4384-8084-D86EC177F70A}" srcOrd="2" destOrd="0" parTransId="{44159234-735A-4889-A293-596FDE5ED532}" sibTransId="{D98BF6EA-F949-40BE-876C-76F53C22D39F}"/>
    <dgm:cxn modelId="{325E987E-BC95-4367-BC67-F4C3F98D5F4C}" srcId="{21BA9A9F-F785-44B2-B577-39E02723DC98}" destId="{61A1659C-04EB-4D1A-B7D1-B5A24C3CBA45}" srcOrd="0" destOrd="0" parTransId="{958101A5-F0DB-4C35-916A-E15CF3DCF780}" sibTransId="{6D8C2DFA-0C1D-4F3E-92A3-C876BDBF97CD}"/>
    <dgm:cxn modelId="{9437C07E-8812-482B-841C-B88D58F3C52D}" srcId="{61A1659C-04EB-4D1A-B7D1-B5A24C3CBA45}" destId="{35A7E0E1-BB69-476F-ABE7-C32B6E8C2689}" srcOrd="3" destOrd="0" parTransId="{BFF779AC-CE37-4824-A812-79AF2218A257}" sibTransId="{3D91487D-BA3A-4889-835E-79A5ABABEB69}"/>
    <dgm:cxn modelId="{58A50482-C590-4FCB-8610-81BC5B4459CD}" type="presOf" srcId="{1C2B92E2-B842-4EDF-AF09-871BAE40FA89}" destId="{E0B2A14B-B023-420C-B51D-526E298D9A6A}" srcOrd="0" destOrd="0" presId="urn:microsoft.com/office/officeart/2005/8/layout/hList1"/>
    <dgm:cxn modelId="{920BF88F-A54A-40EF-BE56-A6871B4DAAA2}" srcId="{1C2B92E2-B842-4EDF-AF09-871BAE40FA89}" destId="{7A3DF216-46CE-4408-986A-70487DE08146}" srcOrd="1" destOrd="0" parTransId="{C8BE8856-4842-4F83-912C-A9DAE4707E76}" sibTransId="{69B9FEA4-995A-4787-92DD-EA0E32EFE73F}"/>
    <dgm:cxn modelId="{49ACD0B4-99A7-40AD-AF13-6AD2D42F50D0}" srcId="{21BA9A9F-F785-44B2-B577-39E02723DC98}" destId="{1C2B92E2-B842-4EDF-AF09-871BAE40FA89}" srcOrd="1" destOrd="0" parTransId="{193AFF7C-6C10-4A3E-9960-68236D927D82}" sibTransId="{F87BDEC9-D507-4F10-ABEC-171367DB6F76}"/>
    <dgm:cxn modelId="{FA5514B5-39E8-4D00-A5F0-1E204452C108}" type="presOf" srcId="{9B6ECCCB-9E2F-4CE3-BEB4-5B35DBDD9C1A}" destId="{8B7FA67A-1523-4938-91AB-4508A765DCF3}" srcOrd="0" destOrd="0" presId="urn:microsoft.com/office/officeart/2005/8/layout/hList1"/>
    <dgm:cxn modelId="{0DE4A2BA-2F6E-489C-98E3-FAECC4F073A8}" type="presOf" srcId="{1C7153E7-E616-4384-8084-D86EC177F70A}" destId="{88551405-D876-44C8-95F7-741B184AC276}" srcOrd="0" destOrd="2" presId="urn:microsoft.com/office/officeart/2005/8/layout/hList1"/>
    <dgm:cxn modelId="{D3B949BE-314C-4F96-A118-206229B0B5D9}" type="presOf" srcId="{21BA9A9F-F785-44B2-B577-39E02723DC98}" destId="{1FFEBCC8-2122-4939-81A7-36CAFEBA6163}" srcOrd="0" destOrd="0" presId="urn:microsoft.com/office/officeart/2005/8/layout/hList1"/>
    <dgm:cxn modelId="{62496BC5-F538-4613-9B54-42B00D2E9091}" type="presOf" srcId="{61A1659C-04EB-4D1A-B7D1-B5A24C3CBA45}" destId="{5CDE02AA-FBED-4480-A224-BD8ABDC41367}" srcOrd="0" destOrd="0" presId="urn:microsoft.com/office/officeart/2005/8/layout/hList1"/>
    <dgm:cxn modelId="{D360E4D1-46C4-40CF-805E-E9EF9F63F3ED}" type="presOf" srcId="{3FF18B8A-543F-46FF-B064-C578B2FFE030}" destId="{734FC25C-186E-4A3F-B75F-4DD3ACA8F561}" srcOrd="0" destOrd="0" presId="urn:microsoft.com/office/officeart/2005/8/layout/hList1"/>
    <dgm:cxn modelId="{8B04CAD4-588C-4196-A542-0A12288B2C77}" type="presOf" srcId="{7A3DF216-46CE-4408-986A-70487DE08146}" destId="{88551405-D876-44C8-95F7-741B184AC276}" srcOrd="0" destOrd="1" presId="urn:microsoft.com/office/officeart/2005/8/layout/hList1"/>
    <dgm:cxn modelId="{1387C9D9-43E8-49C0-95C3-D0F88BF1FC2B}" srcId="{21BA9A9F-F785-44B2-B577-39E02723DC98}" destId="{3FF18B8A-543F-46FF-B064-C578B2FFE030}" srcOrd="2" destOrd="0" parTransId="{3058A003-DD1B-4625-9034-17DDA497333A}" sibTransId="{F573DA83-703F-4579-AC1F-FA4D1B38BC59}"/>
    <dgm:cxn modelId="{407E28EC-FE3F-424D-A04E-A9F42DE8AF50}" type="presOf" srcId="{2141242E-995E-4F57-A3F1-F5A9AFC02D7E}" destId="{EA2F299E-AB6F-4F04-9E11-CA49511C4110}" srcOrd="0" destOrd="0" presId="urn:microsoft.com/office/officeart/2005/8/layout/hList1"/>
    <dgm:cxn modelId="{6E8C85EE-0BAD-4F03-870C-FBD5287D98DE}" type="presOf" srcId="{16C7B6C6-50F6-4757-9ECA-55412ECB6FF0}" destId="{88551405-D876-44C8-95F7-741B184AC276}" srcOrd="0" destOrd="0" presId="urn:microsoft.com/office/officeart/2005/8/layout/hList1"/>
    <dgm:cxn modelId="{CE57783C-CAA4-44EF-A641-627B86C136CA}" type="presParOf" srcId="{1FFEBCC8-2122-4939-81A7-36CAFEBA6163}" destId="{22DFA544-DBF1-4A27-8B2E-D15274D2B809}" srcOrd="0" destOrd="0" presId="urn:microsoft.com/office/officeart/2005/8/layout/hList1"/>
    <dgm:cxn modelId="{7BF3B709-ABE0-4102-9EF2-3121A272702E}" type="presParOf" srcId="{22DFA544-DBF1-4A27-8B2E-D15274D2B809}" destId="{5CDE02AA-FBED-4480-A224-BD8ABDC41367}" srcOrd="0" destOrd="0" presId="urn:microsoft.com/office/officeart/2005/8/layout/hList1"/>
    <dgm:cxn modelId="{9846D238-36A0-4D21-903C-07D6EFC627C3}" type="presParOf" srcId="{22DFA544-DBF1-4A27-8B2E-D15274D2B809}" destId="{8B7FA67A-1523-4938-91AB-4508A765DCF3}" srcOrd="1" destOrd="0" presId="urn:microsoft.com/office/officeart/2005/8/layout/hList1"/>
    <dgm:cxn modelId="{15F4D1A0-D736-4AFE-A6B9-B58B27E22854}" type="presParOf" srcId="{1FFEBCC8-2122-4939-81A7-36CAFEBA6163}" destId="{B4151CC9-A5A1-481E-AFF3-5A7689C4625B}" srcOrd="1" destOrd="0" presId="urn:microsoft.com/office/officeart/2005/8/layout/hList1"/>
    <dgm:cxn modelId="{AA1FD8B9-CC2D-48A9-BF82-9D002494FA53}" type="presParOf" srcId="{1FFEBCC8-2122-4939-81A7-36CAFEBA6163}" destId="{3F67A475-5971-4606-81D0-6D1A912DB88B}" srcOrd="2" destOrd="0" presId="urn:microsoft.com/office/officeart/2005/8/layout/hList1"/>
    <dgm:cxn modelId="{A8F21CED-8A57-48CA-B8FE-A16CF6252982}" type="presParOf" srcId="{3F67A475-5971-4606-81D0-6D1A912DB88B}" destId="{E0B2A14B-B023-420C-B51D-526E298D9A6A}" srcOrd="0" destOrd="0" presId="urn:microsoft.com/office/officeart/2005/8/layout/hList1"/>
    <dgm:cxn modelId="{17A02A68-3593-4D71-AE23-D92800372FAF}" type="presParOf" srcId="{3F67A475-5971-4606-81D0-6D1A912DB88B}" destId="{88551405-D876-44C8-95F7-741B184AC276}" srcOrd="1" destOrd="0" presId="urn:microsoft.com/office/officeart/2005/8/layout/hList1"/>
    <dgm:cxn modelId="{6818083F-C078-4EFA-BC01-1B9CBE541564}" type="presParOf" srcId="{1FFEBCC8-2122-4939-81A7-36CAFEBA6163}" destId="{556FEBC9-A3E0-4745-AEE5-3599B94B285E}" srcOrd="3" destOrd="0" presId="urn:microsoft.com/office/officeart/2005/8/layout/hList1"/>
    <dgm:cxn modelId="{423EA8D6-D51B-447A-B654-96D995C160C0}" type="presParOf" srcId="{1FFEBCC8-2122-4939-81A7-36CAFEBA6163}" destId="{0A954975-04AB-469D-BB4A-23662BEA4965}" srcOrd="4" destOrd="0" presId="urn:microsoft.com/office/officeart/2005/8/layout/hList1"/>
    <dgm:cxn modelId="{71F25A3B-2D35-49AA-84B2-C49468258D83}" type="presParOf" srcId="{0A954975-04AB-469D-BB4A-23662BEA4965}" destId="{734FC25C-186E-4A3F-B75F-4DD3ACA8F561}" srcOrd="0" destOrd="0" presId="urn:microsoft.com/office/officeart/2005/8/layout/hList1"/>
    <dgm:cxn modelId="{4974D4E6-86F5-4CF4-A706-B404B1F3A6FE}" type="presParOf" srcId="{0A954975-04AB-469D-BB4A-23662BEA4965}" destId="{EA2F299E-AB6F-4F04-9E11-CA49511C411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992444-4215-42A8-8461-779C0854C2A0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s-ES"/>
        </a:p>
      </dgm:t>
    </dgm:pt>
    <dgm:pt modelId="{CB84FEED-64B8-44A4-997E-F8E9CE07C550}">
      <dgm:prSet/>
      <dgm:spPr/>
      <dgm:t>
        <a:bodyPr/>
        <a:lstStyle/>
        <a:p>
          <a:pPr rtl="0"/>
          <a:r>
            <a:rPr lang="es-ES" i="1" dirty="0">
              <a:solidFill>
                <a:schemeClr val="bg2">
                  <a:lumMod val="10000"/>
                </a:schemeClr>
              </a:solidFill>
            </a:rPr>
            <a:t>Una compañía que compra productos a granel de muchos fabricantes y luego revende volúmenes más pequeños a revendedores o minoristas. Un distribuidor lleva inventario; cuando un revendedor o minorista se queda sin stock, llaman al distribuidor</a:t>
          </a:r>
          <a:r>
            <a:rPr lang="es-ES" dirty="0"/>
            <a:t>.</a:t>
          </a:r>
        </a:p>
      </dgm:t>
    </dgm:pt>
    <dgm:pt modelId="{05DB6995-BB22-423F-980B-58B784789953}" type="parTrans" cxnId="{5C12FD9D-7816-40C2-8A1B-0F3AC1DEEE81}">
      <dgm:prSet/>
      <dgm:spPr/>
      <dgm:t>
        <a:bodyPr/>
        <a:lstStyle/>
        <a:p>
          <a:endParaRPr lang="es-ES"/>
        </a:p>
      </dgm:t>
    </dgm:pt>
    <dgm:pt modelId="{795A5887-2FD2-4698-8525-9C3D99C7CAD3}" type="sibTrans" cxnId="{5C12FD9D-7816-40C2-8A1B-0F3AC1DEEE81}">
      <dgm:prSet/>
      <dgm:spPr/>
      <dgm:t>
        <a:bodyPr/>
        <a:lstStyle/>
        <a:p>
          <a:endParaRPr lang="es-ES"/>
        </a:p>
      </dgm:t>
    </dgm:pt>
    <dgm:pt modelId="{89217598-E04D-4B2C-9FAF-1159D7A38955}">
      <dgm:prSet/>
      <dgm:spPr/>
      <dgm:t>
        <a:bodyPr/>
        <a:lstStyle/>
        <a:p>
          <a:pPr rtl="0"/>
          <a:r>
            <a:rPr lang="es-ES"/>
            <a:t>Al vender a un distribuidor, puede llegar a un amplio mercado muy rápidamente, dependiendo del enfoque de la industria del distribuidor y la lista de clientes.</a:t>
          </a:r>
        </a:p>
      </dgm:t>
    </dgm:pt>
    <dgm:pt modelId="{34F179C3-F796-4B06-B109-35FE914C8D17}" type="parTrans" cxnId="{2EAF43E8-86EA-4B13-B1F0-5C1691A25F28}">
      <dgm:prSet/>
      <dgm:spPr/>
      <dgm:t>
        <a:bodyPr/>
        <a:lstStyle/>
        <a:p>
          <a:endParaRPr lang="es-ES"/>
        </a:p>
      </dgm:t>
    </dgm:pt>
    <dgm:pt modelId="{29DDE87D-A879-43C9-89C4-B76295198967}" type="sibTrans" cxnId="{2EAF43E8-86EA-4B13-B1F0-5C1691A25F28}">
      <dgm:prSet/>
      <dgm:spPr/>
      <dgm:t>
        <a:bodyPr/>
        <a:lstStyle/>
        <a:p>
          <a:endParaRPr lang="es-ES"/>
        </a:p>
      </dgm:t>
    </dgm:pt>
    <dgm:pt modelId="{988AF159-E9D4-439A-9AF4-BBEB95CAC099}" type="pres">
      <dgm:prSet presAssocID="{25992444-4215-42A8-8461-779C0854C2A0}" presName="Name0" presStyleCnt="0">
        <dgm:presLayoutVars>
          <dgm:dir/>
          <dgm:resizeHandles val="exact"/>
        </dgm:presLayoutVars>
      </dgm:prSet>
      <dgm:spPr/>
    </dgm:pt>
    <dgm:pt modelId="{E3A40C82-CDD6-4FE9-80F1-4A5B0999BBF4}" type="pres">
      <dgm:prSet presAssocID="{CB84FEED-64B8-44A4-997E-F8E9CE07C550}" presName="node" presStyleLbl="node1" presStyleIdx="0" presStyleCnt="2">
        <dgm:presLayoutVars>
          <dgm:bulletEnabled val="1"/>
        </dgm:presLayoutVars>
      </dgm:prSet>
      <dgm:spPr/>
    </dgm:pt>
    <dgm:pt modelId="{325CA94E-7686-45A3-8806-A84C982ECC90}" type="pres">
      <dgm:prSet presAssocID="{795A5887-2FD2-4698-8525-9C3D99C7CAD3}" presName="sibTrans" presStyleLbl="sibTrans2D1" presStyleIdx="0" presStyleCnt="1"/>
      <dgm:spPr/>
    </dgm:pt>
    <dgm:pt modelId="{0C109277-11FF-47DC-8D62-3E7A74BAB68F}" type="pres">
      <dgm:prSet presAssocID="{795A5887-2FD2-4698-8525-9C3D99C7CAD3}" presName="connectorText" presStyleLbl="sibTrans2D1" presStyleIdx="0" presStyleCnt="1"/>
      <dgm:spPr/>
    </dgm:pt>
    <dgm:pt modelId="{A346B08B-CC07-45E4-8798-FD0CAA8C3163}" type="pres">
      <dgm:prSet presAssocID="{89217598-E04D-4B2C-9FAF-1159D7A38955}" presName="node" presStyleLbl="node1" presStyleIdx="1" presStyleCnt="2">
        <dgm:presLayoutVars>
          <dgm:bulletEnabled val="1"/>
        </dgm:presLayoutVars>
      </dgm:prSet>
      <dgm:spPr/>
    </dgm:pt>
  </dgm:ptLst>
  <dgm:cxnLst>
    <dgm:cxn modelId="{AE0F2284-B3AE-4934-8514-59900FF9EC98}" type="presOf" srcId="{CB84FEED-64B8-44A4-997E-F8E9CE07C550}" destId="{E3A40C82-CDD6-4FE9-80F1-4A5B0999BBF4}" srcOrd="0" destOrd="0" presId="urn:microsoft.com/office/officeart/2005/8/layout/process1"/>
    <dgm:cxn modelId="{B2C6E48E-4DB2-4684-B324-B3233F5A48F6}" type="presOf" srcId="{795A5887-2FD2-4698-8525-9C3D99C7CAD3}" destId="{325CA94E-7686-45A3-8806-A84C982ECC90}" srcOrd="0" destOrd="0" presId="urn:microsoft.com/office/officeart/2005/8/layout/process1"/>
    <dgm:cxn modelId="{D62B9993-905A-429B-B04E-2CC825B5D217}" type="presOf" srcId="{89217598-E04D-4B2C-9FAF-1159D7A38955}" destId="{A346B08B-CC07-45E4-8798-FD0CAA8C3163}" srcOrd="0" destOrd="0" presId="urn:microsoft.com/office/officeart/2005/8/layout/process1"/>
    <dgm:cxn modelId="{5C12FD9D-7816-40C2-8A1B-0F3AC1DEEE81}" srcId="{25992444-4215-42A8-8461-779C0854C2A0}" destId="{CB84FEED-64B8-44A4-997E-F8E9CE07C550}" srcOrd="0" destOrd="0" parTransId="{05DB6995-BB22-423F-980B-58B784789953}" sibTransId="{795A5887-2FD2-4698-8525-9C3D99C7CAD3}"/>
    <dgm:cxn modelId="{FE0D199F-1702-4F7F-9857-9E6984153EA0}" type="presOf" srcId="{25992444-4215-42A8-8461-779C0854C2A0}" destId="{988AF159-E9D4-439A-9AF4-BBEB95CAC099}" srcOrd="0" destOrd="0" presId="urn:microsoft.com/office/officeart/2005/8/layout/process1"/>
    <dgm:cxn modelId="{E0A590B3-24A3-4D42-9547-BB61F0D14253}" type="presOf" srcId="{795A5887-2FD2-4698-8525-9C3D99C7CAD3}" destId="{0C109277-11FF-47DC-8D62-3E7A74BAB68F}" srcOrd="1" destOrd="0" presId="urn:microsoft.com/office/officeart/2005/8/layout/process1"/>
    <dgm:cxn modelId="{2EAF43E8-86EA-4B13-B1F0-5C1691A25F28}" srcId="{25992444-4215-42A8-8461-779C0854C2A0}" destId="{89217598-E04D-4B2C-9FAF-1159D7A38955}" srcOrd="1" destOrd="0" parTransId="{34F179C3-F796-4B06-B109-35FE914C8D17}" sibTransId="{29DDE87D-A879-43C9-89C4-B76295198967}"/>
    <dgm:cxn modelId="{978A5BA9-D6AA-4726-8C43-0F2A25544C08}" type="presParOf" srcId="{988AF159-E9D4-439A-9AF4-BBEB95CAC099}" destId="{E3A40C82-CDD6-4FE9-80F1-4A5B0999BBF4}" srcOrd="0" destOrd="0" presId="urn:microsoft.com/office/officeart/2005/8/layout/process1"/>
    <dgm:cxn modelId="{36CDA1D1-F2DF-4BF3-8380-50E1BCEB942C}" type="presParOf" srcId="{988AF159-E9D4-439A-9AF4-BBEB95CAC099}" destId="{325CA94E-7686-45A3-8806-A84C982ECC90}" srcOrd="1" destOrd="0" presId="urn:microsoft.com/office/officeart/2005/8/layout/process1"/>
    <dgm:cxn modelId="{8BD3FC88-6531-4662-90E4-9A3D62F9CC1D}" type="presParOf" srcId="{325CA94E-7686-45A3-8806-A84C982ECC90}" destId="{0C109277-11FF-47DC-8D62-3E7A74BAB68F}" srcOrd="0" destOrd="0" presId="urn:microsoft.com/office/officeart/2005/8/layout/process1"/>
    <dgm:cxn modelId="{4CE8BF5E-C997-47E5-ACB9-9872DD3EC667}" type="presParOf" srcId="{988AF159-E9D4-439A-9AF4-BBEB95CAC099}" destId="{A346B08B-CC07-45E4-8798-FD0CAA8C3163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607D20-76B3-4A85-85CA-41B9AD3BB381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s-ES"/>
        </a:p>
      </dgm:t>
    </dgm:pt>
    <dgm:pt modelId="{99452641-4D22-46F1-9EF4-57D3DE1C0A17}">
      <dgm:prSet/>
      <dgm:spPr/>
      <dgm:t>
        <a:bodyPr/>
        <a:lstStyle/>
        <a:p>
          <a:pPr rtl="0"/>
          <a:r>
            <a:rPr lang="es-ES" b="1" dirty="0">
              <a:solidFill>
                <a:schemeClr val="bg2">
                  <a:lumMod val="10000"/>
                </a:schemeClr>
              </a:solidFill>
            </a:rPr>
            <a:t>Un VAR trabaja con los usuarios finales para proporcionar soluciones personalizadas que pueden incluir múltiples productos y servicios de diferentes fabricantes. </a:t>
          </a:r>
        </a:p>
      </dgm:t>
    </dgm:pt>
    <dgm:pt modelId="{283D6F83-1B61-4967-92E5-5C5ED361881D}" type="parTrans" cxnId="{A56816D2-9FA8-4C18-A88E-4676C8BFC080}">
      <dgm:prSet/>
      <dgm:spPr/>
      <dgm:t>
        <a:bodyPr/>
        <a:lstStyle/>
        <a:p>
          <a:endParaRPr lang="es-ES"/>
        </a:p>
      </dgm:t>
    </dgm:pt>
    <dgm:pt modelId="{4C84016F-20CC-4086-91FA-EDABB7A4F98C}" type="sibTrans" cxnId="{A56816D2-9FA8-4C18-A88E-4676C8BFC080}">
      <dgm:prSet/>
      <dgm:spPr/>
      <dgm:t>
        <a:bodyPr/>
        <a:lstStyle/>
        <a:p>
          <a:endParaRPr lang="es-ES"/>
        </a:p>
      </dgm:t>
    </dgm:pt>
    <dgm:pt modelId="{AE76BD6B-87D0-4E8B-BDB9-E26FC54614CC}">
      <dgm:prSet/>
      <dgm:spPr/>
      <dgm:t>
        <a:bodyPr/>
        <a:lstStyle/>
        <a:p>
          <a:pPr rtl="0"/>
          <a:r>
            <a:rPr lang="es-ES"/>
            <a:t>Por ejemplo, un VAR puede tener un cliente que necesita un nuevo sistema implementado; el VAR decide qué necesita el cliente y luego compra los productos necesarios de un distribuidor o un fabricante individual. El VAR instala y brinda servicios al sistema</a:t>
          </a:r>
        </a:p>
      </dgm:t>
    </dgm:pt>
    <dgm:pt modelId="{D998E8C1-1344-4988-8CDD-7A43AE397EAD}" type="parTrans" cxnId="{9B00BFCC-F8E4-4CE0-A2DA-69E7CDBAA052}">
      <dgm:prSet/>
      <dgm:spPr/>
      <dgm:t>
        <a:bodyPr/>
        <a:lstStyle/>
        <a:p>
          <a:endParaRPr lang="es-ES"/>
        </a:p>
      </dgm:t>
    </dgm:pt>
    <dgm:pt modelId="{E642CC3E-9260-4F7B-998F-EE2592C24E5A}" type="sibTrans" cxnId="{9B00BFCC-F8E4-4CE0-A2DA-69E7CDBAA052}">
      <dgm:prSet/>
      <dgm:spPr/>
      <dgm:t>
        <a:bodyPr/>
        <a:lstStyle/>
        <a:p>
          <a:endParaRPr lang="es-ES"/>
        </a:p>
      </dgm:t>
    </dgm:pt>
    <dgm:pt modelId="{E8C6B07F-EF57-47C6-91B8-EF6B533CC463}">
      <dgm:prSet/>
      <dgm:spPr/>
      <dgm:t>
        <a:bodyPr/>
        <a:lstStyle/>
        <a:p>
          <a:pPr rtl="0"/>
          <a:r>
            <a:rPr lang="es-ES"/>
            <a:t>Una empresa de software ofrece una plataforma de código abierto como un servicio que incluye soporte al cliente y una garantía de tiempo de actividad</a:t>
          </a:r>
        </a:p>
      </dgm:t>
    </dgm:pt>
    <dgm:pt modelId="{4F13A462-9E17-4B30-A6C3-AED1BF8F19C9}" type="parTrans" cxnId="{101F17E7-8466-4CF6-B375-D37BF41531F8}">
      <dgm:prSet/>
      <dgm:spPr/>
      <dgm:t>
        <a:bodyPr/>
        <a:lstStyle/>
        <a:p>
          <a:endParaRPr lang="es-ES"/>
        </a:p>
      </dgm:t>
    </dgm:pt>
    <dgm:pt modelId="{72314F4E-87B5-49D0-8DB6-D7B980DF7609}" type="sibTrans" cxnId="{101F17E7-8466-4CF6-B375-D37BF41531F8}">
      <dgm:prSet/>
      <dgm:spPr/>
      <dgm:t>
        <a:bodyPr/>
        <a:lstStyle/>
        <a:p>
          <a:endParaRPr lang="es-ES"/>
        </a:p>
      </dgm:t>
    </dgm:pt>
    <dgm:pt modelId="{DD7D926D-F769-4151-8031-BAB9F51B0E20}">
      <dgm:prSet/>
      <dgm:spPr/>
      <dgm:t>
        <a:bodyPr/>
        <a:lstStyle/>
        <a:p>
          <a:pPr rtl="0"/>
          <a:r>
            <a:rPr lang="es-ES"/>
            <a:t>Vendedores de software ya aplicaciones. Por ejemplo distribuidores de Microsoft </a:t>
          </a:r>
        </a:p>
      </dgm:t>
    </dgm:pt>
    <dgm:pt modelId="{856E945D-C839-4D65-AE44-BAA3002E02C9}" type="parTrans" cxnId="{14C4BDB4-7121-4713-8190-D6E68E218FDE}">
      <dgm:prSet/>
      <dgm:spPr/>
      <dgm:t>
        <a:bodyPr/>
        <a:lstStyle/>
        <a:p>
          <a:endParaRPr lang="es-ES"/>
        </a:p>
      </dgm:t>
    </dgm:pt>
    <dgm:pt modelId="{360CED1A-5551-48C4-A4A1-A54CAE4D6126}" type="sibTrans" cxnId="{14C4BDB4-7121-4713-8190-D6E68E218FDE}">
      <dgm:prSet/>
      <dgm:spPr/>
      <dgm:t>
        <a:bodyPr/>
        <a:lstStyle/>
        <a:p>
          <a:endParaRPr lang="es-ES"/>
        </a:p>
      </dgm:t>
    </dgm:pt>
    <dgm:pt modelId="{8210BC0D-0177-42DB-8503-520117127D38}" type="pres">
      <dgm:prSet presAssocID="{E3607D20-76B3-4A85-85CA-41B9AD3BB381}" presName="linear" presStyleCnt="0">
        <dgm:presLayoutVars>
          <dgm:animLvl val="lvl"/>
          <dgm:resizeHandles val="exact"/>
        </dgm:presLayoutVars>
      </dgm:prSet>
      <dgm:spPr/>
    </dgm:pt>
    <dgm:pt modelId="{4E3D112F-D6D9-4779-92E8-C83E05A1E7BD}" type="pres">
      <dgm:prSet presAssocID="{99452641-4D22-46F1-9EF4-57D3DE1C0A1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33D9F1B-2DAA-4B1A-B90E-4EB152B0B205}" type="pres">
      <dgm:prSet presAssocID="{4C84016F-20CC-4086-91FA-EDABB7A4F98C}" presName="spacer" presStyleCnt="0"/>
      <dgm:spPr/>
    </dgm:pt>
    <dgm:pt modelId="{D4ADAED8-77F2-4200-8827-CC365D3515A1}" type="pres">
      <dgm:prSet presAssocID="{AE76BD6B-87D0-4E8B-BDB9-E26FC54614C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6F06782-EFBA-42C6-9B03-45740EBDD796}" type="pres">
      <dgm:prSet presAssocID="{AE76BD6B-87D0-4E8B-BDB9-E26FC54614C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741C218-5EFE-4E42-B085-CC8BA29B524D}" type="presOf" srcId="{E3607D20-76B3-4A85-85CA-41B9AD3BB381}" destId="{8210BC0D-0177-42DB-8503-520117127D38}" srcOrd="0" destOrd="0" presId="urn:microsoft.com/office/officeart/2005/8/layout/vList2"/>
    <dgm:cxn modelId="{08767419-5ACD-4453-A156-A0AC482D091E}" type="presOf" srcId="{AE76BD6B-87D0-4E8B-BDB9-E26FC54614CC}" destId="{D4ADAED8-77F2-4200-8827-CC365D3515A1}" srcOrd="0" destOrd="0" presId="urn:microsoft.com/office/officeart/2005/8/layout/vList2"/>
    <dgm:cxn modelId="{A0C2CB42-A44D-4CFA-8E41-54286B34FED5}" type="presOf" srcId="{DD7D926D-F769-4151-8031-BAB9F51B0E20}" destId="{26F06782-EFBA-42C6-9B03-45740EBDD796}" srcOrd="0" destOrd="1" presId="urn:microsoft.com/office/officeart/2005/8/layout/vList2"/>
    <dgm:cxn modelId="{FB652554-4A5B-40B4-A37B-8395D9D719EC}" type="presOf" srcId="{99452641-4D22-46F1-9EF4-57D3DE1C0A17}" destId="{4E3D112F-D6D9-4779-92E8-C83E05A1E7BD}" srcOrd="0" destOrd="0" presId="urn:microsoft.com/office/officeart/2005/8/layout/vList2"/>
    <dgm:cxn modelId="{32C88296-2CBF-4C43-9CDB-694E594FB9E0}" type="presOf" srcId="{E8C6B07F-EF57-47C6-91B8-EF6B533CC463}" destId="{26F06782-EFBA-42C6-9B03-45740EBDD796}" srcOrd="0" destOrd="0" presId="urn:microsoft.com/office/officeart/2005/8/layout/vList2"/>
    <dgm:cxn modelId="{14C4BDB4-7121-4713-8190-D6E68E218FDE}" srcId="{AE76BD6B-87D0-4E8B-BDB9-E26FC54614CC}" destId="{DD7D926D-F769-4151-8031-BAB9F51B0E20}" srcOrd="1" destOrd="0" parTransId="{856E945D-C839-4D65-AE44-BAA3002E02C9}" sibTransId="{360CED1A-5551-48C4-A4A1-A54CAE4D6126}"/>
    <dgm:cxn modelId="{9B00BFCC-F8E4-4CE0-A2DA-69E7CDBAA052}" srcId="{E3607D20-76B3-4A85-85CA-41B9AD3BB381}" destId="{AE76BD6B-87D0-4E8B-BDB9-E26FC54614CC}" srcOrd="1" destOrd="0" parTransId="{D998E8C1-1344-4988-8CDD-7A43AE397EAD}" sibTransId="{E642CC3E-9260-4F7B-998F-EE2592C24E5A}"/>
    <dgm:cxn modelId="{A56816D2-9FA8-4C18-A88E-4676C8BFC080}" srcId="{E3607D20-76B3-4A85-85CA-41B9AD3BB381}" destId="{99452641-4D22-46F1-9EF4-57D3DE1C0A17}" srcOrd="0" destOrd="0" parTransId="{283D6F83-1B61-4967-92E5-5C5ED361881D}" sibTransId="{4C84016F-20CC-4086-91FA-EDABB7A4F98C}"/>
    <dgm:cxn modelId="{101F17E7-8466-4CF6-B375-D37BF41531F8}" srcId="{AE76BD6B-87D0-4E8B-BDB9-E26FC54614CC}" destId="{E8C6B07F-EF57-47C6-91B8-EF6B533CC463}" srcOrd="0" destOrd="0" parTransId="{4F13A462-9E17-4B30-A6C3-AED1BF8F19C9}" sibTransId="{72314F4E-87B5-49D0-8DB6-D7B980DF7609}"/>
    <dgm:cxn modelId="{15E6BADF-3702-4A22-84A9-0ACC43E68B88}" type="presParOf" srcId="{8210BC0D-0177-42DB-8503-520117127D38}" destId="{4E3D112F-D6D9-4779-92E8-C83E05A1E7BD}" srcOrd="0" destOrd="0" presId="urn:microsoft.com/office/officeart/2005/8/layout/vList2"/>
    <dgm:cxn modelId="{F5EF9179-76E8-4A24-BCE0-8C96721156C9}" type="presParOf" srcId="{8210BC0D-0177-42DB-8503-520117127D38}" destId="{133D9F1B-2DAA-4B1A-B90E-4EB152B0B205}" srcOrd="1" destOrd="0" presId="urn:microsoft.com/office/officeart/2005/8/layout/vList2"/>
    <dgm:cxn modelId="{ACC96648-4AD7-4FAA-92F3-5D104AA771E1}" type="presParOf" srcId="{8210BC0D-0177-42DB-8503-520117127D38}" destId="{D4ADAED8-77F2-4200-8827-CC365D3515A1}" srcOrd="2" destOrd="0" presId="urn:microsoft.com/office/officeart/2005/8/layout/vList2"/>
    <dgm:cxn modelId="{39892F1A-7197-4535-B685-321A85E129A8}" type="presParOf" srcId="{8210BC0D-0177-42DB-8503-520117127D38}" destId="{26F06782-EFBA-42C6-9B03-45740EBDD79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51F5E1-3954-41F4-9A62-8EF0F22AB894}" type="doc">
      <dgm:prSet loTypeId="urn:microsoft.com/office/officeart/2005/8/layout/default" loCatId="list" qsTypeId="urn:microsoft.com/office/officeart/2005/8/quickstyle/3d1" qsCatId="3D" csTypeId="urn:microsoft.com/office/officeart/2005/8/colors/accent3_4" csCatId="accent3"/>
      <dgm:spPr/>
      <dgm:t>
        <a:bodyPr/>
        <a:lstStyle/>
        <a:p>
          <a:endParaRPr lang="es-ES"/>
        </a:p>
      </dgm:t>
    </dgm:pt>
    <dgm:pt modelId="{CF6206C4-6C3F-4C97-B055-17CC237CAEC7}">
      <dgm:prSet/>
      <dgm:spPr/>
      <dgm:t>
        <a:bodyPr/>
        <a:lstStyle/>
        <a:p>
          <a:pPr rtl="0"/>
          <a:r>
            <a:rPr lang="es-ES"/>
            <a:t>Un consultor desarrolla relaciones con empresas y brinda servicios muy específicos o amplios. Estos consultores pueden recomendar un producto o servicio de un fabricante, o simplemente comprarlo para ofrecer una solución para el cliente.</a:t>
          </a:r>
        </a:p>
      </dgm:t>
    </dgm:pt>
    <dgm:pt modelId="{6B2C1F0C-131B-459D-9FF2-71DA56AD2BE9}" type="parTrans" cxnId="{CA4B4B2E-1164-4238-BF56-AF0DEF9ED5EC}">
      <dgm:prSet/>
      <dgm:spPr/>
      <dgm:t>
        <a:bodyPr/>
        <a:lstStyle/>
        <a:p>
          <a:endParaRPr lang="es-ES"/>
        </a:p>
      </dgm:t>
    </dgm:pt>
    <dgm:pt modelId="{E5BFDBC5-4D5F-4C94-88A4-AA4F86CFDA8C}" type="sibTrans" cxnId="{CA4B4B2E-1164-4238-BF56-AF0DEF9ED5EC}">
      <dgm:prSet/>
      <dgm:spPr/>
      <dgm:t>
        <a:bodyPr/>
        <a:lstStyle/>
        <a:p>
          <a:endParaRPr lang="es-ES"/>
        </a:p>
      </dgm:t>
    </dgm:pt>
    <dgm:pt modelId="{CF408D24-2EEB-4CCA-9E38-60442FEF0642}">
      <dgm:prSet/>
      <dgm:spPr/>
      <dgm:t>
        <a:bodyPr/>
        <a:lstStyle/>
        <a:p>
          <a:pPr rtl="0"/>
          <a:r>
            <a:rPr lang="es-ES" dirty="0">
              <a:solidFill>
                <a:schemeClr val="bg2">
                  <a:lumMod val="10000"/>
                </a:schemeClr>
              </a:solidFill>
            </a:rPr>
            <a:t>Una relación de consultor es esencialmente la misma que una relación VAR: necesita construir su red, proporcionar herramientas para que la red venda sus soluciones y cumplir con los pedidos a pedido</a:t>
          </a:r>
        </a:p>
      </dgm:t>
    </dgm:pt>
    <dgm:pt modelId="{BB523E95-100E-48F7-A84D-A2E4A948A45A}" type="parTrans" cxnId="{8EF90D1C-CB71-4F1B-8A76-A7A40EE188E0}">
      <dgm:prSet/>
      <dgm:spPr/>
      <dgm:t>
        <a:bodyPr/>
        <a:lstStyle/>
        <a:p>
          <a:endParaRPr lang="es-ES"/>
        </a:p>
      </dgm:t>
    </dgm:pt>
    <dgm:pt modelId="{310074BA-C45E-410B-B2E3-BB6646B18E38}" type="sibTrans" cxnId="{8EF90D1C-CB71-4F1B-8A76-A7A40EE188E0}">
      <dgm:prSet/>
      <dgm:spPr/>
      <dgm:t>
        <a:bodyPr/>
        <a:lstStyle/>
        <a:p>
          <a:endParaRPr lang="es-ES"/>
        </a:p>
      </dgm:t>
    </dgm:pt>
    <dgm:pt modelId="{3968CC44-441A-49C8-A521-3B42235AAB77}" type="pres">
      <dgm:prSet presAssocID="{C051F5E1-3954-41F4-9A62-8EF0F22AB894}" presName="diagram" presStyleCnt="0">
        <dgm:presLayoutVars>
          <dgm:dir/>
          <dgm:resizeHandles val="exact"/>
        </dgm:presLayoutVars>
      </dgm:prSet>
      <dgm:spPr/>
    </dgm:pt>
    <dgm:pt modelId="{EDAADBDD-9495-4A29-8373-993A5BB91DD8}" type="pres">
      <dgm:prSet presAssocID="{CF6206C4-6C3F-4C97-B055-17CC237CAEC7}" presName="node" presStyleLbl="node1" presStyleIdx="0" presStyleCnt="2">
        <dgm:presLayoutVars>
          <dgm:bulletEnabled val="1"/>
        </dgm:presLayoutVars>
      </dgm:prSet>
      <dgm:spPr/>
    </dgm:pt>
    <dgm:pt modelId="{66D948CA-9C38-4E95-942A-CE360E0BFC58}" type="pres">
      <dgm:prSet presAssocID="{E5BFDBC5-4D5F-4C94-88A4-AA4F86CFDA8C}" presName="sibTrans" presStyleCnt="0"/>
      <dgm:spPr/>
    </dgm:pt>
    <dgm:pt modelId="{3A0B012B-B34A-4277-9229-2AE616636384}" type="pres">
      <dgm:prSet presAssocID="{CF408D24-2EEB-4CCA-9E38-60442FEF0642}" presName="node" presStyleLbl="node1" presStyleIdx="1" presStyleCnt="2">
        <dgm:presLayoutVars>
          <dgm:bulletEnabled val="1"/>
        </dgm:presLayoutVars>
      </dgm:prSet>
      <dgm:spPr/>
    </dgm:pt>
  </dgm:ptLst>
  <dgm:cxnLst>
    <dgm:cxn modelId="{8EF90D1C-CB71-4F1B-8A76-A7A40EE188E0}" srcId="{C051F5E1-3954-41F4-9A62-8EF0F22AB894}" destId="{CF408D24-2EEB-4CCA-9E38-60442FEF0642}" srcOrd="1" destOrd="0" parTransId="{BB523E95-100E-48F7-A84D-A2E4A948A45A}" sibTransId="{310074BA-C45E-410B-B2E3-BB6646B18E38}"/>
    <dgm:cxn modelId="{CA4B4B2E-1164-4238-BF56-AF0DEF9ED5EC}" srcId="{C051F5E1-3954-41F4-9A62-8EF0F22AB894}" destId="{CF6206C4-6C3F-4C97-B055-17CC237CAEC7}" srcOrd="0" destOrd="0" parTransId="{6B2C1F0C-131B-459D-9FF2-71DA56AD2BE9}" sibTransId="{E5BFDBC5-4D5F-4C94-88A4-AA4F86CFDA8C}"/>
    <dgm:cxn modelId="{0EE3E787-4A72-474B-9F96-204FD643F5DA}" type="presOf" srcId="{CF408D24-2EEB-4CCA-9E38-60442FEF0642}" destId="{3A0B012B-B34A-4277-9229-2AE616636384}" srcOrd="0" destOrd="0" presId="urn:microsoft.com/office/officeart/2005/8/layout/default"/>
    <dgm:cxn modelId="{3F1FC5A0-A661-4988-B1D3-95E7BCE3CBA1}" type="presOf" srcId="{CF6206C4-6C3F-4C97-B055-17CC237CAEC7}" destId="{EDAADBDD-9495-4A29-8373-993A5BB91DD8}" srcOrd="0" destOrd="0" presId="urn:microsoft.com/office/officeart/2005/8/layout/default"/>
    <dgm:cxn modelId="{56EE24A2-CA69-412F-8F60-456A42D461C6}" type="presOf" srcId="{C051F5E1-3954-41F4-9A62-8EF0F22AB894}" destId="{3968CC44-441A-49C8-A521-3B42235AAB77}" srcOrd="0" destOrd="0" presId="urn:microsoft.com/office/officeart/2005/8/layout/default"/>
    <dgm:cxn modelId="{23353E09-2F27-4732-B092-F226A869F21A}" type="presParOf" srcId="{3968CC44-441A-49C8-A521-3B42235AAB77}" destId="{EDAADBDD-9495-4A29-8373-993A5BB91DD8}" srcOrd="0" destOrd="0" presId="urn:microsoft.com/office/officeart/2005/8/layout/default"/>
    <dgm:cxn modelId="{9499EFEF-3650-4042-B4F9-D4DE822FD2F8}" type="presParOf" srcId="{3968CC44-441A-49C8-A521-3B42235AAB77}" destId="{66D948CA-9C38-4E95-942A-CE360E0BFC58}" srcOrd="1" destOrd="0" presId="urn:microsoft.com/office/officeart/2005/8/layout/default"/>
    <dgm:cxn modelId="{DE1FCC8E-ECF2-4EC1-84E4-26D9D87B3E60}" type="presParOf" srcId="{3968CC44-441A-49C8-A521-3B42235AAB77}" destId="{3A0B012B-B34A-4277-9229-2AE61663638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5B2C1B-10A4-4737-A6EB-4E82F504ED6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6C4566F-FBE7-4478-8DEB-CD2B7DC51595}">
      <dgm:prSet/>
      <dgm:spPr/>
      <dgm:t>
        <a:bodyPr/>
        <a:lstStyle/>
        <a:p>
          <a:pPr rtl="0"/>
          <a:r>
            <a:rPr lang="es-ES" b="1">
              <a:solidFill>
                <a:schemeClr val="tx2">
                  <a:lumMod val="50000"/>
                </a:schemeClr>
              </a:solidFill>
            </a:rPr>
            <a:t>Puede vender directamente a un minorista; también puede venderle a un distribuidor que venda a varios minoristas. </a:t>
          </a:r>
        </a:p>
      </dgm:t>
    </dgm:pt>
    <dgm:pt modelId="{4B2FC2FF-3755-495C-B305-51EAF4F44154}" type="parTrans" cxnId="{913B4E65-B638-4635-A2DD-8D818891F305}">
      <dgm:prSet/>
      <dgm:spPr/>
      <dgm:t>
        <a:bodyPr/>
        <a:lstStyle/>
        <a:p>
          <a:endParaRPr lang="es-ES" b="1">
            <a:solidFill>
              <a:schemeClr val="tx2">
                <a:lumMod val="50000"/>
              </a:schemeClr>
            </a:solidFill>
          </a:endParaRPr>
        </a:p>
      </dgm:t>
    </dgm:pt>
    <dgm:pt modelId="{334F83D7-C9C6-4CCF-9E53-81186C4E89E3}" type="sibTrans" cxnId="{913B4E65-B638-4635-A2DD-8D818891F305}">
      <dgm:prSet/>
      <dgm:spPr/>
      <dgm:t>
        <a:bodyPr/>
        <a:lstStyle/>
        <a:p>
          <a:endParaRPr lang="es-ES" b="1">
            <a:solidFill>
              <a:schemeClr val="tx2">
                <a:lumMod val="50000"/>
              </a:schemeClr>
            </a:solidFill>
          </a:endParaRPr>
        </a:p>
      </dgm:t>
    </dgm:pt>
    <dgm:pt modelId="{C6FB0262-8713-4944-A614-98C546574BBD}">
      <dgm:prSet/>
      <dgm:spPr/>
      <dgm:t>
        <a:bodyPr/>
        <a:lstStyle/>
        <a:p>
          <a:pPr rtl="0"/>
          <a:r>
            <a:rPr lang="es-ES" b="1" dirty="0">
              <a:solidFill>
                <a:schemeClr val="bg1"/>
              </a:solidFill>
            </a:rPr>
            <a:t>Puede vender productos o servicios a través de un minorista, si el comercio minorista es una buena forma de llegar a sus usuarios finales</a:t>
          </a:r>
          <a:r>
            <a:rPr lang="es-ES" b="1" dirty="0">
              <a:solidFill>
                <a:schemeClr val="tx2">
                  <a:lumMod val="50000"/>
                </a:schemeClr>
              </a:solidFill>
            </a:rPr>
            <a:t>. </a:t>
          </a:r>
        </a:p>
      </dgm:t>
    </dgm:pt>
    <dgm:pt modelId="{7C567B43-B68D-4939-BAD3-9902D6E2B1B2}" type="parTrans" cxnId="{B5586AE9-C3FB-4232-AD9A-0E8E02C14042}">
      <dgm:prSet/>
      <dgm:spPr/>
      <dgm:t>
        <a:bodyPr/>
        <a:lstStyle/>
        <a:p>
          <a:endParaRPr lang="es-ES" b="1">
            <a:solidFill>
              <a:schemeClr val="tx2">
                <a:lumMod val="50000"/>
              </a:schemeClr>
            </a:solidFill>
          </a:endParaRPr>
        </a:p>
      </dgm:t>
    </dgm:pt>
    <dgm:pt modelId="{507108B4-BFD2-44CB-8527-9E3F15C70BC9}" type="sibTrans" cxnId="{B5586AE9-C3FB-4232-AD9A-0E8E02C14042}">
      <dgm:prSet/>
      <dgm:spPr/>
      <dgm:t>
        <a:bodyPr/>
        <a:lstStyle/>
        <a:p>
          <a:endParaRPr lang="es-ES" b="1">
            <a:solidFill>
              <a:schemeClr val="tx2">
                <a:lumMod val="50000"/>
              </a:schemeClr>
            </a:solidFill>
          </a:endParaRPr>
        </a:p>
      </dgm:t>
    </dgm:pt>
    <dgm:pt modelId="{8AE4600B-C429-4888-9EC1-89B9007C934C}" type="pres">
      <dgm:prSet presAssocID="{B05B2C1B-10A4-4737-A6EB-4E82F504ED6D}" presName="linear" presStyleCnt="0">
        <dgm:presLayoutVars>
          <dgm:animLvl val="lvl"/>
          <dgm:resizeHandles val="exact"/>
        </dgm:presLayoutVars>
      </dgm:prSet>
      <dgm:spPr/>
    </dgm:pt>
    <dgm:pt modelId="{2557FDC9-B152-40C6-A303-C6C6EA1216AA}" type="pres">
      <dgm:prSet presAssocID="{96C4566F-FBE7-4478-8DEB-CD2B7DC5159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816C90D-E4C7-4FBA-AF76-95F1B6DD3C99}" type="pres">
      <dgm:prSet presAssocID="{334F83D7-C9C6-4CCF-9E53-81186C4E89E3}" presName="spacer" presStyleCnt="0"/>
      <dgm:spPr/>
    </dgm:pt>
    <dgm:pt modelId="{E7F8E8B2-87BD-4B63-9874-29727C72283A}" type="pres">
      <dgm:prSet presAssocID="{C6FB0262-8713-4944-A614-98C546574BB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6D1EE3E-BB06-42F6-9DA3-BDB00E58006D}" type="presOf" srcId="{B05B2C1B-10A4-4737-A6EB-4E82F504ED6D}" destId="{8AE4600B-C429-4888-9EC1-89B9007C934C}" srcOrd="0" destOrd="0" presId="urn:microsoft.com/office/officeart/2005/8/layout/vList2"/>
    <dgm:cxn modelId="{D382F951-A9FB-40F1-A17B-AB9AF255AAF2}" type="presOf" srcId="{96C4566F-FBE7-4478-8DEB-CD2B7DC51595}" destId="{2557FDC9-B152-40C6-A303-C6C6EA1216AA}" srcOrd="0" destOrd="0" presId="urn:microsoft.com/office/officeart/2005/8/layout/vList2"/>
    <dgm:cxn modelId="{913B4E65-B638-4635-A2DD-8D818891F305}" srcId="{B05B2C1B-10A4-4737-A6EB-4E82F504ED6D}" destId="{96C4566F-FBE7-4478-8DEB-CD2B7DC51595}" srcOrd="0" destOrd="0" parTransId="{4B2FC2FF-3755-495C-B305-51EAF4F44154}" sibTransId="{334F83D7-C9C6-4CCF-9E53-81186C4E89E3}"/>
    <dgm:cxn modelId="{DAF417CA-DC95-4EE2-848E-37EA27528FFC}" type="presOf" srcId="{C6FB0262-8713-4944-A614-98C546574BBD}" destId="{E7F8E8B2-87BD-4B63-9874-29727C72283A}" srcOrd="0" destOrd="0" presId="urn:microsoft.com/office/officeart/2005/8/layout/vList2"/>
    <dgm:cxn modelId="{B5586AE9-C3FB-4232-AD9A-0E8E02C14042}" srcId="{B05B2C1B-10A4-4737-A6EB-4E82F504ED6D}" destId="{C6FB0262-8713-4944-A614-98C546574BBD}" srcOrd="1" destOrd="0" parTransId="{7C567B43-B68D-4939-BAD3-9902D6E2B1B2}" sibTransId="{507108B4-BFD2-44CB-8527-9E3F15C70BC9}"/>
    <dgm:cxn modelId="{E0AF464F-4790-4CC6-8D0E-21388AED1D93}" type="presParOf" srcId="{8AE4600B-C429-4888-9EC1-89B9007C934C}" destId="{2557FDC9-B152-40C6-A303-C6C6EA1216AA}" srcOrd="0" destOrd="0" presId="urn:microsoft.com/office/officeart/2005/8/layout/vList2"/>
    <dgm:cxn modelId="{9D4E2527-9238-4EA6-BCEB-6C23F5DCBDCD}" type="presParOf" srcId="{8AE4600B-C429-4888-9EC1-89B9007C934C}" destId="{2816C90D-E4C7-4FBA-AF76-95F1B6DD3C99}" srcOrd="1" destOrd="0" presId="urn:microsoft.com/office/officeart/2005/8/layout/vList2"/>
    <dgm:cxn modelId="{F6486799-7BD9-4D4E-B776-0B2EB215ED88}" type="presParOf" srcId="{8AE4600B-C429-4888-9EC1-89B9007C934C}" destId="{E7F8E8B2-87BD-4B63-9874-29727C72283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5B2C1B-10A4-4737-A6EB-4E82F504ED6D}" type="doc">
      <dgm:prSet loTypeId="urn:microsoft.com/office/officeart/2005/8/layout/hierarchy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6FB0262-8713-4944-A614-98C546574BBD}">
      <dgm:prSet/>
      <dgm:spPr/>
      <dgm:t>
        <a:bodyPr/>
        <a:lstStyle/>
        <a:p>
          <a:pPr rtl="0"/>
          <a:r>
            <a:rPr lang="es-ES" b="1"/>
            <a:t>Sea creativo al pensar en estas oportunidades. </a:t>
          </a:r>
        </a:p>
        <a:p>
          <a:pPr rtl="0"/>
          <a:r>
            <a:rPr lang="es-ES" b="1"/>
            <a:t>Es posible que pueda configurar una tienda dentro de la tienda, ofrecer servicios a los clientes del minorista y / o ejecutar una amplia variedad de promociones.</a:t>
          </a:r>
        </a:p>
      </dgm:t>
    </dgm:pt>
    <dgm:pt modelId="{7C567B43-B68D-4939-BAD3-9902D6E2B1B2}" type="parTrans" cxnId="{B5586AE9-C3FB-4232-AD9A-0E8E02C14042}">
      <dgm:prSet/>
      <dgm:spPr/>
      <dgm:t>
        <a:bodyPr/>
        <a:lstStyle/>
        <a:p>
          <a:endParaRPr lang="es-ES" b="1"/>
        </a:p>
      </dgm:t>
    </dgm:pt>
    <dgm:pt modelId="{507108B4-BFD2-44CB-8527-9E3F15C70BC9}" type="sibTrans" cxnId="{B5586AE9-C3FB-4232-AD9A-0E8E02C14042}">
      <dgm:prSet/>
      <dgm:spPr/>
      <dgm:t>
        <a:bodyPr/>
        <a:lstStyle/>
        <a:p>
          <a:endParaRPr lang="es-ES" b="1"/>
        </a:p>
      </dgm:t>
    </dgm:pt>
    <dgm:pt modelId="{09811EC6-6E75-D243-8B8B-9519396F27C5}" type="pres">
      <dgm:prSet presAssocID="{B05B2C1B-10A4-4737-A6EB-4E82F504ED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4FAC75-8D95-F349-84AF-D1F5626D44CA}" type="pres">
      <dgm:prSet presAssocID="{C6FB0262-8713-4944-A614-98C546574BBD}" presName="hierRoot1" presStyleCnt="0"/>
      <dgm:spPr/>
    </dgm:pt>
    <dgm:pt modelId="{4FE32BCF-C415-524C-B6F6-C93454786020}" type="pres">
      <dgm:prSet presAssocID="{C6FB0262-8713-4944-A614-98C546574BBD}" presName="composite" presStyleCnt="0"/>
      <dgm:spPr/>
    </dgm:pt>
    <dgm:pt modelId="{B748E95A-C813-A644-9D31-63B0B058629B}" type="pres">
      <dgm:prSet presAssocID="{C6FB0262-8713-4944-A614-98C546574BBD}" presName="background" presStyleLbl="node0" presStyleIdx="0" presStyleCnt="1"/>
      <dgm:spPr/>
    </dgm:pt>
    <dgm:pt modelId="{EF0388CA-A6F0-1A4E-9260-FB0682A44884}" type="pres">
      <dgm:prSet presAssocID="{C6FB0262-8713-4944-A614-98C546574BBD}" presName="text" presStyleLbl="fgAcc0" presStyleIdx="0" presStyleCnt="1">
        <dgm:presLayoutVars>
          <dgm:chPref val="3"/>
        </dgm:presLayoutVars>
      </dgm:prSet>
      <dgm:spPr/>
    </dgm:pt>
    <dgm:pt modelId="{04050248-A3F0-0446-8967-DADBC0847723}" type="pres">
      <dgm:prSet presAssocID="{C6FB0262-8713-4944-A614-98C546574BBD}" presName="hierChild2" presStyleCnt="0"/>
      <dgm:spPr/>
    </dgm:pt>
  </dgm:ptLst>
  <dgm:cxnLst>
    <dgm:cxn modelId="{1F7E3F27-6D51-054D-A5A4-E082AB114EDE}" type="presOf" srcId="{C6FB0262-8713-4944-A614-98C546574BBD}" destId="{EF0388CA-A6F0-1A4E-9260-FB0682A44884}" srcOrd="0" destOrd="0" presId="urn:microsoft.com/office/officeart/2005/8/layout/hierarchy1"/>
    <dgm:cxn modelId="{B7778B5B-932C-5D4F-B820-29629281C463}" type="presOf" srcId="{B05B2C1B-10A4-4737-A6EB-4E82F504ED6D}" destId="{09811EC6-6E75-D243-8B8B-9519396F27C5}" srcOrd="0" destOrd="0" presId="urn:microsoft.com/office/officeart/2005/8/layout/hierarchy1"/>
    <dgm:cxn modelId="{B5586AE9-C3FB-4232-AD9A-0E8E02C14042}" srcId="{B05B2C1B-10A4-4737-A6EB-4E82F504ED6D}" destId="{C6FB0262-8713-4944-A614-98C546574BBD}" srcOrd="0" destOrd="0" parTransId="{7C567B43-B68D-4939-BAD3-9902D6E2B1B2}" sibTransId="{507108B4-BFD2-44CB-8527-9E3F15C70BC9}"/>
    <dgm:cxn modelId="{C514FAFE-10BF-C94A-A54A-5930389277CA}" type="presParOf" srcId="{09811EC6-6E75-D243-8B8B-9519396F27C5}" destId="{B74FAC75-8D95-F349-84AF-D1F5626D44CA}" srcOrd="0" destOrd="0" presId="urn:microsoft.com/office/officeart/2005/8/layout/hierarchy1"/>
    <dgm:cxn modelId="{F82BC2C6-8FAB-E64E-9FF7-94CD545A8F78}" type="presParOf" srcId="{B74FAC75-8D95-F349-84AF-D1F5626D44CA}" destId="{4FE32BCF-C415-524C-B6F6-C93454786020}" srcOrd="0" destOrd="0" presId="urn:microsoft.com/office/officeart/2005/8/layout/hierarchy1"/>
    <dgm:cxn modelId="{BBD95F30-6239-0547-8569-AD5F687D275F}" type="presParOf" srcId="{4FE32BCF-C415-524C-B6F6-C93454786020}" destId="{B748E95A-C813-A644-9D31-63B0B058629B}" srcOrd="0" destOrd="0" presId="urn:microsoft.com/office/officeart/2005/8/layout/hierarchy1"/>
    <dgm:cxn modelId="{CD9CD280-EA5F-6B42-B545-F7BAF9DF34E9}" type="presParOf" srcId="{4FE32BCF-C415-524C-B6F6-C93454786020}" destId="{EF0388CA-A6F0-1A4E-9260-FB0682A44884}" srcOrd="1" destOrd="0" presId="urn:microsoft.com/office/officeart/2005/8/layout/hierarchy1"/>
    <dgm:cxn modelId="{96EAED53-9431-4B4F-ADCC-22EC40141A29}" type="presParOf" srcId="{B74FAC75-8D95-F349-84AF-D1F5626D44CA}" destId="{04050248-A3F0-0446-8967-DADBC084772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78B94B-2BB8-4728-B15D-9D0086A808C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s-ES"/>
        </a:p>
      </dgm:t>
    </dgm:pt>
    <dgm:pt modelId="{5C37FBE4-136E-48E8-96B1-5CA2B741F64C}">
      <dgm:prSet/>
      <dgm:spPr/>
      <dgm:t>
        <a:bodyPr/>
        <a:lstStyle/>
        <a:p>
          <a:pPr rtl="0"/>
          <a:r>
            <a:rPr lang="es-ES"/>
            <a:t>Los minoristas venden directamente a los usuarios finales a través de una tienda física y / o sitio web. </a:t>
          </a:r>
        </a:p>
      </dgm:t>
    </dgm:pt>
    <dgm:pt modelId="{18572EA5-EE5F-43B3-9628-6CDC19CE9969}" type="parTrans" cxnId="{3175DA4F-D252-48DC-86F9-B3C7E6280292}">
      <dgm:prSet/>
      <dgm:spPr/>
      <dgm:t>
        <a:bodyPr/>
        <a:lstStyle/>
        <a:p>
          <a:endParaRPr lang="es-ES"/>
        </a:p>
      </dgm:t>
    </dgm:pt>
    <dgm:pt modelId="{02D7510A-E143-4AC2-BEBC-83A346BBFF53}" type="sibTrans" cxnId="{3175DA4F-D252-48DC-86F9-B3C7E6280292}">
      <dgm:prSet/>
      <dgm:spPr/>
      <dgm:t>
        <a:bodyPr/>
        <a:lstStyle/>
        <a:p>
          <a:endParaRPr lang="es-ES"/>
        </a:p>
      </dgm:t>
    </dgm:pt>
    <dgm:pt modelId="{E2085EFB-FAC4-4939-B229-0D2447397AC2}">
      <dgm:prSet/>
      <dgm:spPr/>
      <dgm:t>
        <a:bodyPr/>
        <a:lstStyle/>
        <a:p>
          <a:pPr rtl="0"/>
          <a:r>
            <a:rPr lang="es-ES"/>
            <a:t>Dependiendo del enfoque de la tienda, los representantes de ventas pueden o no tener una amplia capacitación y conocimiento sobre los productos individuales que venden. </a:t>
          </a:r>
        </a:p>
      </dgm:t>
    </dgm:pt>
    <dgm:pt modelId="{85502A4F-D204-4A72-8CAF-4E40C7AAF83F}" type="parTrans" cxnId="{F280D09B-BDD6-4487-B3EF-2510D0EED4A2}">
      <dgm:prSet/>
      <dgm:spPr/>
      <dgm:t>
        <a:bodyPr/>
        <a:lstStyle/>
        <a:p>
          <a:endParaRPr lang="es-ES"/>
        </a:p>
      </dgm:t>
    </dgm:pt>
    <dgm:pt modelId="{5DD4FB73-8DDF-4FDF-BAEF-F99A977CD34F}" type="sibTrans" cxnId="{F280D09B-BDD6-4487-B3EF-2510D0EED4A2}">
      <dgm:prSet/>
      <dgm:spPr/>
      <dgm:t>
        <a:bodyPr/>
        <a:lstStyle/>
        <a:p>
          <a:endParaRPr lang="es-ES"/>
        </a:p>
      </dgm:t>
    </dgm:pt>
    <dgm:pt modelId="{2739E1D1-3AA1-475B-97A0-280A36296350}" type="pres">
      <dgm:prSet presAssocID="{5578B94B-2BB8-4728-B15D-9D0086A808CD}" presName="diagram" presStyleCnt="0">
        <dgm:presLayoutVars>
          <dgm:dir/>
          <dgm:resizeHandles val="exact"/>
        </dgm:presLayoutVars>
      </dgm:prSet>
      <dgm:spPr/>
    </dgm:pt>
    <dgm:pt modelId="{EA45DD61-C35E-4D3C-BAA3-E27839CF9C29}" type="pres">
      <dgm:prSet presAssocID="{5C37FBE4-136E-48E8-96B1-5CA2B741F64C}" presName="node" presStyleLbl="node1" presStyleIdx="0" presStyleCnt="2">
        <dgm:presLayoutVars>
          <dgm:bulletEnabled val="1"/>
        </dgm:presLayoutVars>
      </dgm:prSet>
      <dgm:spPr/>
    </dgm:pt>
    <dgm:pt modelId="{51100E8D-C5C2-4576-9AC0-AE926D7D3C56}" type="pres">
      <dgm:prSet presAssocID="{02D7510A-E143-4AC2-BEBC-83A346BBFF53}" presName="sibTrans" presStyleCnt="0"/>
      <dgm:spPr/>
    </dgm:pt>
    <dgm:pt modelId="{93682578-01CC-49C6-907F-814A1DEED61D}" type="pres">
      <dgm:prSet presAssocID="{E2085EFB-FAC4-4939-B229-0D2447397AC2}" presName="node" presStyleLbl="node1" presStyleIdx="1" presStyleCnt="2">
        <dgm:presLayoutVars>
          <dgm:bulletEnabled val="1"/>
        </dgm:presLayoutVars>
      </dgm:prSet>
      <dgm:spPr/>
    </dgm:pt>
  </dgm:ptLst>
  <dgm:cxnLst>
    <dgm:cxn modelId="{88216B43-A8C5-43F8-AD3C-50EFD90F2DFB}" type="presOf" srcId="{5578B94B-2BB8-4728-B15D-9D0086A808CD}" destId="{2739E1D1-3AA1-475B-97A0-280A36296350}" srcOrd="0" destOrd="0" presId="urn:microsoft.com/office/officeart/2005/8/layout/default"/>
    <dgm:cxn modelId="{3175DA4F-D252-48DC-86F9-B3C7E6280292}" srcId="{5578B94B-2BB8-4728-B15D-9D0086A808CD}" destId="{5C37FBE4-136E-48E8-96B1-5CA2B741F64C}" srcOrd="0" destOrd="0" parTransId="{18572EA5-EE5F-43B3-9628-6CDC19CE9969}" sibTransId="{02D7510A-E143-4AC2-BEBC-83A346BBFF53}"/>
    <dgm:cxn modelId="{398F726B-214F-4827-9036-773F60E028B6}" type="presOf" srcId="{5C37FBE4-136E-48E8-96B1-5CA2B741F64C}" destId="{EA45DD61-C35E-4D3C-BAA3-E27839CF9C29}" srcOrd="0" destOrd="0" presId="urn:microsoft.com/office/officeart/2005/8/layout/default"/>
    <dgm:cxn modelId="{F280D09B-BDD6-4487-B3EF-2510D0EED4A2}" srcId="{5578B94B-2BB8-4728-B15D-9D0086A808CD}" destId="{E2085EFB-FAC4-4939-B229-0D2447397AC2}" srcOrd="1" destOrd="0" parTransId="{85502A4F-D204-4A72-8CAF-4E40C7AAF83F}" sibTransId="{5DD4FB73-8DDF-4FDF-BAEF-F99A977CD34F}"/>
    <dgm:cxn modelId="{7F22BBCC-096C-4613-B30D-902B1075D8AF}" type="presOf" srcId="{E2085EFB-FAC4-4939-B229-0D2447397AC2}" destId="{93682578-01CC-49C6-907F-814A1DEED61D}" srcOrd="0" destOrd="0" presId="urn:microsoft.com/office/officeart/2005/8/layout/default"/>
    <dgm:cxn modelId="{862721F6-B3DC-4DCA-9BBC-070D828A52E7}" type="presParOf" srcId="{2739E1D1-3AA1-475B-97A0-280A36296350}" destId="{EA45DD61-C35E-4D3C-BAA3-E27839CF9C29}" srcOrd="0" destOrd="0" presId="urn:microsoft.com/office/officeart/2005/8/layout/default"/>
    <dgm:cxn modelId="{F5D7D334-5BC7-4E03-8F92-3C2115087B68}" type="presParOf" srcId="{2739E1D1-3AA1-475B-97A0-280A36296350}" destId="{51100E8D-C5C2-4576-9AC0-AE926D7D3C56}" srcOrd="1" destOrd="0" presId="urn:microsoft.com/office/officeart/2005/8/layout/default"/>
    <dgm:cxn modelId="{05422133-2F60-43C3-BE84-C44FB0D4D606}" type="presParOf" srcId="{2739E1D1-3AA1-475B-97A0-280A36296350}" destId="{93682578-01CC-49C6-907F-814A1DEED61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B909D-3536-7440-B6D4-02FD0B9C1D03}">
      <dsp:nvSpPr>
        <dsp:cNvPr id="0" name=""/>
        <dsp:cNvSpPr/>
      </dsp:nvSpPr>
      <dsp:spPr>
        <a:xfrm>
          <a:off x="2628900" y="1846575"/>
          <a:ext cx="1438658" cy="499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684"/>
              </a:lnTo>
              <a:lnTo>
                <a:pt x="1438658" y="249684"/>
              </a:lnTo>
              <a:lnTo>
                <a:pt x="1438658" y="49936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A5308-2F0E-B246-BA18-EAC2FA5DE4E5}">
      <dsp:nvSpPr>
        <dsp:cNvPr id="0" name=""/>
        <dsp:cNvSpPr/>
      </dsp:nvSpPr>
      <dsp:spPr>
        <a:xfrm>
          <a:off x="1190241" y="1846575"/>
          <a:ext cx="1438658" cy="499369"/>
        </a:xfrm>
        <a:custGeom>
          <a:avLst/>
          <a:gdLst/>
          <a:ahLst/>
          <a:cxnLst/>
          <a:rect l="0" t="0" r="0" b="0"/>
          <a:pathLst>
            <a:path>
              <a:moveTo>
                <a:pt x="1438658" y="0"/>
              </a:moveTo>
              <a:lnTo>
                <a:pt x="1438658" y="249684"/>
              </a:lnTo>
              <a:lnTo>
                <a:pt x="0" y="249684"/>
              </a:lnTo>
              <a:lnTo>
                <a:pt x="0" y="49936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4419D-3882-EF4E-9F0C-6744940EE8A2}">
      <dsp:nvSpPr>
        <dsp:cNvPr id="0" name=""/>
        <dsp:cNvSpPr/>
      </dsp:nvSpPr>
      <dsp:spPr>
        <a:xfrm>
          <a:off x="1439926" y="657601"/>
          <a:ext cx="2377947" cy="1188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700" kern="1200"/>
            <a:t>Marketing </a:t>
          </a:r>
        </a:p>
      </dsp:txBody>
      <dsp:txXfrm>
        <a:off x="1439926" y="657601"/>
        <a:ext cx="2377947" cy="1188973"/>
      </dsp:txXfrm>
    </dsp:sp>
    <dsp:sp modelId="{AAA633EA-1901-D644-8BA6-6CBDAF78C69B}">
      <dsp:nvSpPr>
        <dsp:cNvPr id="0" name=""/>
        <dsp:cNvSpPr/>
      </dsp:nvSpPr>
      <dsp:spPr>
        <a:xfrm>
          <a:off x="1267" y="2345944"/>
          <a:ext cx="2377947" cy="1188973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700" kern="1200" dirty="0"/>
            <a:t>Marketing de la marca</a:t>
          </a:r>
        </a:p>
      </dsp:txBody>
      <dsp:txXfrm>
        <a:off x="1267" y="2345944"/>
        <a:ext cx="2377947" cy="1188973"/>
      </dsp:txXfrm>
    </dsp:sp>
    <dsp:sp modelId="{6CBF3A54-39F3-0F41-BC4D-DC686177350C}">
      <dsp:nvSpPr>
        <dsp:cNvPr id="0" name=""/>
        <dsp:cNvSpPr/>
      </dsp:nvSpPr>
      <dsp:spPr>
        <a:xfrm>
          <a:off x="2878584" y="2345944"/>
          <a:ext cx="2377947" cy="118897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700" kern="1200" dirty="0" err="1"/>
            <a:t>Trade</a:t>
          </a:r>
          <a:r>
            <a:rPr lang="es-CO" sz="2700" kern="1200" dirty="0"/>
            <a:t> marketing , marketing en el canal</a:t>
          </a:r>
        </a:p>
      </dsp:txBody>
      <dsp:txXfrm>
        <a:off x="2878584" y="2345944"/>
        <a:ext cx="2377947" cy="11889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E4804-B87D-4BEB-A61A-B8E348EBF532}">
      <dsp:nvSpPr>
        <dsp:cNvPr id="0" name=""/>
        <dsp:cNvSpPr/>
      </dsp:nvSpPr>
      <dsp:spPr>
        <a:xfrm>
          <a:off x="0" y="68241"/>
          <a:ext cx="5092700" cy="130418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Venta directamente a los usuarios finales desde el sitio web.</a:t>
          </a:r>
        </a:p>
      </dsp:txBody>
      <dsp:txXfrm>
        <a:off x="63665" y="131906"/>
        <a:ext cx="4965370" cy="1176854"/>
      </dsp:txXfrm>
    </dsp:sp>
    <dsp:sp modelId="{C07FFA7E-290E-426B-8456-A143B135F67A}">
      <dsp:nvSpPr>
        <dsp:cNvPr id="0" name=""/>
        <dsp:cNvSpPr/>
      </dsp:nvSpPr>
      <dsp:spPr>
        <a:xfrm>
          <a:off x="0" y="1415626"/>
          <a:ext cx="5092700" cy="1304184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Dado que usted está manejando el procesamiento de pedidos y el inventario, y enviando el producto al usuario final, su sitio web necesitará un motor de comercio electrónico completo que debe integrarse lo más posible en su base de datos de inventario. </a:t>
          </a:r>
        </a:p>
      </dsp:txBody>
      <dsp:txXfrm>
        <a:off x="63665" y="1479291"/>
        <a:ext cx="4965370" cy="1176854"/>
      </dsp:txXfrm>
    </dsp:sp>
    <dsp:sp modelId="{D78F3602-73B1-4881-8309-D753B2A1EEB0}">
      <dsp:nvSpPr>
        <dsp:cNvPr id="0" name=""/>
        <dsp:cNvSpPr/>
      </dsp:nvSpPr>
      <dsp:spPr>
        <a:xfrm>
          <a:off x="0" y="2763010"/>
          <a:ext cx="5092700" cy="1304184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Es posible que también necesite tenerlo integrado a su software de administración de relaciones con los clientes para la administración de cuentas y el servicio al cliente. (CRM) </a:t>
          </a:r>
        </a:p>
      </dsp:txBody>
      <dsp:txXfrm>
        <a:off x="63665" y="2826675"/>
        <a:ext cx="4965370" cy="1176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F32E6-AD36-AF40-9EE6-7E3FBFB1F90C}">
      <dsp:nvSpPr>
        <dsp:cNvPr id="0" name=""/>
        <dsp:cNvSpPr/>
      </dsp:nvSpPr>
      <dsp:spPr>
        <a:xfrm>
          <a:off x="663" y="883495"/>
          <a:ext cx="2327419" cy="14779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88EDC-0F2A-0546-A978-CD734D1A489A}">
      <dsp:nvSpPr>
        <dsp:cNvPr id="0" name=""/>
        <dsp:cNvSpPr/>
      </dsp:nvSpPr>
      <dsp:spPr>
        <a:xfrm>
          <a:off x="259265" y="1129167"/>
          <a:ext cx="2327419" cy="1477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Canal directo: El proveedor entra en contacto directo con el usuario, frecuente en productos agrícolas o por parte de empresas como  AVON </a:t>
          </a:r>
          <a:endParaRPr lang="en-US" sz="1500" kern="1200"/>
        </a:p>
      </dsp:txBody>
      <dsp:txXfrm>
        <a:off x="302552" y="1172454"/>
        <a:ext cx="2240845" cy="1391337"/>
      </dsp:txXfrm>
    </dsp:sp>
    <dsp:sp modelId="{15051DB7-3D7D-5248-A062-9BC282848A32}">
      <dsp:nvSpPr>
        <dsp:cNvPr id="0" name=""/>
        <dsp:cNvSpPr/>
      </dsp:nvSpPr>
      <dsp:spPr>
        <a:xfrm>
          <a:off x="2845287" y="883495"/>
          <a:ext cx="2327419" cy="14779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ACFE3-6CB3-5D46-A375-B3579FD2FC2D}">
      <dsp:nvSpPr>
        <dsp:cNvPr id="0" name=""/>
        <dsp:cNvSpPr/>
      </dsp:nvSpPr>
      <dsp:spPr>
        <a:xfrm>
          <a:off x="3103889" y="1129167"/>
          <a:ext cx="2327419" cy="1477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Indirectos: Existen intermediarios entre el proveedor y el usuarios o consumidor final </a:t>
          </a:r>
          <a:endParaRPr lang="en-US" sz="1500" kern="1200"/>
        </a:p>
      </dsp:txBody>
      <dsp:txXfrm>
        <a:off x="3147176" y="1172454"/>
        <a:ext cx="2240845" cy="13913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E02AA-FBED-4480-A224-BD8ABDC41367}">
      <dsp:nvSpPr>
        <dsp:cNvPr id="0" name=""/>
        <dsp:cNvSpPr/>
      </dsp:nvSpPr>
      <dsp:spPr>
        <a:xfrm>
          <a:off x="1954" y="200834"/>
          <a:ext cx="1905392" cy="6624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Canal largo </a:t>
          </a:r>
          <a:endParaRPr lang="es-ES" sz="2300" kern="1200" dirty="0"/>
        </a:p>
      </dsp:txBody>
      <dsp:txXfrm>
        <a:off x="1954" y="200834"/>
        <a:ext cx="1905392" cy="662400"/>
      </dsp:txXfrm>
    </dsp:sp>
    <dsp:sp modelId="{8B7FA67A-1523-4938-91AB-4508A765DCF3}">
      <dsp:nvSpPr>
        <dsp:cNvPr id="0" name=""/>
        <dsp:cNvSpPr/>
      </dsp:nvSpPr>
      <dsp:spPr>
        <a:xfrm>
          <a:off x="1954" y="863234"/>
          <a:ext cx="1905392" cy="208345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b="1" kern="1200" dirty="0"/>
            <a:t>Fabricante </a:t>
          </a:r>
          <a:endParaRPr lang="es-ES" sz="230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b="1" kern="1200"/>
            <a:t>Mayorista </a:t>
          </a:r>
          <a:endParaRPr lang="es-ES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b="1" kern="1200" dirty="0"/>
            <a:t>Minorista</a:t>
          </a:r>
          <a:endParaRPr lang="es-ES" sz="230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b="1" kern="1200" dirty="0"/>
            <a:t>Cliente final</a:t>
          </a:r>
          <a:endParaRPr lang="es-ES" sz="2300" kern="1200" dirty="0"/>
        </a:p>
      </dsp:txBody>
      <dsp:txXfrm>
        <a:off x="1954" y="863234"/>
        <a:ext cx="1905392" cy="2083454"/>
      </dsp:txXfrm>
    </dsp:sp>
    <dsp:sp modelId="{E0B2A14B-B023-420C-B51D-526E298D9A6A}">
      <dsp:nvSpPr>
        <dsp:cNvPr id="0" name=""/>
        <dsp:cNvSpPr/>
      </dsp:nvSpPr>
      <dsp:spPr>
        <a:xfrm>
          <a:off x="2174101" y="200834"/>
          <a:ext cx="1905392" cy="662400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Canal Medio </a:t>
          </a:r>
          <a:endParaRPr lang="es-ES" sz="2300" kern="1200" dirty="0"/>
        </a:p>
      </dsp:txBody>
      <dsp:txXfrm>
        <a:off x="2174101" y="200834"/>
        <a:ext cx="1905392" cy="662400"/>
      </dsp:txXfrm>
    </dsp:sp>
    <dsp:sp modelId="{88551405-D876-44C8-95F7-741B184AC276}">
      <dsp:nvSpPr>
        <dsp:cNvPr id="0" name=""/>
        <dsp:cNvSpPr/>
      </dsp:nvSpPr>
      <dsp:spPr>
        <a:xfrm>
          <a:off x="2174101" y="863234"/>
          <a:ext cx="1905392" cy="2083454"/>
        </a:xfrm>
        <a:prstGeom prst="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b="1" kern="1200" dirty="0"/>
            <a:t>Fabricante </a:t>
          </a:r>
          <a:endParaRPr lang="es-ES" sz="230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b="1" kern="1200" dirty="0"/>
            <a:t>Minorista</a:t>
          </a:r>
          <a:endParaRPr lang="es-ES" sz="230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b="1" kern="1200" dirty="0"/>
            <a:t>Cliente final  </a:t>
          </a:r>
          <a:endParaRPr lang="es-ES" sz="2300" kern="1200" dirty="0"/>
        </a:p>
      </dsp:txBody>
      <dsp:txXfrm>
        <a:off x="2174101" y="863234"/>
        <a:ext cx="1905392" cy="2083454"/>
      </dsp:txXfrm>
    </dsp:sp>
    <dsp:sp modelId="{734FC25C-186E-4A3F-B75F-4DD3ACA8F561}">
      <dsp:nvSpPr>
        <dsp:cNvPr id="0" name=""/>
        <dsp:cNvSpPr/>
      </dsp:nvSpPr>
      <dsp:spPr>
        <a:xfrm>
          <a:off x="4346248" y="200834"/>
          <a:ext cx="1905392" cy="662400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Canal Corto</a:t>
          </a:r>
          <a:endParaRPr lang="es-ES" sz="2300" kern="1200" dirty="0"/>
        </a:p>
      </dsp:txBody>
      <dsp:txXfrm>
        <a:off x="4346248" y="200834"/>
        <a:ext cx="1905392" cy="662400"/>
      </dsp:txXfrm>
    </dsp:sp>
    <dsp:sp modelId="{EA2F299E-AB6F-4F04-9E11-CA49511C4110}">
      <dsp:nvSpPr>
        <dsp:cNvPr id="0" name=""/>
        <dsp:cNvSpPr/>
      </dsp:nvSpPr>
      <dsp:spPr>
        <a:xfrm>
          <a:off x="4346248" y="863234"/>
          <a:ext cx="1905392" cy="2083454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b="1" kern="1200" dirty="0"/>
            <a:t>Cliente Final </a:t>
          </a:r>
          <a:endParaRPr lang="es-ES" sz="2300" kern="1200" dirty="0"/>
        </a:p>
      </dsp:txBody>
      <dsp:txXfrm>
        <a:off x="4346248" y="863234"/>
        <a:ext cx="1905392" cy="20834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40C82-CDD6-4FE9-80F1-4A5B0999BBF4}">
      <dsp:nvSpPr>
        <dsp:cNvPr id="0" name=""/>
        <dsp:cNvSpPr/>
      </dsp:nvSpPr>
      <dsp:spPr>
        <a:xfrm>
          <a:off x="1033" y="256803"/>
          <a:ext cx="2202946" cy="31805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i="1" kern="1200" dirty="0">
              <a:solidFill>
                <a:schemeClr val="bg2">
                  <a:lumMod val="10000"/>
                </a:schemeClr>
              </a:solidFill>
            </a:rPr>
            <a:t>Una compañía que compra productos a granel de muchos fabricantes y luego revende volúmenes más pequeños a revendedores o minoristas. Un distribuidor lleva inventario; cuando un revendedor o minorista se queda sin stock, llaman al distribuidor</a:t>
          </a:r>
          <a:r>
            <a:rPr lang="es-ES" sz="1600" kern="1200" dirty="0"/>
            <a:t>.</a:t>
          </a:r>
        </a:p>
      </dsp:txBody>
      <dsp:txXfrm>
        <a:off x="65555" y="321325"/>
        <a:ext cx="2073902" cy="3051460"/>
      </dsp:txXfrm>
    </dsp:sp>
    <dsp:sp modelId="{325CA94E-7686-45A3-8806-A84C982ECC90}">
      <dsp:nvSpPr>
        <dsp:cNvPr id="0" name=""/>
        <dsp:cNvSpPr/>
      </dsp:nvSpPr>
      <dsp:spPr>
        <a:xfrm>
          <a:off x="2424274" y="1573890"/>
          <a:ext cx="467024" cy="54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>
        <a:off x="2424274" y="1683156"/>
        <a:ext cx="326917" cy="327798"/>
      </dsp:txXfrm>
    </dsp:sp>
    <dsp:sp modelId="{A346B08B-CC07-45E4-8798-FD0CAA8C3163}">
      <dsp:nvSpPr>
        <dsp:cNvPr id="0" name=""/>
        <dsp:cNvSpPr/>
      </dsp:nvSpPr>
      <dsp:spPr>
        <a:xfrm>
          <a:off x="3085158" y="256803"/>
          <a:ext cx="2202946" cy="3180504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Al vender a un distribuidor, puede llegar a un amplio mercado muy rápidamente, dependiendo del enfoque de la industria del distribuidor y la lista de clientes.</a:t>
          </a:r>
        </a:p>
      </dsp:txBody>
      <dsp:txXfrm>
        <a:off x="3149680" y="321325"/>
        <a:ext cx="2073902" cy="30514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D112F-D6D9-4779-92E8-C83E05A1E7BD}">
      <dsp:nvSpPr>
        <dsp:cNvPr id="0" name=""/>
        <dsp:cNvSpPr/>
      </dsp:nvSpPr>
      <dsp:spPr>
        <a:xfrm>
          <a:off x="0" y="171034"/>
          <a:ext cx="5361708" cy="14786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chemeClr val="bg2">
                  <a:lumMod val="10000"/>
                </a:schemeClr>
              </a:solidFill>
            </a:rPr>
            <a:t>Un VAR trabaja con los usuarios finales para proporcionar soluciones personalizadas que pueden incluir múltiples productos y servicios de diferentes fabricantes. </a:t>
          </a:r>
        </a:p>
      </dsp:txBody>
      <dsp:txXfrm>
        <a:off x="72184" y="243218"/>
        <a:ext cx="5217340" cy="1334329"/>
      </dsp:txXfrm>
    </dsp:sp>
    <dsp:sp modelId="{D4ADAED8-77F2-4200-8827-CC365D3515A1}">
      <dsp:nvSpPr>
        <dsp:cNvPr id="0" name=""/>
        <dsp:cNvSpPr/>
      </dsp:nvSpPr>
      <dsp:spPr>
        <a:xfrm>
          <a:off x="0" y="1698691"/>
          <a:ext cx="5361708" cy="1478697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Por ejemplo, un VAR puede tener un cliente que necesita un nuevo sistema implementado; el VAR decide qué necesita el cliente y luego compra los productos necesarios de un distribuidor o un fabricante individual. El VAR instala y brinda servicios al sistema</a:t>
          </a:r>
        </a:p>
      </dsp:txBody>
      <dsp:txXfrm>
        <a:off x="72184" y="1770875"/>
        <a:ext cx="5217340" cy="1334329"/>
      </dsp:txXfrm>
    </dsp:sp>
    <dsp:sp modelId="{26F06782-EFBA-42C6-9B03-45740EBDD796}">
      <dsp:nvSpPr>
        <dsp:cNvPr id="0" name=""/>
        <dsp:cNvSpPr/>
      </dsp:nvSpPr>
      <dsp:spPr>
        <a:xfrm>
          <a:off x="0" y="3177388"/>
          <a:ext cx="5361708" cy="1002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34" tIns="21590" rIns="120904" bIns="21590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/>
            <a:t>Una empresa de software ofrece una plataforma de código abierto como un servicio que incluye soporte al cliente y una garantía de tiempo de actividad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300" kern="1200"/>
            <a:t>Vendedores de software ya aplicaciones. Por ejemplo distribuidores de Microsoft </a:t>
          </a:r>
        </a:p>
      </dsp:txBody>
      <dsp:txXfrm>
        <a:off x="0" y="3177388"/>
        <a:ext cx="5361708" cy="10029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ADBDD-9495-4A29-8373-993A5BB91DD8}">
      <dsp:nvSpPr>
        <dsp:cNvPr id="0" name=""/>
        <dsp:cNvSpPr/>
      </dsp:nvSpPr>
      <dsp:spPr>
        <a:xfrm>
          <a:off x="403501" y="1130"/>
          <a:ext cx="3474711" cy="208482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Un consultor desarrolla relaciones con empresas y brinda servicios muy específicos o amplios. Estos consultores pueden recomendar un producto o servicio de un fabricante, o simplemente comprarlo para ofrecer una solución para el cliente.</a:t>
          </a:r>
        </a:p>
      </dsp:txBody>
      <dsp:txXfrm>
        <a:off x="403501" y="1130"/>
        <a:ext cx="3474711" cy="2084826"/>
      </dsp:txXfrm>
    </dsp:sp>
    <dsp:sp modelId="{3A0B012B-B34A-4277-9229-2AE616636384}">
      <dsp:nvSpPr>
        <dsp:cNvPr id="0" name=""/>
        <dsp:cNvSpPr/>
      </dsp:nvSpPr>
      <dsp:spPr>
        <a:xfrm>
          <a:off x="403501" y="2433428"/>
          <a:ext cx="3474711" cy="208482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359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359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359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2">
                  <a:lumMod val="10000"/>
                </a:schemeClr>
              </a:solidFill>
            </a:rPr>
            <a:t>Una relación de consultor es esencialmente la misma que una relación VAR: necesita construir su red, proporcionar herramientas para que la red venda sus soluciones y cumplir con los pedidos a pedido</a:t>
          </a:r>
        </a:p>
      </dsp:txBody>
      <dsp:txXfrm>
        <a:off x="403501" y="2433428"/>
        <a:ext cx="3474711" cy="20848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7FDC9-B152-40C6-A303-C6C6EA1216AA}">
      <dsp:nvSpPr>
        <dsp:cNvPr id="0" name=""/>
        <dsp:cNvSpPr/>
      </dsp:nvSpPr>
      <dsp:spPr>
        <a:xfrm>
          <a:off x="0" y="111053"/>
          <a:ext cx="4076700" cy="191360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>
              <a:solidFill>
                <a:schemeClr val="tx2">
                  <a:lumMod val="50000"/>
                </a:schemeClr>
              </a:solidFill>
            </a:rPr>
            <a:t>Puede vender directamente a un minorista; también puede venderle a un distribuidor que venda a varios minoristas. </a:t>
          </a:r>
        </a:p>
      </dsp:txBody>
      <dsp:txXfrm>
        <a:off x="93415" y="204468"/>
        <a:ext cx="3889870" cy="1726778"/>
      </dsp:txXfrm>
    </dsp:sp>
    <dsp:sp modelId="{E7F8E8B2-87BD-4B63-9874-29727C72283A}">
      <dsp:nvSpPr>
        <dsp:cNvPr id="0" name=""/>
        <dsp:cNvSpPr/>
      </dsp:nvSpPr>
      <dsp:spPr>
        <a:xfrm>
          <a:off x="0" y="2088021"/>
          <a:ext cx="4076700" cy="1913608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</a:rPr>
            <a:t>Puede vender productos o servicios a través de un minorista, si el comercio minorista es una buena forma de llegar a sus usuarios finales</a:t>
          </a:r>
          <a:r>
            <a:rPr lang="es-ES" sz="2200" b="1" kern="1200" dirty="0">
              <a:solidFill>
                <a:schemeClr val="tx2">
                  <a:lumMod val="50000"/>
                </a:schemeClr>
              </a:solidFill>
            </a:rPr>
            <a:t>. </a:t>
          </a:r>
        </a:p>
      </dsp:txBody>
      <dsp:txXfrm>
        <a:off x="93415" y="2181436"/>
        <a:ext cx="3889870" cy="17267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8E95A-C813-A644-9D31-63B0B058629B}">
      <dsp:nvSpPr>
        <dsp:cNvPr id="0" name=""/>
        <dsp:cNvSpPr/>
      </dsp:nvSpPr>
      <dsp:spPr>
        <a:xfrm>
          <a:off x="0" y="531592"/>
          <a:ext cx="4440115" cy="2819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F0388CA-A6F0-1A4E-9260-FB0682A44884}">
      <dsp:nvSpPr>
        <dsp:cNvPr id="0" name=""/>
        <dsp:cNvSpPr/>
      </dsp:nvSpPr>
      <dsp:spPr>
        <a:xfrm>
          <a:off x="493346" y="1000271"/>
          <a:ext cx="4440115" cy="28194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/>
            <a:t>Sea creativo al pensar en estas oportunidades. </a:t>
          </a:r>
        </a:p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/>
            <a:t>Es posible que pueda configurar una tienda dentro de la tienda, ofrecer servicios a los clientes del minorista y / o ejecutar una amplia variedad de promociones.</a:t>
          </a:r>
        </a:p>
      </dsp:txBody>
      <dsp:txXfrm>
        <a:off x="575926" y="1082851"/>
        <a:ext cx="4274955" cy="26543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5DD61-C35E-4D3C-BAA3-E27839CF9C29}">
      <dsp:nvSpPr>
        <dsp:cNvPr id="0" name=""/>
        <dsp:cNvSpPr/>
      </dsp:nvSpPr>
      <dsp:spPr>
        <a:xfrm>
          <a:off x="302113" y="2207"/>
          <a:ext cx="3361982" cy="20171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Los minoristas venden directamente a los usuarios finales a través de una tienda física y / o sitio web. </a:t>
          </a:r>
        </a:p>
      </dsp:txBody>
      <dsp:txXfrm>
        <a:off x="302113" y="2207"/>
        <a:ext cx="3361982" cy="2017189"/>
      </dsp:txXfrm>
    </dsp:sp>
    <dsp:sp modelId="{93682578-01CC-49C6-907F-814A1DEED61D}">
      <dsp:nvSpPr>
        <dsp:cNvPr id="0" name=""/>
        <dsp:cNvSpPr/>
      </dsp:nvSpPr>
      <dsp:spPr>
        <a:xfrm>
          <a:off x="302113" y="2355595"/>
          <a:ext cx="3361982" cy="2017189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Dependiendo del enfoque de la tienda, los representantes de ventas pueden o no tener una amplia capacitación y conocimiento sobre los productos individuales que venden. </a:t>
          </a:r>
        </a:p>
      </dsp:txBody>
      <dsp:txXfrm>
        <a:off x="302113" y="2355595"/>
        <a:ext cx="3361982" cy="2017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88F1C-B360-404A-8BA9-480F0AF386E8}" type="datetimeFigureOut">
              <a:rPr lang="es-CO" smtClean="0"/>
              <a:t>3/04/24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FF51E-621A-4F37-82BD-404804572D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341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793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5146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1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352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19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82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60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6375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436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978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1714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marketinginteli.com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0" y="5933529"/>
            <a:ext cx="12192000" cy="9244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398A0-F66D-45FD-8E92-2D5F15B119E4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55064-B7D0-4EC7-86A9-5EE2EE23CBC9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558972"/>
            <a:ext cx="1845922" cy="18459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414" y="6176963"/>
            <a:ext cx="2158586" cy="666256"/>
          </a:xfrm>
          <a:prstGeom prst="rect">
            <a:avLst/>
          </a:prstGeom>
        </p:spPr>
      </p:pic>
      <p:sp>
        <p:nvSpPr>
          <p:cNvPr id="11" name="CuadroTexto 10"/>
          <p:cNvSpPr txBox="1"/>
          <p:nvPr userDrawn="1"/>
        </p:nvSpPr>
        <p:spPr>
          <a:xfrm>
            <a:off x="2706269" y="6141433"/>
            <a:ext cx="671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ESTRATEGIA</a:t>
            </a:r>
            <a:r>
              <a:rPr lang="es-ES" sz="2800" b="1" baseline="0" dirty="0">
                <a:solidFill>
                  <a:schemeClr val="accent3">
                    <a:lumMod val="75000"/>
                  </a:schemeClr>
                </a:solidFill>
              </a:rPr>
              <a:t> DE CANALES DE DISTRIBUCIÓN </a:t>
            </a:r>
            <a:endParaRPr lang="es-E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4769803" y="-12888"/>
            <a:ext cx="272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/>
                </a:solidFill>
                <a:hlinkClick r:id="rId15"/>
              </a:rPr>
              <a:t>www.marketinginteli.com</a:t>
            </a:r>
            <a:r>
              <a:rPr lang="es-ES" b="1" baseline="0" dirty="0">
                <a:solidFill>
                  <a:schemeClr val="tx1"/>
                </a:solidFill>
              </a:rPr>
              <a:t> 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9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35.png"/><Relationship Id="rId9" Type="http://schemas.microsoft.com/office/2007/relationships/diagramDrawing" Target="../diagrams/drawing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3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023"/>
          <a:stretch/>
        </p:blipFill>
        <p:spPr>
          <a:xfrm>
            <a:off x="-1" y="0"/>
            <a:ext cx="12192001" cy="699301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22399" y="5492222"/>
            <a:ext cx="9144000" cy="910698"/>
          </a:xfrm>
          <a:noFill/>
        </p:spPr>
        <p:txBody>
          <a:bodyPr>
            <a:normAutofit fontScale="90000"/>
          </a:bodyPr>
          <a:lstStyle/>
          <a:p>
            <a:r>
              <a:rPr lang="es-ES" b="1" dirty="0">
                <a:latin typeface="Arial Rounded MT Bold" panose="020F0704030504030204" pitchFamily="34" charset="0"/>
              </a:rPr>
              <a:t>Los Canales de Distribución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539" y="0"/>
            <a:ext cx="6402920" cy="64029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082" y="5903200"/>
            <a:ext cx="2341043" cy="72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14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9154" r="1682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ES" sz="4000"/>
              <a:t>Concepto de Canales de Distribución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/>
              <a:t>Es una estructura formada por productores, distribuidores y detallistas, mediante los cuales el producto o servicio se comercializa.</a:t>
            </a:r>
          </a:p>
          <a:p>
            <a:pPr marL="0" indent="0">
              <a:buNone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642439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s-ES" sz="3600"/>
              <a:t>Concepto de Canales de Distribución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21782" b="2024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3600" dirty="0"/>
              <a:t>Conjunto de actividades destinadas a acercar de la manera más eficaz el producto desde el fabricante al consumidor final. </a:t>
            </a:r>
          </a:p>
        </p:txBody>
      </p:sp>
    </p:spTree>
    <p:extLst>
      <p:ext uri="{BB962C8B-B14F-4D97-AF65-F5344CB8AC3E}">
        <p14:creationId xmlns:p14="http://schemas.microsoft.com/office/powerpoint/2010/main" val="1958594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8968"/>
          <a:stretch/>
        </p:blipFill>
        <p:spPr>
          <a:xfrm>
            <a:off x="0" y="0"/>
            <a:ext cx="12192000" cy="59650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Tipos de Canales</a:t>
            </a:r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0DFE00E4-653D-A230-F832-BBFB49A534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9857" y="1825625"/>
          <a:ext cx="5431972" cy="349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8836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3743" y="310016"/>
            <a:ext cx="10515600" cy="1325563"/>
          </a:xfrm>
        </p:spPr>
        <p:txBody>
          <a:bodyPr/>
          <a:lstStyle/>
          <a:p>
            <a:r>
              <a:rPr lang="es-ES" dirty="0"/>
              <a:t>Cadena de distribución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4793343" cy="334327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s-ES" dirty="0"/>
              <a:t>Depende de gran manera del tipo de empresa o de negocio </a:t>
            </a:r>
          </a:p>
          <a:p>
            <a:pPr lvl="1"/>
            <a:r>
              <a:rPr lang="es-ES" dirty="0"/>
              <a:t>Consumo masivo</a:t>
            </a:r>
          </a:p>
          <a:p>
            <a:pPr lvl="1"/>
            <a:r>
              <a:rPr lang="es-ES" dirty="0"/>
              <a:t>Productos de alto valor </a:t>
            </a:r>
          </a:p>
          <a:p>
            <a:pPr lvl="1"/>
            <a:r>
              <a:rPr lang="es-ES" dirty="0"/>
              <a:t>Servicios</a:t>
            </a:r>
          </a:p>
          <a:p>
            <a:pPr lvl="1"/>
            <a:r>
              <a:rPr lang="es-ES" dirty="0"/>
              <a:t>Servicios especializados </a:t>
            </a:r>
          </a:p>
          <a:p>
            <a:pPr lvl="1"/>
            <a:r>
              <a:rPr lang="es-ES" dirty="0"/>
              <a:t>Productos Industriales</a:t>
            </a:r>
          </a:p>
          <a:p>
            <a:pPr lvl="1"/>
            <a:r>
              <a:rPr lang="es-ES" dirty="0"/>
              <a:t>Distribución Internacional 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519" y="499610"/>
            <a:ext cx="2416628" cy="18124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572" y="496435"/>
            <a:ext cx="3048000" cy="1714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572" y="2640693"/>
            <a:ext cx="3097213" cy="15272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977" y="2792457"/>
            <a:ext cx="2431183" cy="14055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026" y="4368154"/>
            <a:ext cx="2301092" cy="145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9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6600" y="68262"/>
            <a:ext cx="3169920" cy="1325563"/>
          </a:xfrm>
        </p:spPr>
        <p:txBody>
          <a:bodyPr>
            <a:noAutofit/>
          </a:bodyPr>
          <a:lstStyle/>
          <a:p>
            <a:r>
              <a:rPr lang="es-ES" sz="2800" dirty="0"/>
              <a:t>Claves en las políticas de distribución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3400" y="2282825"/>
            <a:ext cx="3169920" cy="2949575"/>
          </a:xfrm>
        </p:spPr>
        <p:txBody>
          <a:bodyPr/>
          <a:lstStyle/>
          <a:p>
            <a:r>
              <a:rPr lang="es-ES" dirty="0"/>
              <a:t>La elección del canal de distribución condiciona el marketing </a:t>
            </a:r>
          </a:p>
          <a:p>
            <a:r>
              <a:rPr lang="es-ES" dirty="0"/>
              <a:t>El cliente es multicanal 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120" y="0"/>
            <a:ext cx="8183880" cy="590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55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900" y="-104775"/>
            <a:ext cx="10515600" cy="1325563"/>
          </a:xfrm>
        </p:spPr>
        <p:txBody>
          <a:bodyPr/>
          <a:lstStyle/>
          <a:p>
            <a:r>
              <a:rPr lang="es-ES" dirty="0"/>
              <a:t>Tipos de canales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4844" y="1447282"/>
            <a:ext cx="7739742" cy="115203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Mayoristas: </a:t>
            </a:r>
            <a:r>
              <a:rPr lang="es-ES" dirty="0"/>
              <a:t>Hacen la venta al por mayor </a:t>
            </a:r>
          </a:p>
          <a:p>
            <a:r>
              <a:rPr lang="es-ES" b="1" dirty="0"/>
              <a:t>Detallistas: </a:t>
            </a:r>
            <a:r>
              <a:rPr lang="es-ES" dirty="0"/>
              <a:t>Ponen los productos en manos del consumidor </a:t>
            </a:r>
          </a:p>
          <a:p>
            <a:endParaRPr lang="es-E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30400241"/>
              </p:ext>
            </p:extLst>
          </p:nvPr>
        </p:nvGraphicFramePr>
        <p:xfrm>
          <a:off x="850900" y="2642699"/>
          <a:ext cx="6253595" cy="314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lecha abajo 5"/>
          <p:cNvSpPr/>
          <p:nvPr/>
        </p:nvSpPr>
        <p:spPr>
          <a:xfrm>
            <a:off x="2738829" y="3461990"/>
            <a:ext cx="349827" cy="194310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abajo 6"/>
          <p:cNvSpPr/>
          <p:nvPr/>
        </p:nvSpPr>
        <p:spPr>
          <a:xfrm>
            <a:off x="4921662" y="3546521"/>
            <a:ext cx="349827" cy="194310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bajo 7"/>
          <p:cNvSpPr/>
          <p:nvPr/>
        </p:nvSpPr>
        <p:spPr>
          <a:xfrm>
            <a:off x="7104495" y="3563507"/>
            <a:ext cx="349827" cy="194310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098" y="540646"/>
            <a:ext cx="2683702" cy="16013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993" y="2368506"/>
            <a:ext cx="2684669" cy="170498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9863" y="261039"/>
            <a:ext cx="2683702" cy="153354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3565" y="4299986"/>
            <a:ext cx="2700338" cy="153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60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Tipos de Canales / Mayoristas  </a:t>
            </a:r>
          </a:p>
        </p:txBody>
      </p:sp>
      <p:graphicFrame>
        <p:nvGraphicFramePr>
          <p:cNvPr id="11" name="Marcador de conteni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4795798"/>
              </p:ext>
            </p:extLst>
          </p:nvPr>
        </p:nvGraphicFramePr>
        <p:xfrm>
          <a:off x="476622" y="1517651"/>
          <a:ext cx="5289138" cy="369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273" y="1780267"/>
            <a:ext cx="4729883" cy="23738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760" y="4243735"/>
            <a:ext cx="5588040" cy="1515825"/>
          </a:xfrm>
          <a:prstGeom prst="rect">
            <a:avLst/>
          </a:prstGeom>
        </p:spPr>
      </p:pic>
      <p:pic>
        <p:nvPicPr>
          <p:cNvPr id="3074" name="Picture 2" descr="Corbet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0" y="365125"/>
            <a:ext cx="144780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498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Tipos de canales / de valor agregado 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656337"/>
              </p:ext>
            </p:extLst>
          </p:nvPr>
        </p:nvGraphicFramePr>
        <p:xfrm>
          <a:off x="449118" y="1457325"/>
          <a:ext cx="536170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431" y="2113973"/>
            <a:ext cx="6225569" cy="25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82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Tipos de canales / Consultores 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950772"/>
              </p:ext>
            </p:extLst>
          </p:nvPr>
        </p:nvGraphicFramePr>
        <p:xfrm>
          <a:off x="468086" y="1313535"/>
          <a:ext cx="4281714" cy="4519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900" y="1463676"/>
            <a:ext cx="6578600" cy="43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5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Tipos de canales /agentes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0699" y="1508125"/>
            <a:ext cx="6244773" cy="435133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es-ES" dirty="0"/>
              <a:t>Agentes de ventas, representantes de la firma </a:t>
            </a:r>
          </a:p>
          <a:p>
            <a:pPr lvl="1"/>
            <a:r>
              <a:rPr lang="es-ES" dirty="0"/>
              <a:t>Básicamente puede externalizar su equipo de ventas para una industria en particular si así lo desea. </a:t>
            </a:r>
          </a:p>
          <a:p>
            <a:pPr lvl="1"/>
            <a:r>
              <a:rPr lang="es-ES" dirty="0"/>
              <a:t>Un "representante del fabricante" es una empresa que vende productos de diferentes fabricantes a un grupo de clientes similares en un territorio específico. Por lo general, no llevan inventario; funcionan como un representante de ventas normal y ganan comisiones cuando hacen un pedido con usted para un cliente en su territorio</a:t>
            </a:r>
          </a:p>
        </p:txBody>
      </p:sp>
      <p:pic>
        <p:nvPicPr>
          <p:cNvPr id="4098" name="Picture 2" descr="Resultado de imagen para agentes de vent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973" y="359731"/>
            <a:ext cx="3715656" cy="595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550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Qué es la mezcla de marketing, mix de marketing o 4 Ps? | CreceNegocios">
            <a:extLst>
              <a:ext uri="{FF2B5EF4-FFF2-40B4-BE49-F238E27FC236}">
                <a16:creationId xmlns:a16="http://schemas.microsoft.com/office/drawing/2014/main" id="{903BC5AA-B865-A849-93FB-05FAE118B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919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s-ES" dirty="0"/>
              <a:t>Tipos de canales / </a:t>
            </a:r>
            <a:r>
              <a:rPr lang="es-ES" dirty="0" err="1"/>
              <a:t>Dealer</a:t>
            </a:r>
            <a:r>
              <a:rPr lang="es-ES" dirty="0"/>
              <a:t>/ Comerciante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endParaRPr lang="es-ES" dirty="0"/>
          </a:p>
          <a:p>
            <a:pPr marL="0" indent="0">
              <a:buNone/>
            </a:pPr>
            <a:r>
              <a:rPr lang="es-ES" dirty="0"/>
              <a:t>Una compañía o persona que compra inventario de un fabricante o distribuidor y luego lo revende a un usuario final. </a:t>
            </a:r>
          </a:p>
          <a:p>
            <a:pPr marL="0" indent="0">
              <a:buNone/>
            </a:pPr>
            <a:r>
              <a:rPr lang="es-ES" dirty="0"/>
              <a:t>Un distribuidor puede vender a través de un espacio comercial, un catálogo, un sitio web o a través de un equipo de ventas que llama a clientes potenciales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863" r="30137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336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Tipos de canales / </a:t>
            </a:r>
            <a:r>
              <a:rPr lang="es-ES" dirty="0" err="1"/>
              <a:t>Retail</a:t>
            </a:r>
            <a:r>
              <a:rPr lang="es-ES" dirty="0"/>
              <a:t> 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857949"/>
              </p:ext>
            </p:extLst>
          </p:nvPr>
        </p:nvGraphicFramePr>
        <p:xfrm>
          <a:off x="431800" y="1449917"/>
          <a:ext cx="4076700" cy="411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3499" y="740411"/>
            <a:ext cx="4198772" cy="24107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369" y="1449917"/>
            <a:ext cx="2759261" cy="39089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8025" y="3151189"/>
            <a:ext cx="2555875" cy="25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8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s-ES" dirty="0"/>
              <a:t>Tipos de canales / </a:t>
            </a:r>
            <a:r>
              <a:rPr lang="es-ES" dirty="0" err="1"/>
              <a:t>Retail</a:t>
            </a:r>
            <a:r>
              <a:rPr lang="es-ES" dirty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8081" r="9336" b="2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r="-3" b="15811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6" r="4564" b="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556315"/>
              </p:ext>
            </p:extLst>
          </p:nvPr>
        </p:nvGraphicFramePr>
        <p:xfrm>
          <a:off x="838201" y="1825625"/>
          <a:ext cx="49334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30527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Rectangle 2355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3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1" name="Rectangle 2356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La marca de supermercados D1 escala un puesto, mientras que ARA sube al top  cinco">
            <a:extLst>
              <a:ext uri="{FF2B5EF4-FFF2-40B4-BE49-F238E27FC236}">
                <a16:creationId xmlns:a16="http://schemas.microsoft.com/office/drawing/2014/main" id="{1FBCC872-AA20-D32B-49F9-69E03F4B6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9936" y="643467"/>
            <a:ext cx="671212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60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3" y="-338038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Tipos de canales / </a:t>
            </a:r>
            <a:r>
              <a:rPr lang="es-ES" sz="3200" dirty="0" err="1"/>
              <a:t>Retail</a:t>
            </a:r>
            <a:r>
              <a:rPr lang="es-ES" sz="3200" dirty="0"/>
              <a:t> </a:t>
            </a:r>
          </a:p>
        </p:txBody>
      </p:sp>
      <p:graphicFrame>
        <p:nvGraphicFramePr>
          <p:cNvPr id="12" name="Marcador de conteni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71834"/>
              </p:ext>
            </p:extLst>
          </p:nvPr>
        </p:nvGraphicFramePr>
        <p:xfrm>
          <a:off x="7759700" y="1085024"/>
          <a:ext cx="3966210" cy="4374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72" y="989647"/>
            <a:ext cx="2864881" cy="19099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362" y="3483471"/>
            <a:ext cx="3104911" cy="23286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143" y="1266427"/>
            <a:ext cx="3073003" cy="135636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85182" y="620315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Canal Moderno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73222" y="715692"/>
            <a:ext cx="182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Canal Tradicional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449766" y="3080970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Canal Virtual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240" y="3922839"/>
            <a:ext cx="3028966" cy="15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2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anal Tradicional archivos - dichter &amp; neira">
            <a:extLst>
              <a:ext uri="{FF2B5EF4-FFF2-40B4-BE49-F238E27FC236}">
                <a16:creationId xmlns:a16="http://schemas.microsoft.com/office/drawing/2014/main" id="{5604248E-5504-FF77-8591-E61313CEE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2C6944-DD23-076E-5C94-C40A7666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O" sz="4000"/>
              <a:t>Canal  tradicional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7E80AB-4B82-0CDA-9D22-7A3041955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O" sz="3000" b="1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Canal Tradicional:</a:t>
            </a:r>
            <a:r>
              <a:rPr lang="es-CO" sz="3000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La tienda tradicional de barrio es el principal representante del canal tradicional, en América Latina continúa siendo un canal muy importante generando en muchos de los países más del 60% del volumen de compras de mercado de los hogares. </a:t>
            </a:r>
          </a:p>
          <a:p>
            <a:pPr marL="0" indent="0">
              <a:buNone/>
            </a:pP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681866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C6944-DD23-076E-5C94-C40A7666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s-CO" sz="3600"/>
              <a:t>Canal  tradicional</a:t>
            </a:r>
          </a:p>
        </p:txBody>
      </p:sp>
      <p:pic>
        <p:nvPicPr>
          <p:cNvPr id="6146" name="Picture 2" descr="Grupo Bit Blog | Canal tradicional">
            <a:extLst>
              <a:ext uri="{FF2B5EF4-FFF2-40B4-BE49-F238E27FC236}">
                <a16:creationId xmlns:a16="http://schemas.microsoft.com/office/drawing/2014/main" id="{6A75C9EC-4875-6452-2E77-52B01573A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" b="23312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7E80AB-4B82-0CDA-9D22-7A3041955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CO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Este tipo de canales favorecen la compra del “diario” compras de bajo monto de todos los días acorde con la capacidad de compra y de ingreso de los hogares de niveles socio económicos más bajos. 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93766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6" name="Rectangle 820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superette | las pequeñas tiendas de París llenan de colorido… | Flickr">
            <a:extLst>
              <a:ext uri="{FF2B5EF4-FFF2-40B4-BE49-F238E27FC236}">
                <a16:creationId xmlns:a16="http://schemas.microsoft.com/office/drawing/2014/main" id="{F927B95A-F8CD-12CB-95C8-1EA4DCF9D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7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8" name="Rectangle 820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2C6944-DD23-076E-5C94-C40A7666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O" sz="4000"/>
              <a:t>Canal  tradicional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7E80AB-4B82-0CDA-9D22-7A3041955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i="0" dirty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Superetes</a:t>
            </a:r>
            <a:r>
              <a:rPr lang="es-CO" b="1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: </a:t>
            </a:r>
            <a:r>
              <a:rPr lang="es-CO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También conocidos como mini mercados, cuentan con al menos una góndola para autoservicio y una caja registradora. </a:t>
            </a:r>
          </a:p>
          <a:p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830921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1" name="Rectangle 215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2C6944-DD23-076E-5C94-C40A7666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s-CO"/>
              <a:t>Canal  tradicional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7E80AB-4B82-0CDA-9D22-7A3041955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3200" b="1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Droguerías y Cadenas de farmacias:</a:t>
            </a:r>
            <a:r>
              <a:rPr lang="es-CO" sz="3200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Además de medicamentos venden artículos para el hogar, regalos y algunos alimentos </a:t>
            </a:r>
          </a:p>
          <a:p>
            <a:endParaRPr lang="es-CO" sz="2000" dirty="0"/>
          </a:p>
        </p:txBody>
      </p:sp>
      <p:pic>
        <p:nvPicPr>
          <p:cNvPr id="8194" name="Picture 2" descr="En 2021, se han creado 385 nuevas droguerías en el Atlántico. | CamaraBAQ">
            <a:extLst>
              <a:ext uri="{FF2B5EF4-FFF2-40B4-BE49-F238E27FC236}">
                <a16:creationId xmlns:a16="http://schemas.microsoft.com/office/drawing/2014/main" id="{8843594C-9FBF-417D-0AFC-ED536D9E6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054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ruz Verde, Coopidrogas, La Rebaja, Farmatodo, ¿quién vende más en Colombia?">
            <a:extLst>
              <a:ext uri="{FF2B5EF4-FFF2-40B4-BE49-F238E27FC236}">
                <a16:creationId xmlns:a16="http://schemas.microsoft.com/office/drawing/2014/main" id="{83251BF6-3010-9B75-6691-F47E26BEE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b="1969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714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2C6944-DD23-076E-5C94-C40A7666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CO" sz="5400"/>
              <a:t>Canal  tradicional</a:t>
            </a:r>
          </a:p>
        </p:txBody>
      </p:sp>
      <p:sp>
        <p:nvSpPr>
          <p:cNvPr id="2253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7E80AB-4B82-0CDA-9D22-7A3041955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3200" b="1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Misceláneas:</a:t>
            </a:r>
            <a:r>
              <a:rPr lang="es-CO" sz="3200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Cuentan con una amplia variedad de productos, como artículos de papelería, regalos y juguetes</a:t>
            </a:r>
          </a:p>
          <a:p>
            <a:endParaRPr lang="es-CO" sz="2200" dirty="0"/>
          </a:p>
        </p:txBody>
      </p:sp>
      <p:pic>
        <p:nvPicPr>
          <p:cNvPr id="22530" name="Picture 2" descr="Qué es una miscelánea? | Papelería Panafargo">
            <a:extLst>
              <a:ext uri="{FF2B5EF4-FFF2-40B4-BE49-F238E27FC236}">
                <a16:creationId xmlns:a16="http://schemas.microsoft.com/office/drawing/2014/main" id="{867E3D77-79CC-694D-159B-AC1D2FA88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r="21447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8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56279-3AC3-B36F-B755-47D26BAF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FC05C5-A5FD-5F01-09CF-66A8C866D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O" sz="4000" dirty="0"/>
              <a:t>Propósito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99CEF0-AE95-E923-23C1-83655681B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943622" cy="3742762"/>
          </a:xfrm>
        </p:spPr>
        <p:txBody>
          <a:bodyPr>
            <a:normAutofit fontScale="92500" lnSpcReduction="10000"/>
          </a:bodyPr>
          <a:lstStyle/>
          <a:p>
            <a:r>
              <a:rPr lang="es-CO" dirty="0"/>
              <a:t>Poner el producto en las manos de los clientes</a:t>
            </a:r>
          </a:p>
          <a:p>
            <a:r>
              <a:rPr lang="es-CO" dirty="0"/>
              <a:t>Buscar aliados (Intermediarios)</a:t>
            </a:r>
          </a:p>
          <a:p>
            <a:r>
              <a:rPr lang="es-CO" dirty="0"/>
              <a:t>Penetrar los mercados</a:t>
            </a:r>
          </a:p>
          <a:p>
            <a:r>
              <a:rPr lang="es-CO" dirty="0"/>
              <a:t>Generar experiencias de marca</a:t>
            </a:r>
          </a:p>
          <a:p>
            <a:r>
              <a:rPr lang="es-CO" dirty="0"/>
              <a:t>Buscar eficiencias logísticas</a:t>
            </a:r>
          </a:p>
          <a:p>
            <a:r>
              <a:rPr lang="es-CO" dirty="0"/>
              <a:t>Cierre de negocios / ventas</a:t>
            </a:r>
          </a:p>
          <a:p>
            <a:r>
              <a:rPr lang="es-CO" dirty="0"/>
              <a:t>Alinear el marketing con las ventas</a:t>
            </a:r>
          </a:p>
        </p:txBody>
      </p:sp>
    </p:spTree>
    <p:extLst>
      <p:ext uri="{BB962C8B-B14F-4D97-AF65-F5344CB8AC3E}">
        <p14:creationId xmlns:p14="http://schemas.microsoft.com/office/powerpoint/2010/main" val="437824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43" name="Rectangle 923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F1F731-08DA-9AD1-482F-64801A32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s-CO"/>
              <a:t>Canal moderno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CF677-8EC3-DF3F-48E6-101B459C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El canal moderno: </a:t>
            </a:r>
            <a:r>
              <a:rPr lang="es-CO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comenzó a tomar mucha fuerza en América latina desde mediado del siglo XX, comenzando con los autoservicios, ideas traídas del mercado de los Estados Unidos. </a:t>
            </a:r>
          </a:p>
          <a:p>
            <a:pPr marL="0" indent="0">
              <a:buNone/>
            </a:pPr>
            <a:r>
              <a:rPr lang="es-CO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Uno de los primero Autoservicios por ejemplo fue Carulla en Colombia.  </a:t>
            </a:r>
          </a:p>
        </p:txBody>
      </p:sp>
      <p:sp>
        <p:nvSpPr>
          <p:cNvPr id="9244" name="Oval 923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20" name="Picture 4" descr="Un día como hoy se inventó el carrito de la compra">
            <a:extLst>
              <a:ext uri="{FF2B5EF4-FFF2-40B4-BE49-F238E27FC236}">
                <a16:creationId xmlns:a16="http://schemas.microsoft.com/office/drawing/2014/main" id="{9B55FBF1-DBF6-6C8A-AE30-C83462608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" r="1" b="628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5" name="Arc 924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48764C9-548A-AC11-C8E1-FA3AABE3B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r="18576" b="3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562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F1F731-08DA-9AD1-482F-64801A32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s-CO" dirty="0"/>
              <a:t>Canal moderno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CF677-8EC3-DF3F-48E6-101B459C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s-CO" sz="2600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Crecieron rápidamente impulsados en la mayoría de los casos por marcas locales, como es el caso de Almacenes Éxito, creado en la ciudad de Medellín y hoy con cobertura en toda América Latina de la mano de la multinacional francesa Casino. </a:t>
            </a:r>
          </a:p>
          <a:p>
            <a:r>
              <a:rPr lang="es-CO" sz="2600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Posteriormente ingresaron los grandes formatos Hipermercados de la mano de Carrefour y Walmart.</a:t>
            </a:r>
            <a:endParaRPr lang="es-CO" sz="26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32A36EA-281F-936D-4651-917D88626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r="34799" b="-1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1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695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585E8E-A75F-A405-DAD6-B9F7BBAA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s-CO" b="1">
                <a:highlight>
                  <a:srgbClr val="FFFFFF"/>
                </a:highlight>
                <a:latin typeface="Source Sans Pro" panose="020B0503030403020204" pitchFamily="34" charset="0"/>
              </a:rPr>
              <a:t>Supermercados</a:t>
            </a:r>
            <a:r>
              <a:rPr lang="es-CO">
                <a:highlight>
                  <a:srgbClr val="FFFFFF"/>
                </a:highlight>
                <a:latin typeface="Source Sans Pro" panose="020B0503030403020204" pitchFamily="34" charset="0"/>
              </a:rPr>
              <a:t>: 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072584-13FE-C9CD-8D60-8E359C9BB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Se denomina supermercado a aquel establecimiento que tiene como principal finalidad acercar a los consumidores una importante variedad de productos de diversas marcas, precios y estilos.</a:t>
            </a:r>
          </a:p>
          <a:p>
            <a:endParaRPr lang="es-CO" dirty="0"/>
          </a:p>
        </p:txBody>
      </p:sp>
      <p:pic>
        <p:nvPicPr>
          <p:cNvPr id="11266" name="Picture 2" descr="Supermercados: el futuro después de la resistencia al COVID-19">
            <a:extLst>
              <a:ext uri="{FF2B5EF4-FFF2-40B4-BE49-F238E27FC236}">
                <a16:creationId xmlns:a16="http://schemas.microsoft.com/office/drawing/2014/main" id="{BA02AF1F-7DAC-C289-DD35-04D9DA55B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r="20901" b="-2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75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843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585E8E-A75F-A405-DAD6-B9F7BBAA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s-CO" b="1">
                <a:highlight>
                  <a:srgbClr val="FFFFFF"/>
                </a:highlight>
                <a:latin typeface="Source Sans Pro" panose="020B0503030403020204" pitchFamily="34" charset="0"/>
              </a:rPr>
              <a:t>Supermercados</a:t>
            </a:r>
            <a:r>
              <a:rPr lang="es-CO">
                <a:highlight>
                  <a:srgbClr val="FFFFFF"/>
                </a:highlight>
                <a:latin typeface="Source Sans Pro" panose="020B0503030403020204" pitchFamily="34" charset="0"/>
              </a:rPr>
              <a:t>: 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072584-13FE-C9CD-8D60-8E359C9BB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A diferencia de lo que sucede con gran parte de los negocios, un supermercado se caracteriza por exponer estos productos al alcance de los consumidores, quienes recurren al sistema de autoservicio y abonan la cantidad de ítems elegidos al final en la zona de cajas. 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1417EBD-1C40-2DB0-61BA-39FC72DE6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9" r="3460" b="-2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99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752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321" name="Freeform: Shape 1332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314" name="Picture 2" descr="Dónde y cuándo se abrió el primer supermercado del mundo?">
            <a:extLst>
              <a:ext uri="{FF2B5EF4-FFF2-40B4-BE49-F238E27FC236}">
                <a16:creationId xmlns:a16="http://schemas.microsoft.com/office/drawing/2014/main" id="{3E9659A0-644F-E5BA-B598-C0039BE76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053" y="1999008"/>
            <a:ext cx="4777381" cy="268727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3" name="Arc 1332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585E8E-A75F-A405-DAD6-B9F7BBAA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s-CO" b="1">
                <a:highlight>
                  <a:srgbClr val="FFFFFF"/>
                </a:highlight>
                <a:latin typeface="Source Sans Pro" panose="020B0503030403020204" pitchFamily="34" charset="0"/>
              </a:rPr>
              <a:t>Supermercados</a:t>
            </a:r>
            <a:r>
              <a:rPr lang="es-CO">
                <a:highlight>
                  <a:srgbClr val="FFFFFF"/>
                </a:highlight>
                <a:latin typeface="Source Sans Pro" panose="020B0503030403020204" pitchFamily="34" charset="0"/>
              </a:rPr>
              <a:t>: 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072584-13FE-C9CD-8D60-8E359C9BB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Es un formato de amplio crecimiento, que poco a poco ha venido ganando terreno frente al canal tradicional o tiendas de barrio. Su fortaleza se centra en la variedad, el espacio, la exhibición de los productos y las promociones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27081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345" name="Freeform: Shape 14344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D1320F92-967B-407C-F586-94E8AC44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053" y="1750186"/>
            <a:ext cx="4777381" cy="318492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7" name="Arc 14346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E0954B-7C97-DF52-CB79-50270F282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s-CO" sz="3700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Tiendas de conveniencia o proximidad:</a:t>
            </a:r>
            <a:r>
              <a:rPr lang="es-CO" sz="3700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</a:t>
            </a:r>
            <a:endParaRPr lang="es-CO" sz="37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301D5A-80FE-EBD3-90C4-9D588F98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000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Se le llaman tiendas de conveniencia a los establecimientos con menos de 500 m², con un horario comercial superior a las 18 horas, un periodo de apertura de 365 días del año.</a:t>
            </a:r>
          </a:p>
        </p:txBody>
      </p:sp>
    </p:spTree>
    <p:extLst>
      <p:ext uri="{BB962C8B-B14F-4D97-AF65-F5344CB8AC3E}">
        <p14:creationId xmlns:p14="http://schemas.microsoft.com/office/powerpoint/2010/main" val="3816237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D1320F92-967B-407C-F586-94E8AC44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053" y="1750186"/>
            <a:ext cx="4777381" cy="318492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E0954B-7C97-DF52-CB79-50270F282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s-CO" sz="3700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Tiendas de conveniencia o proximidad:</a:t>
            </a:r>
            <a:r>
              <a:rPr lang="es-CO" sz="3700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</a:t>
            </a:r>
            <a:endParaRPr lang="es-CO" sz="37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301D5A-80FE-EBD3-90C4-9D588F98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A cambio de la amplitud de horarios y la variedad de productos, sus precios suelen ser ligeramente superiores a los de los supermercados. </a:t>
            </a:r>
          </a:p>
          <a:p>
            <a:pPr marL="0" indent="0">
              <a:buNone/>
            </a:pPr>
            <a:endParaRPr lang="es-CO" sz="2400" dirty="0">
              <a:highlight>
                <a:srgbClr val="FFFFFF"/>
              </a:highlight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s-CO" sz="2000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Generalmente, se ubican en el centro de las ciudades, aunque también se engloban bajo esta denominación otros locales como, por ejemplo: los situados junto a estaciones de servicio o las tiendas situadas en los aeropuertos.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016083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275CAF-3396-E090-852C-412527794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s-CO" sz="4100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Tiendas de descuento (</a:t>
            </a:r>
            <a:r>
              <a:rPr lang="es-CO" sz="4100" b="1" i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Hard</a:t>
            </a:r>
            <a:r>
              <a:rPr lang="es-CO" sz="4100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</a:t>
            </a:r>
            <a:r>
              <a:rPr lang="es-CO" sz="4100" b="1" i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Discount</a:t>
            </a:r>
            <a:r>
              <a:rPr lang="es-CO" sz="4100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):</a:t>
            </a:r>
            <a:r>
              <a:rPr lang="es-CO" sz="4100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</a:t>
            </a:r>
            <a:endParaRPr lang="es-CO" sz="41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D8B168-19C9-7608-61F9-175892DAD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Los </a:t>
            </a:r>
            <a:r>
              <a:rPr lang="es-CO" b="0" i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hard</a:t>
            </a:r>
            <a:r>
              <a:rPr lang="es-CO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</a:t>
            </a:r>
            <a:r>
              <a:rPr lang="es-CO" b="0" i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discount</a:t>
            </a:r>
            <a:r>
              <a:rPr lang="es-CO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, mejor conocidos como tiendas de descuento, vienen conquistando a distintos consumidores en el mercado colombiano, que cada vez más, encuentran en marcas de baja popularidad una alternativa para suplir sus necesidades a un costo menor del que pagan por las marcas que habitualmente consumen. </a:t>
            </a:r>
            <a:endParaRPr lang="es-CO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52BE98B-E777-2B7A-9192-973CF6121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r="27764" b="-1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71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953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275CAF-3396-E090-852C-412527794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s-CO" sz="4100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Tiendas de descuento (</a:t>
            </a:r>
            <a:r>
              <a:rPr lang="es-CO" sz="4100" b="1" i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Hard</a:t>
            </a:r>
            <a:r>
              <a:rPr lang="es-CO" sz="4100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</a:t>
            </a:r>
            <a:r>
              <a:rPr lang="es-CO" sz="4100" b="1" i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Discount</a:t>
            </a:r>
            <a:r>
              <a:rPr lang="es-CO" sz="4100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):</a:t>
            </a:r>
            <a:r>
              <a:rPr lang="es-CO" sz="4100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</a:t>
            </a:r>
            <a:endParaRPr lang="es-CO" sz="41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D8B168-19C9-7608-61F9-175892DAD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Son formatos de supermercados de bajo costo, se caracterizan por tener marcas propias o poco conocidas apoyando el desarrollo de nuevas empresas. Su estructura es liviana con poco personal de servicio</a:t>
            </a:r>
            <a:endParaRPr lang="es-CO" dirty="0"/>
          </a:p>
        </p:txBody>
      </p:sp>
      <p:pic>
        <p:nvPicPr>
          <p:cNvPr id="16386" name="Picture 2" descr="Logo de Tiendas Ara es una guacamaya escarlata: cuál es su otro nombre">
            <a:extLst>
              <a:ext uri="{FF2B5EF4-FFF2-40B4-BE49-F238E27FC236}">
                <a16:creationId xmlns:a16="http://schemas.microsoft.com/office/drawing/2014/main" id="{A443F09B-E834-90C2-997C-DE82D7941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30421" b="1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9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561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275CAF-3396-E090-852C-412527794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s-CO" sz="4100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Tiendas de descuento (</a:t>
            </a:r>
            <a:r>
              <a:rPr lang="es-CO" sz="4100" b="1" i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Hard</a:t>
            </a:r>
            <a:r>
              <a:rPr lang="es-CO" sz="4100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</a:t>
            </a:r>
            <a:r>
              <a:rPr lang="es-CO" sz="4100" b="1" i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Discount</a:t>
            </a:r>
            <a:r>
              <a:rPr lang="es-CO" sz="4100" b="1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):</a:t>
            </a:r>
            <a:r>
              <a:rPr lang="es-CO" sz="4100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</a:t>
            </a:r>
            <a:endParaRPr lang="es-CO" sz="41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D8B168-19C9-7608-61F9-175892DAD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0" i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Es una fórmula comercial de productos de alimentación y droguería caracterizada por un surtido limitado, la apuesta por la marca de distribuidor, una política constante de bajos precios y, sobre todo, un control sistemático de los costos.</a:t>
            </a:r>
            <a:endParaRPr lang="es-CO" dirty="0"/>
          </a:p>
        </p:txBody>
      </p:sp>
      <p:pic>
        <p:nvPicPr>
          <p:cNvPr id="17410" name="Picture 2" descr="En Chapinero: Isimo, tiendas de descuento duro">
            <a:extLst>
              <a:ext uri="{FF2B5EF4-FFF2-40B4-BE49-F238E27FC236}">
                <a16:creationId xmlns:a16="http://schemas.microsoft.com/office/drawing/2014/main" id="{7A6888C3-5F9C-0036-2431-8FF95E974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1" r="12822" b="2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9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5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33479" r="-1" b="33200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122" name="Picture 2" descr="Resultado de imagen para supply chai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93"/>
          <a:stretch/>
        </p:blipFill>
        <p:spPr bwMode="auto">
          <a:xfrm>
            <a:off x="-1" y="2826737"/>
            <a:ext cx="4565779" cy="40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</a:pPr>
            <a:r>
              <a:rPr lang="es-ES" dirty="0"/>
              <a:t>La producción y entrega de un producto o servicio a los compradores requiere crear relaciones no solamente con los clientes, sino </a:t>
            </a:r>
            <a:r>
              <a:rPr lang="es-ES" b="1" dirty="0"/>
              <a:t>también con proveedores y revendedores </a:t>
            </a:r>
            <a:r>
              <a:rPr lang="es-ES" dirty="0"/>
              <a:t>clave en la cadena de suministro de la compañía </a:t>
            </a: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78C942-CE1E-3B04-2E7C-5CD4913C8665}"/>
              </a:ext>
            </a:extLst>
          </p:cNvPr>
          <p:cNvSpPr txBox="1"/>
          <p:nvPr/>
        </p:nvSpPr>
        <p:spPr>
          <a:xfrm>
            <a:off x="250043" y="1054857"/>
            <a:ext cx="4610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3200" dirty="0"/>
              <a:t>Mundo on-line y off-line</a:t>
            </a:r>
          </a:p>
        </p:txBody>
      </p:sp>
    </p:spTree>
    <p:extLst>
      <p:ext uri="{BB962C8B-B14F-4D97-AF65-F5344CB8AC3E}">
        <p14:creationId xmlns:p14="http://schemas.microsoft.com/office/powerpoint/2010/main" val="3475515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Tipos de canales / Internet / e-</a:t>
            </a:r>
            <a:r>
              <a:rPr lang="es-ES" dirty="0" err="1"/>
              <a:t>commerce</a:t>
            </a:r>
            <a:r>
              <a:rPr lang="es-ES" dirty="0"/>
              <a:t> 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0748091"/>
              </p:ext>
            </p:extLst>
          </p:nvPr>
        </p:nvGraphicFramePr>
        <p:xfrm>
          <a:off x="304800" y="1550988"/>
          <a:ext cx="5092700" cy="413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400" y="1690688"/>
            <a:ext cx="619125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91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AE246E-8E0F-9A8D-24B0-79E0C054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CO" sz="5400" dirty="0"/>
              <a:t>Canales virtuales</a:t>
            </a:r>
          </a:p>
        </p:txBody>
      </p:sp>
      <p:sp>
        <p:nvSpPr>
          <p:cNvPr id="104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C0C1C0-8E02-BE93-A15B-B21C4F8F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20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Son los canales de distribución de comercio electrónico a través de Internet. Utilizan la red para la venta de productos a través de diferentes formatos virtuales.  También denominados comercio electrónico. 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20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Es el tipo de canal con mayor  crecimiento y proyección al futuro.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s-CO" altLang="es-CO" sz="1700" dirty="0">
              <a:latin typeface="Source Sans Pro" panose="020B0503030403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s-CO" altLang="es-CO" sz="1700" b="0" i="0" u="none" strike="noStrike" cap="none" normalizeH="0" baseline="0" dirty="0">
              <a:ln>
                <a:noFill/>
              </a:ln>
              <a:effectLst/>
              <a:latin typeface="Source Sans Pro" panose="020B0503030403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17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 </a:t>
            </a:r>
          </a:p>
        </p:txBody>
      </p:sp>
      <p:pic>
        <p:nvPicPr>
          <p:cNvPr id="1028" name="Picture 4" descr="Tienda Virtual - Paginas web peru ofrecemos los mejores planes hosting para  tu negocio">
            <a:extLst>
              <a:ext uri="{FF2B5EF4-FFF2-40B4-BE49-F238E27FC236}">
                <a16:creationId xmlns:a16="http://schemas.microsoft.com/office/drawing/2014/main" id="{41226C0E-9D13-527F-A6EA-45586F482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r="7903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08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AE246E-8E0F-9A8D-24B0-79E0C054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s-CO" sz="5400" dirty="0"/>
              <a:t>Los Marketplaces</a:t>
            </a:r>
          </a:p>
        </p:txBody>
      </p:sp>
      <p:sp>
        <p:nvSpPr>
          <p:cNvPr id="512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C0C1C0-8E02-BE93-A15B-B21C4F8F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s-CO" altLang="es-CO" sz="2200">
              <a:latin typeface="Source Sans Pro" panose="020B0503030403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s-CO" altLang="es-CO" sz="2200" b="0" i="0" u="none" strike="noStrike" cap="none" normalizeH="0" baseline="0">
              <a:ln>
                <a:noFill/>
              </a:ln>
              <a:effectLst/>
              <a:latin typeface="Source Sans Pro" panose="020B0503030403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2200" b="0" i="0" u="none" strike="noStrike" cap="none" normalizeH="0" baseline="0">
                <a:ln>
                  <a:noFill/>
                </a:ln>
                <a:effectLst/>
                <a:latin typeface="Source Sans Pro" panose="020B0503030403020204" pitchFamily="34" charset="0"/>
              </a:rPr>
              <a:t>Empresas como Amazon y Alibaba vienen cambiando las reglas del comercio y de los canales de distribución, logrando mejorar significativamente la eficiencia en los procesos logísticos y las estructuras de costos.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2200" b="0" i="0" u="none" strike="noStrike" cap="none" normalizeH="0" baseline="0">
                <a:ln>
                  <a:noFill/>
                </a:ln>
                <a:effectLst/>
                <a:latin typeface="Source Sans Pro" panose="020B0503030403020204" pitchFamily="34" charset="0"/>
              </a:rPr>
              <a:t> </a:t>
            </a:r>
          </a:p>
        </p:txBody>
      </p:sp>
      <p:pic>
        <p:nvPicPr>
          <p:cNvPr id="1026" name="Picture 2" descr="Qué es una tienda virtual ">
            <a:extLst>
              <a:ext uri="{FF2B5EF4-FFF2-40B4-BE49-F238E27FC236}">
                <a16:creationId xmlns:a16="http://schemas.microsoft.com/office/drawing/2014/main" id="{F51BC8A4-8460-1AA6-5AB6-92762D1DE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3" r="6811" b="2"/>
          <a:stretch/>
        </p:blipFill>
        <p:spPr bwMode="auto">
          <a:xfrm>
            <a:off x="8221031" y="329183"/>
            <a:ext cx="3299834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or qué Amazon se llama así y el significado real de su peculiar nombre |  Computer Hoy">
            <a:extLst>
              <a:ext uri="{FF2B5EF4-FFF2-40B4-BE49-F238E27FC236}">
                <a16:creationId xmlns:a16="http://schemas.microsoft.com/office/drawing/2014/main" id="{1E17E195-9A8D-254A-E227-1E5C6AE6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7339" y="4079193"/>
            <a:ext cx="3868929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664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E246E-8E0F-9A8D-24B0-79E0C054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CO" sz="5400" dirty="0"/>
              <a:t>Canales virtuales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C0C1C0-8E02-BE93-A15B-B21C4F8F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12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 </a:t>
            </a:r>
            <a:endParaRPr kumimoji="0" lang="es-CO" altLang="es-CO" b="0" i="0" u="none" strike="noStrike" cap="none" normalizeH="0" baseline="0" dirty="0">
              <a:ln>
                <a:noFill/>
              </a:ln>
              <a:effectLst/>
              <a:latin typeface="Source Sans Pro" panose="020B0503030403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Existen diferentes formatos de comercio electrónico como parte de la estrategia de distribución: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s-CO" altLang="es-CO" sz="1200" b="0" i="0" u="none" strike="noStrike" cap="none" normalizeH="0" baseline="0" dirty="0">
              <a:ln>
                <a:noFill/>
              </a:ln>
              <a:effectLst/>
              <a:latin typeface="Source Sans Pro" panose="020B0503030403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36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Las tiendas virtuales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36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Los Marketplaces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36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Los cupones virtuales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s-CO" altLang="es-CO" sz="1200" b="0" i="0" u="none" strike="noStrike" cap="none" normalizeH="0" baseline="0" dirty="0">
              <a:ln>
                <a:noFill/>
              </a:ln>
              <a:effectLst/>
              <a:latin typeface="Source Sans Pro" panose="020B0503030403020204" pitchFamily="34" charset="0"/>
            </a:endParaRPr>
          </a:p>
        </p:txBody>
      </p:sp>
      <p:pic>
        <p:nvPicPr>
          <p:cNvPr id="1026" name="Picture 2" descr="Qué es una tienda virtual ">
            <a:extLst>
              <a:ext uri="{FF2B5EF4-FFF2-40B4-BE49-F238E27FC236}">
                <a16:creationId xmlns:a16="http://schemas.microsoft.com/office/drawing/2014/main" id="{F51BC8A4-8460-1AA6-5AB6-92762D1DE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3" r="6811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181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AE246E-8E0F-9A8D-24B0-79E0C054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s-CO"/>
              <a:t>Canales virtuales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C0C1C0-8E02-BE93-A15B-B21C4F8F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2400" b="1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Tienda virtual:</a:t>
            </a:r>
            <a:r>
              <a:rPr kumimoji="0" lang="es-CO" altLang="es-CO" sz="24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 Plataforma digital que se utilizará para vender productos físicos mediante el comercio electrónico.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24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Existen múltiples plataformas para el desarrollo de la tienda virtual como es el caso de WIX o </a:t>
            </a:r>
            <a:r>
              <a:rPr kumimoji="0" lang="es-CO" altLang="es-CO" sz="2400" b="0" i="0" u="none" strike="noStrike" cap="none" normalizeH="0" baseline="0" dirty="0" err="1">
                <a:ln>
                  <a:noFill/>
                </a:ln>
                <a:effectLst/>
                <a:latin typeface="Source Sans Pro" panose="020B0503030403020204" pitchFamily="34" charset="0"/>
              </a:rPr>
              <a:t>Prestashop</a:t>
            </a:r>
            <a:r>
              <a:rPr kumimoji="0" lang="es-CO" altLang="es-CO" sz="24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24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Se necesita un equipo especializado, un sistema de seguridad y pagos y el desarrollo de procesos logísticos.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2400" b="0" i="0" u="none" strike="noStrike" cap="none" normalizeH="0" baseline="0">
                <a:ln>
                  <a:noFill/>
                </a:ln>
                <a:effectLst/>
                <a:latin typeface="Source Sans Pro" panose="020B0503030403020204" pitchFamily="34" charset="0"/>
              </a:rPr>
              <a:t> </a:t>
            </a:r>
          </a:p>
        </p:txBody>
      </p:sp>
      <p:sp>
        <p:nvSpPr>
          <p:cNvPr id="3081" name="Oval 308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5 Principales Funcionalidades de una Tienda Online - Solbyte">
            <a:extLst>
              <a:ext uri="{FF2B5EF4-FFF2-40B4-BE49-F238E27FC236}">
                <a16:creationId xmlns:a16="http://schemas.microsoft.com/office/drawing/2014/main" id="{E4B5BEDA-16E9-7261-5012-147A512A2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r="28508" b="-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Arc 308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Qué es una tienda virtual ">
            <a:extLst>
              <a:ext uri="{FF2B5EF4-FFF2-40B4-BE49-F238E27FC236}">
                <a16:creationId xmlns:a16="http://schemas.microsoft.com/office/drawing/2014/main" id="{F51BC8A4-8460-1AA6-5AB6-92762D1DE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r="3" b="3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375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8" name="Rectangle 411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MinTic entregó las primeras 8,000 tiendas virtuales para PYMEs en toda  Colombia">
            <a:extLst>
              <a:ext uri="{FF2B5EF4-FFF2-40B4-BE49-F238E27FC236}">
                <a16:creationId xmlns:a16="http://schemas.microsoft.com/office/drawing/2014/main" id="{8CD92FD7-13F3-32ED-EBC3-4CF8EC7C4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t="9091" r="2311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0" name="Rectangle 411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AE246E-8E0F-9A8D-24B0-79E0C054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s-CO" sz="2800"/>
              <a:t>Canales virtuales</a:t>
            </a:r>
          </a:p>
        </p:txBody>
      </p:sp>
      <p:sp>
        <p:nvSpPr>
          <p:cNvPr id="4122" name="Rectangle 41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24" name="Rectangle 41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C0C1C0-8E02-BE93-A15B-B21C4F8F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lnSpcReduction="10000"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17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24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Tienden grandes ventajas en términos de reducción de costos, presencia las 24 horas del día durante los siete días de la semana y la posibilidad de vender los productos en cualquier lugar del mundo.  </a:t>
            </a:r>
          </a:p>
        </p:txBody>
      </p:sp>
    </p:spTree>
    <p:extLst>
      <p:ext uri="{BB962C8B-B14F-4D97-AF65-F5344CB8AC3E}">
        <p14:creationId xmlns:p14="http://schemas.microsoft.com/office/powerpoint/2010/main" val="3954547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nTic entregó las primeras 8,000 tiendas virtuales para PYMEs en toda  Colombia">
            <a:extLst>
              <a:ext uri="{FF2B5EF4-FFF2-40B4-BE49-F238E27FC236}">
                <a16:creationId xmlns:a16="http://schemas.microsoft.com/office/drawing/2014/main" id="{8CD92FD7-13F3-32ED-EBC3-4CF8EC7C4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t="9091" r="2311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E246E-8E0F-9A8D-24B0-79E0C054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s-CO" sz="2800"/>
              <a:t>Canales virtuales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C0C1C0-8E02-BE93-A15B-B21C4F8F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24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 Se puede iniciar con un formato pequeño y se adaptan al tamaño de  cualquier empresa.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CO" altLang="es-CO" sz="2400" b="0" i="0" u="none" strike="noStrike" cap="none" normalizeH="0" baseline="0" dirty="0">
                <a:ln>
                  <a:noFill/>
                </a:ln>
                <a:effectLst/>
                <a:latin typeface="Source Sans Pro" panose="020B0503030403020204" pitchFamily="34" charset="0"/>
              </a:rPr>
              <a:t> No se necesitan grandes cantidades de dinero para iniciar un negocio a través de este formato</a:t>
            </a:r>
            <a:endParaRPr kumimoji="0" lang="es-CO" altLang="es-CO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07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20050" cy="1325563"/>
          </a:xfrm>
        </p:spPr>
        <p:txBody>
          <a:bodyPr/>
          <a:lstStyle/>
          <a:p>
            <a:r>
              <a:rPr lang="es-ES" dirty="0"/>
              <a:t>Tipos de canales / Ventas por catálogo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6"/>
            <a:ext cx="7459980" cy="139801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s-ES" dirty="0"/>
              <a:t>Vendes directamente a tus usuarios finales y compran en un catálogo. Los pedidos típicos de catálogo se realizan a través del teléfono o el fax, por lo que necesitará un departamento para tomar pedidos.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3655435"/>
            <a:ext cx="4188609" cy="21208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225" y="3223635"/>
            <a:ext cx="3352800" cy="2402840"/>
          </a:xfrm>
          <a:prstGeom prst="rect">
            <a:avLst/>
          </a:prstGeom>
        </p:spPr>
      </p:pic>
      <p:pic>
        <p:nvPicPr>
          <p:cNvPr id="2052" name="Picture 4" descr="Resultado de imagen para ventas por cata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7311" y="3273569"/>
            <a:ext cx="2965410" cy="23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tálogo Novaventa 09.11.2019 - 09.27.2019 - página 1 | Ahorra Ya">
            <a:extLst>
              <a:ext uri="{FF2B5EF4-FFF2-40B4-BE49-F238E27FC236}">
                <a16:creationId xmlns:a16="http://schemas.microsoft.com/office/drawing/2014/main" id="{8DDE8991-731D-214A-B383-53796E18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970" y="17472"/>
            <a:ext cx="2543810" cy="312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98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7BD4CE-AD14-E1F9-A9B6-CBB7A44C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Trabajo  parte 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372F01-DE05-E564-0733-569A403AD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37520" cy="3843655"/>
          </a:xfrm>
        </p:spPr>
        <p:txBody>
          <a:bodyPr>
            <a:normAutofit fontScale="70000" lnSpcReduction="20000"/>
          </a:bodyPr>
          <a:lstStyle/>
          <a:p>
            <a:r>
              <a:rPr lang="es-CO" b="1" dirty="0"/>
              <a:t>Diseño de producto: </a:t>
            </a:r>
            <a:r>
              <a:rPr lang="es-CO" dirty="0" err="1"/>
              <a:t>Shampoo</a:t>
            </a:r>
            <a:r>
              <a:rPr lang="es-CO" dirty="0"/>
              <a:t> amigable con el medio ambiente, con ingredientes naturales</a:t>
            </a:r>
          </a:p>
          <a:p>
            <a:r>
              <a:rPr lang="es-CO" b="1" dirty="0"/>
              <a:t>Target: </a:t>
            </a:r>
            <a:r>
              <a:rPr lang="es-CO" dirty="0"/>
              <a:t>Personas preocupadas por el cuidado del planeta, que buscan productos naturales pero efectivos</a:t>
            </a:r>
          </a:p>
          <a:p>
            <a:r>
              <a:rPr lang="es-CO" b="1" dirty="0"/>
              <a:t>Diseño de concepto de producto</a:t>
            </a:r>
          </a:p>
          <a:p>
            <a:pPr lvl="1"/>
            <a:r>
              <a:rPr lang="es-CO" dirty="0"/>
              <a:t>Características</a:t>
            </a:r>
          </a:p>
          <a:p>
            <a:pPr lvl="1"/>
            <a:r>
              <a:rPr lang="es-CO" dirty="0"/>
              <a:t>Beneficios</a:t>
            </a:r>
          </a:p>
          <a:p>
            <a:r>
              <a:rPr lang="es-CO" b="1" dirty="0"/>
              <a:t>Definir perfil </a:t>
            </a:r>
            <a:r>
              <a:rPr lang="es-CO" dirty="0"/>
              <a:t>demográfico, psicográfico y conductual</a:t>
            </a:r>
          </a:p>
          <a:p>
            <a:r>
              <a:rPr lang="es-CO" dirty="0"/>
              <a:t>Desarrollar el </a:t>
            </a:r>
            <a:r>
              <a:rPr lang="es-CO" b="1" dirty="0" err="1"/>
              <a:t>buyer</a:t>
            </a:r>
            <a:r>
              <a:rPr lang="es-CO" b="1" dirty="0"/>
              <a:t> persona</a:t>
            </a:r>
          </a:p>
          <a:p>
            <a:r>
              <a:rPr lang="es-CO" dirty="0"/>
              <a:t>Nombre, logo, colores (Racional)</a:t>
            </a:r>
          </a:p>
          <a:p>
            <a:r>
              <a:rPr lang="es-CO" b="1" dirty="0"/>
              <a:t>Slogan</a:t>
            </a:r>
            <a:r>
              <a:rPr lang="es-CO" dirty="0"/>
              <a:t> (Frase claves para el posicionamiento del producto)</a:t>
            </a:r>
          </a:p>
          <a:p>
            <a:r>
              <a:rPr lang="es-CO" b="1" dirty="0"/>
              <a:t>Diferencial y posicionamiento deseado</a:t>
            </a:r>
            <a:r>
              <a:rPr lang="es-CO" dirty="0"/>
              <a:t> frente a la competencia</a:t>
            </a: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31917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83" name="Rectangle 19482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485" name="Freeform: Shape 19484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460" name="Picture 4" descr="Involves Club – ES">
            <a:extLst>
              <a:ext uri="{FF2B5EF4-FFF2-40B4-BE49-F238E27FC236}">
                <a16:creationId xmlns:a16="http://schemas.microsoft.com/office/drawing/2014/main" id="{455A4DA4-A00B-EC6C-0AA3-836CF1271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5" b="-1"/>
          <a:stretch/>
        </p:blipFill>
        <p:spPr bwMode="auto">
          <a:xfrm>
            <a:off x="6541053" y="1452862"/>
            <a:ext cx="4777381" cy="377956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87" name="Arc 19486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621ABED-17E7-D946-9126-A9081BEFCC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159836"/>
              </p:ext>
            </p:extLst>
          </p:nvPr>
        </p:nvGraphicFramePr>
        <p:xfrm>
          <a:off x="838201" y="1984443"/>
          <a:ext cx="5257800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6604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6" name="Rectangle 18445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CFA9BD-386A-F425-08A4-62A8544E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s-CO" b="1" i="0">
                <a:effectLst/>
                <a:highlight>
                  <a:srgbClr val="FFFFFF"/>
                </a:highlight>
                <a:latin typeface="Basic"/>
              </a:rPr>
              <a:t>Trade Marketing</a:t>
            </a:r>
            <a:br>
              <a:rPr lang="es-CO" b="1" i="0">
                <a:effectLst/>
                <a:highlight>
                  <a:srgbClr val="FFFFFF"/>
                </a:highlight>
                <a:latin typeface="Basic"/>
              </a:rPr>
            </a:b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3928C8-5B0B-51C5-28B6-61226130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3600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El </a:t>
            </a:r>
            <a:r>
              <a:rPr lang="es-CO" sz="3600" b="0" i="0" dirty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trade</a:t>
            </a:r>
            <a:r>
              <a:rPr lang="es-CO" sz="3600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marketing es un conjunto planes de acción y estrategias para mejorar las experiencias de los compradores en el el punto de venta.  </a:t>
            </a: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18434" name="Picture 2" descr="Trade Marketing. Qué es y para qué sirve - Bloo Media">
            <a:extLst>
              <a:ext uri="{FF2B5EF4-FFF2-40B4-BE49-F238E27FC236}">
                <a16:creationId xmlns:a16="http://schemas.microsoft.com/office/drawing/2014/main" id="{C0504E0E-1A7A-BCD3-72BD-C6AFAE038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01" b="2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8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50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714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3" name="Rectangle 2458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CFA9BD-386A-F425-08A4-62A8544E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s-CO" b="1" i="0">
                <a:effectLst/>
                <a:highlight>
                  <a:srgbClr val="FFFFFF"/>
                </a:highlight>
                <a:latin typeface="Basic"/>
              </a:rPr>
              <a:t>Trade Marketing</a:t>
            </a:r>
            <a:br>
              <a:rPr lang="es-CO" b="1" i="0">
                <a:effectLst/>
                <a:highlight>
                  <a:srgbClr val="FFFFFF"/>
                </a:highlight>
                <a:latin typeface="Basic"/>
              </a:rPr>
            </a:b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3928C8-5B0B-51C5-28B6-61226130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0" i="0" dirty="0" err="1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Trade</a:t>
            </a:r>
            <a:r>
              <a:rPr lang="es-CO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marketing es una rama del marketing o mercadotecnia que busca aumentar la demanda al nivel del distribuidor o minorista. </a:t>
            </a:r>
          </a:p>
        </p:txBody>
      </p:sp>
      <p:pic>
        <p:nvPicPr>
          <p:cNvPr id="24578" name="Picture 2" descr="SEO">
            <a:extLst>
              <a:ext uri="{FF2B5EF4-FFF2-40B4-BE49-F238E27FC236}">
                <a16:creationId xmlns:a16="http://schemas.microsoft.com/office/drawing/2014/main" id="{18BC1269-CE5A-EABC-0A40-EFC5CF498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5" r="8025" b="1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8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814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Rectangle 2560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Trade Marketing: o que é e o que faz um profissional da área? | Na Prática">
            <a:extLst>
              <a:ext uri="{FF2B5EF4-FFF2-40B4-BE49-F238E27FC236}">
                <a16:creationId xmlns:a16="http://schemas.microsoft.com/office/drawing/2014/main" id="{32FF0D92-E537-F6C1-F506-ED3FC02D9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Rectangle 2560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CFA9BD-386A-F425-08A4-62A8544E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O" sz="4000" b="1" i="0">
                <a:effectLst/>
                <a:highlight>
                  <a:srgbClr val="FFFFFF"/>
                </a:highlight>
                <a:latin typeface="Basic"/>
              </a:rPr>
              <a:t>Trade Marketing</a:t>
            </a:r>
            <a:br>
              <a:rPr lang="es-CO" sz="4000" b="1" i="0">
                <a:effectLst/>
                <a:highlight>
                  <a:srgbClr val="FFFFFF"/>
                </a:highlight>
                <a:latin typeface="Basic"/>
              </a:rPr>
            </a:br>
            <a:endParaRPr lang="es-CO" sz="40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3928C8-5B0B-51C5-28B6-61226130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3200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Es un trabajo conjunto entre el  proveedor y  fabricante y el distribuidor</a:t>
            </a:r>
          </a:p>
          <a:p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693129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95" name="Rectangle 2048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ES" sz="3800"/>
              <a:t>Concepto de Canales de Distribución </a:t>
            </a:r>
          </a:p>
        </p:txBody>
      </p:sp>
      <p:sp>
        <p:nvSpPr>
          <p:cNvPr id="2049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3200" dirty="0"/>
              <a:t>Son los cauces a través de los cuales se colocan los productos o servicios en manos del cliente final o consumidor.</a:t>
            </a:r>
          </a:p>
          <a:p>
            <a:pPr marL="0" indent="0">
              <a:buNone/>
            </a:pPr>
            <a:endParaRPr lang="es-ES" sz="2200" dirty="0"/>
          </a:p>
        </p:txBody>
      </p:sp>
      <p:pic>
        <p:nvPicPr>
          <p:cNvPr id="20482" name="Picture 2" descr="Qué es el Trade Marketing? Ventajas y Ejemplos - Shopify">
            <a:extLst>
              <a:ext uri="{FF2B5EF4-FFF2-40B4-BE49-F238E27FC236}">
                <a16:creationId xmlns:a16="http://schemas.microsoft.com/office/drawing/2014/main" id="{B643B839-E37C-6466-CC8E-1A79EDC97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616773"/>
            <a:ext cx="6903720" cy="362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5077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C9E007419184146AB9002BD6D33CE1A" ma:contentTypeVersion="0" ma:contentTypeDescription="Crear nuevo documento." ma:contentTypeScope="" ma:versionID="4e2af5baa4153da76a203421438eb56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643e18af889c27956c9fdc206b126a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567B74-6553-41D5-8CC5-2CD7F1E81D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762DB7F-4AD3-4627-99D2-00FBD6359F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1CBBFE-A764-4702-832B-1B33760AD96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2014</Words>
  <Application>Microsoft Macintosh PowerPoint</Application>
  <PresentationFormat>Panorámica</PresentationFormat>
  <Paragraphs>165</Paragraphs>
  <Slides>48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5" baseType="lpstr">
      <vt:lpstr>Arial</vt:lpstr>
      <vt:lpstr>Arial Rounded MT Bold</vt:lpstr>
      <vt:lpstr>Basic</vt:lpstr>
      <vt:lpstr>Calibri</vt:lpstr>
      <vt:lpstr>Calibri Light</vt:lpstr>
      <vt:lpstr>Source Sans Pro</vt:lpstr>
      <vt:lpstr>Tema de Office</vt:lpstr>
      <vt:lpstr>Los Canales de Distribución </vt:lpstr>
      <vt:lpstr>Presentación de PowerPoint</vt:lpstr>
      <vt:lpstr>Propósito</vt:lpstr>
      <vt:lpstr>Presentación de PowerPoint</vt:lpstr>
      <vt:lpstr>Presentación de PowerPoint</vt:lpstr>
      <vt:lpstr>Trade Marketing </vt:lpstr>
      <vt:lpstr>Trade Marketing </vt:lpstr>
      <vt:lpstr>Trade Marketing </vt:lpstr>
      <vt:lpstr>Concepto de Canales de Distribución </vt:lpstr>
      <vt:lpstr>Concepto de Canales de Distribución </vt:lpstr>
      <vt:lpstr>Concepto de Canales de Distribución </vt:lpstr>
      <vt:lpstr>Tipos de Canales</vt:lpstr>
      <vt:lpstr>Cadena de distribución </vt:lpstr>
      <vt:lpstr>Claves en las políticas de distribución </vt:lpstr>
      <vt:lpstr>Tipos de canales </vt:lpstr>
      <vt:lpstr>Tipos de Canales / Mayoristas  </vt:lpstr>
      <vt:lpstr>Tipos de canales / de valor agregado </vt:lpstr>
      <vt:lpstr>Tipos de canales / Consultores </vt:lpstr>
      <vt:lpstr>Tipos de canales /agentes</vt:lpstr>
      <vt:lpstr>Tipos de canales / Dealer/ Comerciante  </vt:lpstr>
      <vt:lpstr>Tipos de canales / Retail </vt:lpstr>
      <vt:lpstr>Tipos de canales / Retail </vt:lpstr>
      <vt:lpstr>Presentación de PowerPoint</vt:lpstr>
      <vt:lpstr>Tipos de canales / Retail </vt:lpstr>
      <vt:lpstr>Canal  tradicional</vt:lpstr>
      <vt:lpstr>Canal  tradicional</vt:lpstr>
      <vt:lpstr>Canal  tradicional</vt:lpstr>
      <vt:lpstr>Canal  tradicional</vt:lpstr>
      <vt:lpstr>Canal  tradicional</vt:lpstr>
      <vt:lpstr>Canal moderno</vt:lpstr>
      <vt:lpstr>Canal moderno</vt:lpstr>
      <vt:lpstr>Supermercados: </vt:lpstr>
      <vt:lpstr>Supermercados: </vt:lpstr>
      <vt:lpstr>Supermercados: </vt:lpstr>
      <vt:lpstr>Tiendas de conveniencia o proximidad: </vt:lpstr>
      <vt:lpstr>Tiendas de conveniencia o proximidad: </vt:lpstr>
      <vt:lpstr>Tiendas de descuento (Hard Discount): </vt:lpstr>
      <vt:lpstr>Tiendas de descuento (Hard Discount): </vt:lpstr>
      <vt:lpstr>Tiendas de descuento (Hard Discount): </vt:lpstr>
      <vt:lpstr>Tipos de canales / Internet / e-commerce </vt:lpstr>
      <vt:lpstr>Canales virtuales</vt:lpstr>
      <vt:lpstr>Los Marketplaces</vt:lpstr>
      <vt:lpstr>Canales virtuales</vt:lpstr>
      <vt:lpstr>Canales virtuales</vt:lpstr>
      <vt:lpstr>Canales virtuales</vt:lpstr>
      <vt:lpstr>Canales virtuales</vt:lpstr>
      <vt:lpstr>Tipos de canales / Ventas por catálogo </vt:lpstr>
      <vt:lpstr>Trabajo  parte 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Canales de Distribuciòn</dc:title>
  <dc:creator>Juan Carlos Rodriguez Gomez</dc:creator>
  <cp:lastModifiedBy>Juan Carlos Rodriguez Gomez</cp:lastModifiedBy>
  <cp:revision>57</cp:revision>
  <dcterms:created xsi:type="dcterms:W3CDTF">2018-05-28T20:17:49Z</dcterms:created>
  <dcterms:modified xsi:type="dcterms:W3CDTF">2024-04-04T02:15:00Z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0x010100AC9E007419184146AB9002BD6D33CE1A</vt:lpwstr>
  </property>
  <property fmtid="{D5CDD505-2E9C-101B-9397-08002B2CF9AE}" pid="3" name="Order">
    <vt:r8>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TemplateUrl">
    <vt:lpwstr/>
  </property>
  <property fmtid="{D5CDD505-2E9C-101B-9397-08002B2CF9AE}" pid="11" name="ComplianceAssetId">
    <vt:lpwstr/>
  </property>
</Properties>
</file>