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67"/>
  </p:notesMasterIdLst>
  <p:sldIdLst>
    <p:sldId id="257" r:id="rId6"/>
    <p:sldId id="258" r:id="rId7"/>
    <p:sldId id="259" r:id="rId8"/>
    <p:sldId id="260" r:id="rId9"/>
    <p:sldId id="261" r:id="rId10"/>
    <p:sldId id="262" r:id="rId11"/>
    <p:sldId id="263" r:id="rId12"/>
    <p:sldId id="264"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283" r:id="rId29"/>
    <p:sldId id="284" r:id="rId30"/>
    <p:sldId id="285" r:id="rId31"/>
    <p:sldId id="288"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F60981-71BC-4DF2-B17F-B6EF66744603}" v="9" dt="2022-08-30T01:14:12.2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47" autoAdjust="0"/>
    <p:restoredTop sz="94660"/>
  </p:normalViewPr>
  <p:slideViewPr>
    <p:cSldViewPr snapToGrid="0">
      <p:cViewPr varScale="1">
        <p:scale>
          <a:sx n="110" d="100"/>
          <a:sy n="110" d="100"/>
        </p:scale>
        <p:origin x="752" y="168"/>
      </p:cViewPr>
      <p:guideLst/>
    </p:cSldViewPr>
  </p:slideViewPr>
  <p:notesTextViewPr>
    <p:cViewPr>
      <p:scale>
        <a:sx n="1" d="1"/>
        <a:sy n="1" d="1"/>
      </p:scale>
      <p:origin x="0" y="0"/>
    </p:cViewPr>
  </p:notesTextViewPr>
  <p:sorterViewPr>
    <p:cViewPr>
      <p:scale>
        <a:sx n="100" d="100"/>
        <a:sy n="100" d="100"/>
      </p:scale>
      <p:origin x="0" y="-99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Carlos Rodriguez Gomez" userId="S::jurodriguez@uniempresarial.edu.co::1b8398e4-0b15-4051-9192-ad80b8953e1d" providerId="AD" clId="Web-{3BF60981-71BC-4DF2-B17F-B6EF66744603}"/>
    <pc:docChg chg="modSld">
      <pc:chgData name="Juan Carlos Rodriguez Gomez" userId="S::jurodriguez@uniempresarial.edu.co::1b8398e4-0b15-4051-9192-ad80b8953e1d" providerId="AD" clId="Web-{3BF60981-71BC-4DF2-B17F-B6EF66744603}" dt="2022-08-30T01:14:12.224" v="7"/>
      <pc:docMkLst>
        <pc:docMk/>
      </pc:docMkLst>
      <pc:sldChg chg="addSp delSp modSp">
        <pc:chgData name="Juan Carlos Rodriguez Gomez" userId="S::jurodriguez@uniempresarial.edu.co::1b8398e4-0b15-4051-9192-ad80b8953e1d" providerId="AD" clId="Web-{3BF60981-71BC-4DF2-B17F-B6EF66744603}" dt="2022-08-30T01:13:24.910" v="3"/>
        <pc:sldMkLst>
          <pc:docMk/>
          <pc:sldMk cId="2377358963" sldId="267"/>
        </pc:sldMkLst>
        <pc:spChg chg="add del">
          <ac:chgData name="Juan Carlos Rodriguez Gomez" userId="S::jurodriguez@uniempresarial.edu.co::1b8398e4-0b15-4051-9192-ad80b8953e1d" providerId="AD" clId="Web-{3BF60981-71BC-4DF2-B17F-B6EF66744603}" dt="2022-08-30T01:13:14.378" v="1"/>
          <ac:spMkLst>
            <pc:docMk/>
            <pc:sldMk cId="2377358963" sldId="267"/>
            <ac:spMk id="3" creationId="{00000000-0000-0000-0000-000000000000}"/>
          </ac:spMkLst>
        </pc:spChg>
        <pc:spChg chg="mod">
          <ac:chgData name="Juan Carlos Rodriguez Gomez" userId="S::jurodriguez@uniempresarial.edu.co::1b8398e4-0b15-4051-9192-ad80b8953e1d" providerId="AD" clId="Web-{3BF60981-71BC-4DF2-B17F-B6EF66744603}" dt="2022-08-30T01:13:22.925" v="2" actId="20577"/>
          <ac:spMkLst>
            <pc:docMk/>
            <pc:sldMk cId="2377358963" sldId="267"/>
            <ac:spMk id="5" creationId="{00000000-0000-0000-0000-000000000000}"/>
          </ac:spMkLst>
        </pc:spChg>
        <pc:inkChg chg="del">
          <ac:chgData name="Juan Carlos Rodriguez Gomez" userId="S::jurodriguez@uniempresarial.edu.co::1b8398e4-0b15-4051-9192-ad80b8953e1d" providerId="AD" clId="Web-{3BF60981-71BC-4DF2-B17F-B6EF66744603}" dt="2022-08-30T01:13:24.910" v="3"/>
          <ac:inkMkLst>
            <pc:docMk/>
            <pc:sldMk cId="2377358963" sldId="267"/>
            <ac:inkMk id="6" creationId="{0DA485C9-014D-6A42-8947-131795B000D2}"/>
          </ac:inkMkLst>
        </pc:inkChg>
      </pc:sldChg>
      <pc:sldChg chg="delSp">
        <pc:chgData name="Juan Carlos Rodriguez Gomez" userId="S::jurodriguez@uniempresarial.edu.co::1b8398e4-0b15-4051-9192-ad80b8953e1d" providerId="AD" clId="Web-{3BF60981-71BC-4DF2-B17F-B6EF66744603}" dt="2022-08-30T01:13:41.785" v="4"/>
        <pc:sldMkLst>
          <pc:docMk/>
          <pc:sldMk cId="2020030523" sldId="268"/>
        </pc:sldMkLst>
        <pc:inkChg chg="del">
          <ac:chgData name="Juan Carlos Rodriguez Gomez" userId="S::jurodriguez@uniempresarial.edu.co::1b8398e4-0b15-4051-9192-ad80b8953e1d" providerId="AD" clId="Web-{3BF60981-71BC-4DF2-B17F-B6EF66744603}" dt="2022-08-30T01:13:41.785" v="4"/>
          <ac:inkMkLst>
            <pc:docMk/>
            <pc:sldMk cId="2020030523" sldId="268"/>
            <ac:inkMk id="5" creationId="{2FE29464-1298-7A4E-B1A4-9CF0C444A72D}"/>
          </ac:inkMkLst>
        </pc:inkChg>
      </pc:sldChg>
      <pc:sldChg chg="delSp">
        <pc:chgData name="Juan Carlos Rodriguez Gomez" userId="S::jurodriguez@uniempresarial.edu.co::1b8398e4-0b15-4051-9192-ad80b8953e1d" providerId="AD" clId="Web-{3BF60981-71BC-4DF2-B17F-B6EF66744603}" dt="2022-08-30T01:14:04.661" v="5"/>
        <pc:sldMkLst>
          <pc:docMk/>
          <pc:sldMk cId="173188324" sldId="269"/>
        </pc:sldMkLst>
        <pc:inkChg chg="del">
          <ac:chgData name="Juan Carlos Rodriguez Gomez" userId="S::jurodriguez@uniempresarial.edu.co::1b8398e4-0b15-4051-9192-ad80b8953e1d" providerId="AD" clId="Web-{3BF60981-71BC-4DF2-B17F-B6EF66744603}" dt="2022-08-30T01:14:04.661" v="5"/>
          <ac:inkMkLst>
            <pc:docMk/>
            <pc:sldMk cId="173188324" sldId="269"/>
            <ac:inkMk id="6" creationId="{768FF3F5-46B2-FA45-8668-C61DDE85D1BD}"/>
          </ac:inkMkLst>
        </pc:inkChg>
      </pc:sldChg>
      <pc:sldChg chg="delSp">
        <pc:chgData name="Juan Carlos Rodriguez Gomez" userId="S::jurodriguez@uniempresarial.edu.co::1b8398e4-0b15-4051-9192-ad80b8953e1d" providerId="AD" clId="Web-{3BF60981-71BC-4DF2-B17F-B6EF66744603}" dt="2022-08-30T01:14:08.270" v="6"/>
        <pc:sldMkLst>
          <pc:docMk/>
          <pc:sldMk cId="3870373257" sldId="270"/>
        </pc:sldMkLst>
        <pc:inkChg chg="del">
          <ac:chgData name="Juan Carlos Rodriguez Gomez" userId="S::jurodriguez@uniempresarial.edu.co::1b8398e4-0b15-4051-9192-ad80b8953e1d" providerId="AD" clId="Web-{3BF60981-71BC-4DF2-B17F-B6EF66744603}" dt="2022-08-30T01:14:08.270" v="6"/>
          <ac:inkMkLst>
            <pc:docMk/>
            <pc:sldMk cId="3870373257" sldId="270"/>
            <ac:inkMk id="4" creationId="{5389FD20-A772-7548-9AFD-5AC8DE666C78}"/>
          </ac:inkMkLst>
        </pc:inkChg>
      </pc:sldChg>
      <pc:sldChg chg="delSp">
        <pc:chgData name="Juan Carlos Rodriguez Gomez" userId="S::jurodriguez@uniempresarial.edu.co::1b8398e4-0b15-4051-9192-ad80b8953e1d" providerId="AD" clId="Web-{3BF60981-71BC-4DF2-B17F-B6EF66744603}" dt="2022-08-30T01:14:12.224" v="7"/>
        <pc:sldMkLst>
          <pc:docMk/>
          <pc:sldMk cId="3980913456" sldId="271"/>
        </pc:sldMkLst>
        <pc:inkChg chg="del">
          <ac:chgData name="Juan Carlos Rodriguez Gomez" userId="S::jurodriguez@uniempresarial.edu.co::1b8398e4-0b15-4051-9192-ad80b8953e1d" providerId="AD" clId="Web-{3BF60981-71BC-4DF2-B17F-B6EF66744603}" dt="2022-08-30T01:14:12.224" v="7"/>
          <ac:inkMkLst>
            <pc:docMk/>
            <pc:sldMk cId="3980913456" sldId="271"/>
            <ac:inkMk id="5" creationId="{475849A9-9AAC-EC4A-8958-18DC23E435D0}"/>
          </ac:inkMkLst>
        </pc:ink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0.jpeg"/></Relationships>
</file>

<file path=ppt/diagrams/_rels/data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image" Target="../media/image2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D6ED7D-1F49-BE44-8B0A-9172FF36967B}" type="doc">
      <dgm:prSet loTypeId="urn:microsoft.com/office/officeart/2005/8/layout/radial2" loCatId="relationship" qsTypeId="urn:microsoft.com/office/officeart/2005/8/quickstyle/3D1" qsCatId="3D" csTypeId="urn:microsoft.com/office/officeart/2005/8/colors/colorful3" csCatId="colorful" phldr="1"/>
      <dgm:spPr/>
      <dgm:t>
        <a:bodyPr/>
        <a:lstStyle/>
        <a:p>
          <a:endParaRPr lang="es-ES_tradnl"/>
        </a:p>
      </dgm:t>
    </dgm:pt>
    <dgm:pt modelId="{1FCB7FAD-93BB-3A4C-8B0C-057832CAED48}">
      <dgm:prSet/>
      <dgm:spPr/>
      <dgm:t>
        <a:bodyPr/>
        <a:lstStyle/>
        <a:p>
          <a:pPr rtl="0"/>
          <a:r>
            <a:rPr lang="es-ES_tradnl" b="1" dirty="0"/>
            <a:t>El Marketing de hoy se focaliza en tres ejes principales</a:t>
          </a:r>
          <a:endParaRPr lang="es-ES_tradnl" dirty="0"/>
        </a:p>
      </dgm:t>
    </dgm:pt>
    <dgm:pt modelId="{776A11DD-4AEC-9143-B904-54012A1A3088}" type="parTrans" cxnId="{DF9F273D-6543-A944-BA22-96620B1BEFDD}">
      <dgm:prSet/>
      <dgm:spPr/>
      <dgm:t>
        <a:bodyPr/>
        <a:lstStyle/>
        <a:p>
          <a:endParaRPr lang="es-ES_tradnl"/>
        </a:p>
      </dgm:t>
    </dgm:pt>
    <dgm:pt modelId="{6AFB2B16-3E99-0A4A-9D73-A9301BF28D3D}" type="sibTrans" cxnId="{DF9F273D-6543-A944-BA22-96620B1BEFDD}">
      <dgm:prSet/>
      <dgm:spPr/>
      <dgm:t>
        <a:bodyPr/>
        <a:lstStyle/>
        <a:p>
          <a:endParaRPr lang="es-ES_tradnl"/>
        </a:p>
      </dgm:t>
    </dgm:pt>
    <dgm:pt modelId="{CDA91727-1F45-0B41-B69E-CAEA8EA36056}">
      <dgm:prSet/>
      <dgm:spPr/>
      <dgm:t>
        <a:bodyPr/>
        <a:lstStyle/>
        <a:p>
          <a:pPr rtl="0"/>
          <a:r>
            <a:rPr lang="sk-SK" b="1" dirty="0"/>
            <a:t>El Marketing de Experiencia</a:t>
          </a:r>
          <a:r>
            <a:rPr lang="sk-SK" dirty="0"/>
            <a:t> </a:t>
          </a:r>
        </a:p>
      </dgm:t>
    </dgm:pt>
    <dgm:pt modelId="{52C009DE-1F1C-6949-956C-1C11F3F71950}" type="parTrans" cxnId="{C4DA47B0-A4DA-F84A-B03E-5FC289B541B3}">
      <dgm:prSet/>
      <dgm:spPr/>
      <dgm:t>
        <a:bodyPr/>
        <a:lstStyle/>
        <a:p>
          <a:endParaRPr lang="es-ES_tradnl"/>
        </a:p>
      </dgm:t>
    </dgm:pt>
    <dgm:pt modelId="{BA61D47D-93D4-704C-B478-7359D9C58DA3}" type="sibTrans" cxnId="{C4DA47B0-A4DA-F84A-B03E-5FC289B541B3}">
      <dgm:prSet/>
      <dgm:spPr/>
      <dgm:t>
        <a:bodyPr/>
        <a:lstStyle/>
        <a:p>
          <a:endParaRPr lang="es-ES_tradnl"/>
        </a:p>
      </dgm:t>
    </dgm:pt>
    <dgm:pt modelId="{716C4D2C-A086-6441-90F4-72F8599BB22C}">
      <dgm:prSet/>
      <dgm:spPr/>
      <dgm:t>
        <a:bodyPr/>
        <a:lstStyle/>
        <a:p>
          <a:pPr rtl="0"/>
          <a:r>
            <a:rPr lang="sk-SK" b="1" dirty="0"/>
            <a:t>El Marketing de Contenidos</a:t>
          </a:r>
          <a:r>
            <a:rPr lang="sk-SK" dirty="0"/>
            <a:t> </a:t>
          </a:r>
        </a:p>
      </dgm:t>
    </dgm:pt>
    <dgm:pt modelId="{956B66AA-0752-C54F-A473-834286600320}" type="parTrans" cxnId="{F5C9C364-7867-8446-A105-4F0FA8C71402}">
      <dgm:prSet/>
      <dgm:spPr/>
      <dgm:t>
        <a:bodyPr/>
        <a:lstStyle/>
        <a:p>
          <a:endParaRPr lang="es-ES_tradnl"/>
        </a:p>
      </dgm:t>
    </dgm:pt>
    <dgm:pt modelId="{7B0C8505-5484-EA43-9618-4C86BCE57090}" type="sibTrans" cxnId="{F5C9C364-7867-8446-A105-4F0FA8C71402}">
      <dgm:prSet/>
      <dgm:spPr/>
      <dgm:t>
        <a:bodyPr/>
        <a:lstStyle/>
        <a:p>
          <a:endParaRPr lang="es-ES_tradnl"/>
        </a:p>
      </dgm:t>
    </dgm:pt>
    <dgm:pt modelId="{71463AA4-20A1-714B-89E4-91567611B022}">
      <dgm:prSet/>
      <dgm:spPr/>
      <dgm:t>
        <a:bodyPr/>
        <a:lstStyle/>
        <a:p>
          <a:pPr rtl="0"/>
          <a:r>
            <a:rPr lang="sk-SK" b="1" dirty="0"/>
            <a:t>El Marketing de Engagement</a:t>
          </a:r>
          <a:endParaRPr lang="sk-SK" dirty="0"/>
        </a:p>
      </dgm:t>
    </dgm:pt>
    <dgm:pt modelId="{2ED7BB9F-BF5C-9942-A761-FC46CCD4C702}" type="parTrans" cxnId="{4BE86306-138F-6841-B909-5DF007F99437}">
      <dgm:prSet/>
      <dgm:spPr/>
      <dgm:t>
        <a:bodyPr/>
        <a:lstStyle/>
        <a:p>
          <a:endParaRPr lang="es-ES_tradnl"/>
        </a:p>
      </dgm:t>
    </dgm:pt>
    <dgm:pt modelId="{9654B5B0-F135-6D40-B47F-D0E0C2D95206}" type="sibTrans" cxnId="{4BE86306-138F-6841-B909-5DF007F99437}">
      <dgm:prSet/>
      <dgm:spPr/>
      <dgm:t>
        <a:bodyPr/>
        <a:lstStyle/>
        <a:p>
          <a:endParaRPr lang="es-ES_tradnl"/>
        </a:p>
      </dgm:t>
    </dgm:pt>
    <dgm:pt modelId="{153C5374-A10B-6843-ADD1-D63AECB9E45B}" type="pres">
      <dgm:prSet presAssocID="{3FD6ED7D-1F49-BE44-8B0A-9172FF36967B}" presName="composite" presStyleCnt="0">
        <dgm:presLayoutVars>
          <dgm:chMax val="5"/>
          <dgm:dir/>
          <dgm:animLvl val="ctr"/>
          <dgm:resizeHandles val="exact"/>
        </dgm:presLayoutVars>
      </dgm:prSet>
      <dgm:spPr/>
    </dgm:pt>
    <dgm:pt modelId="{B22F53FE-56A8-8A4D-A913-784D5AE45BB7}" type="pres">
      <dgm:prSet presAssocID="{3FD6ED7D-1F49-BE44-8B0A-9172FF36967B}" presName="cycle" presStyleCnt="0"/>
      <dgm:spPr/>
    </dgm:pt>
    <dgm:pt modelId="{559644D2-70BF-004A-8E81-FB17380B3F7D}" type="pres">
      <dgm:prSet presAssocID="{3FD6ED7D-1F49-BE44-8B0A-9172FF36967B}" presName="centerShape" presStyleCnt="0"/>
      <dgm:spPr/>
    </dgm:pt>
    <dgm:pt modelId="{0E79A429-035F-9B44-8442-BF5C6D98712D}" type="pres">
      <dgm:prSet presAssocID="{3FD6ED7D-1F49-BE44-8B0A-9172FF36967B}" presName="connSite" presStyleLbl="node1" presStyleIdx="0" presStyleCnt="2"/>
      <dgm:spPr/>
    </dgm:pt>
    <dgm:pt modelId="{D357F1BC-6B58-C547-95D7-3C0A51F9E3AC}" type="pres">
      <dgm:prSet presAssocID="{3FD6ED7D-1F49-BE44-8B0A-9172FF36967B}" presName="visible" presStyleLbl="node1" presStyleIdx="0" presStyleCnt="2" custLinFactNeighborX="-2204" custLinFactNeighborY="-9850"/>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pt>
    <dgm:pt modelId="{D4D4334F-F4B8-B442-AD68-76445E6AF821}" type="pres">
      <dgm:prSet presAssocID="{776A11DD-4AEC-9143-B904-54012A1A3088}" presName="Name25" presStyleLbl="parChTrans1D1" presStyleIdx="0" presStyleCnt="1"/>
      <dgm:spPr/>
    </dgm:pt>
    <dgm:pt modelId="{A4B5050F-1680-9C4E-83FA-1F94E3F14D08}" type="pres">
      <dgm:prSet presAssocID="{1FCB7FAD-93BB-3A4C-8B0C-057832CAED48}" presName="node" presStyleCnt="0"/>
      <dgm:spPr/>
    </dgm:pt>
    <dgm:pt modelId="{A1A89308-2994-ED46-9E84-07D25AB52C6F}" type="pres">
      <dgm:prSet presAssocID="{1FCB7FAD-93BB-3A4C-8B0C-057832CAED48}" presName="parentNode" presStyleLbl="node1" presStyleIdx="1" presStyleCnt="2">
        <dgm:presLayoutVars>
          <dgm:chMax val="1"/>
          <dgm:bulletEnabled val="1"/>
        </dgm:presLayoutVars>
      </dgm:prSet>
      <dgm:spPr/>
    </dgm:pt>
    <dgm:pt modelId="{32BE061C-1F66-2545-96C7-0B9D23AFAEE5}" type="pres">
      <dgm:prSet presAssocID="{1FCB7FAD-93BB-3A4C-8B0C-057832CAED48}" presName="childNode" presStyleLbl="revTx" presStyleIdx="0" presStyleCnt="1">
        <dgm:presLayoutVars>
          <dgm:bulletEnabled val="1"/>
        </dgm:presLayoutVars>
      </dgm:prSet>
      <dgm:spPr/>
    </dgm:pt>
  </dgm:ptLst>
  <dgm:cxnLst>
    <dgm:cxn modelId="{4BE86306-138F-6841-B909-5DF007F99437}" srcId="{1FCB7FAD-93BB-3A4C-8B0C-057832CAED48}" destId="{71463AA4-20A1-714B-89E4-91567611B022}" srcOrd="2" destOrd="0" parTransId="{2ED7BB9F-BF5C-9942-A761-FC46CCD4C702}" sibTransId="{9654B5B0-F135-6D40-B47F-D0E0C2D95206}"/>
    <dgm:cxn modelId="{CD7CB518-0C5C-4B0F-B306-6424764DD247}" type="presOf" srcId="{71463AA4-20A1-714B-89E4-91567611B022}" destId="{32BE061C-1F66-2545-96C7-0B9D23AFAEE5}" srcOrd="0" destOrd="2" presId="urn:microsoft.com/office/officeart/2005/8/layout/radial2"/>
    <dgm:cxn modelId="{BF0C9E24-A922-4FB9-8C2A-AD7EB68C8F74}" type="presOf" srcId="{776A11DD-4AEC-9143-B904-54012A1A3088}" destId="{D4D4334F-F4B8-B442-AD68-76445E6AF821}" srcOrd="0" destOrd="0" presId="urn:microsoft.com/office/officeart/2005/8/layout/radial2"/>
    <dgm:cxn modelId="{DF9F273D-6543-A944-BA22-96620B1BEFDD}" srcId="{3FD6ED7D-1F49-BE44-8B0A-9172FF36967B}" destId="{1FCB7FAD-93BB-3A4C-8B0C-057832CAED48}" srcOrd="0" destOrd="0" parTransId="{776A11DD-4AEC-9143-B904-54012A1A3088}" sibTransId="{6AFB2B16-3E99-0A4A-9D73-A9301BF28D3D}"/>
    <dgm:cxn modelId="{F5C9C364-7867-8446-A105-4F0FA8C71402}" srcId="{1FCB7FAD-93BB-3A4C-8B0C-057832CAED48}" destId="{716C4D2C-A086-6441-90F4-72F8599BB22C}" srcOrd="1" destOrd="0" parTransId="{956B66AA-0752-C54F-A473-834286600320}" sibTransId="{7B0C8505-5484-EA43-9618-4C86BCE57090}"/>
    <dgm:cxn modelId="{B7BF20AF-D18C-4510-8B44-451ADA50D437}" type="presOf" srcId="{1FCB7FAD-93BB-3A4C-8B0C-057832CAED48}" destId="{A1A89308-2994-ED46-9E84-07D25AB52C6F}" srcOrd="0" destOrd="0" presId="urn:microsoft.com/office/officeart/2005/8/layout/radial2"/>
    <dgm:cxn modelId="{C4DA47B0-A4DA-F84A-B03E-5FC289B541B3}" srcId="{1FCB7FAD-93BB-3A4C-8B0C-057832CAED48}" destId="{CDA91727-1F45-0B41-B69E-CAEA8EA36056}" srcOrd="0" destOrd="0" parTransId="{52C009DE-1F1C-6949-956C-1C11F3F71950}" sibTransId="{BA61D47D-93D4-704C-B478-7359D9C58DA3}"/>
    <dgm:cxn modelId="{860C1BB6-52E3-432A-A526-31A02C5D2F66}" type="presOf" srcId="{3FD6ED7D-1F49-BE44-8B0A-9172FF36967B}" destId="{153C5374-A10B-6843-ADD1-D63AECB9E45B}" srcOrd="0" destOrd="0" presId="urn:microsoft.com/office/officeart/2005/8/layout/radial2"/>
    <dgm:cxn modelId="{237823B8-2C8C-4C70-B06C-E62231BCBC8B}" type="presOf" srcId="{CDA91727-1F45-0B41-B69E-CAEA8EA36056}" destId="{32BE061C-1F66-2545-96C7-0B9D23AFAEE5}" srcOrd="0" destOrd="0" presId="urn:microsoft.com/office/officeart/2005/8/layout/radial2"/>
    <dgm:cxn modelId="{749BCBC0-1CEE-4BB3-8EFF-F44606929E0F}" type="presOf" srcId="{716C4D2C-A086-6441-90F4-72F8599BB22C}" destId="{32BE061C-1F66-2545-96C7-0B9D23AFAEE5}" srcOrd="0" destOrd="1" presId="urn:microsoft.com/office/officeart/2005/8/layout/radial2"/>
    <dgm:cxn modelId="{8FDD90DF-0028-4A24-94E9-9A263D1279AA}" type="presParOf" srcId="{153C5374-A10B-6843-ADD1-D63AECB9E45B}" destId="{B22F53FE-56A8-8A4D-A913-784D5AE45BB7}" srcOrd="0" destOrd="0" presId="urn:microsoft.com/office/officeart/2005/8/layout/radial2"/>
    <dgm:cxn modelId="{91A44A85-A790-4E04-AD1D-B4C4589D81F6}" type="presParOf" srcId="{B22F53FE-56A8-8A4D-A913-784D5AE45BB7}" destId="{559644D2-70BF-004A-8E81-FB17380B3F7D}" srcOrd="0" destOrd="0" presId="urn:microsoft.com/office/officeart/2005/8/layout/radial2"/>
    <dgm:cxn modelId="{D5D6D547-1D62-4397-99A3-9C593277DDF5}" type="presParOf" srcId="{559644D2-70BF-004A-8E81-FB17380B3F7D}" destId="{0E79A429-035F-9B44-8442-BF5C6D98712D}" srcOrd="0" destOrd="0" presId="urn:microsoft.com/office/officeart/2005/8/layout/radial2"/>
    <dgm:cxn modelId="{4B1E7B5F-7180-4468-AA36-B0EFA936B43E}" type="presParOf" srcId="{559644D2-70BF-004A-8E81-FB17380B3F7D}" destId="{D357F1BC-6B58-C547-95D7-3C0A51F9E3AC}" srcOrd="1" destOrd="0" presId="urn:microsoft.com/office/officeart/2005/8/layout/radial2"/>
    <dgm:cxn modelId="{668534F6-A94C-4FCC-AD74-FDED6A47D56B}" type="presParOf" srcId="{B22F53FE-56A8-8A4D-A913-784D5AE45BB7}" destId="{D4D4334F-F4B8-B442-AD68-76445E6AF821}" srcOrd="1" destOrd="0" presId="urn:microsoft.com/office/officeart/2005/8/layout/radial2"/>
    <dgm:cxn modelId="{F8370840-F870-476E-B95F-949926EA4BE8}" type="presParOf" srcId="{B22F53FE-56A8-8A4D-A913-784D5AE45BB7}" destId="{A4B5050F-1680-9C4E-83FA-1F94E3F14D08}" srcOrd="2" destOrd="0" presId="urn:microsoft.com/office/officeart/2005/8/layout/radial2"/>
    <dgm:cxn modelId="{D67732D1-45CB-430C-91A9-10A485264893}" type="presParOf" srcId="{A4B5050F-1680-9C4E-83FA-1F94E3F14D08}" destId="{A1A89308-2994-ED46-9E84-07D25AB52C6F}" srcOrd="0" destOrd="0" presId="urn:microsoft.com/office/officeart/2005/8/layout/radial2"/>
    <dgm:cxn modelId="{163A0A4A-071C-4608-9604-48829A74B85A}" type="presParOf" srcId="{A4B5050F-1680-9C4E-83FA-1F94E3F14D08}" destId="{32BE061C-1F66-2545-96C7-0B9D23AFAEE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F23D70-95B7-406E-B7C4-17F102379B9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80EE7E66-DA13-4961-ADA7-B009739FD43D}">
      <dgm:prSet/>
      <dgm:spPr/>
      <dgm:t>
        <a:bodyPr/>
        <a:lstStyle/>
        <a:p>
          <a:pPr rtl="0"/>
          <a:r>
            <a:rPr lang="es-ES" b="1"/>
            <a:t>Efectos Directos: </a:t>
          </a:r>
          <a:r>
            <a:rPr lang="es-ES"/>
            <a:t>Respuesta durante e inmediatamente posterior a la campaña, hoy e día toma mayor importancia con los medios digitales, SEO, SEM, redes sociales, en donde se busca conseguir prospectos o generar ventas a través de modelos de comercio electrónico. </a:t>
          </a:r>
        </a:p>
      </dgm:t>
    </dgm:pt>
    <dgm:pt modelId="{8D9108AD-8999-412A-98FC-789C2157FE06}" type="parTrans" cxnId="{FE3677B1-CA61-4577-807F-CA144712120F}">
      <dgm:prSet/>
      <dgm:spPr/>
      <dgm:t>
        <a:bodyPr/>
        <a:lstStyle/>
        <a:p>
          <a:endParaRPr lang="es-ES"/>
        </a:p>
      </dgm:t>
    </dgm:pt>
    <dgm:pt modelId="{337C6DFD-9AD6-4401-BCCA-FF2D45F34720}" type="sibTrans" cxnId="{FE3677B1-CA61-4577-807F-CA144712120F}">
      <dgm:prSet/>
      <dgm:spPr/>
      <dgm:t>
        <a:bodyPr/>
        <a:lstStyle/>
        <a:p>
          <a:endParaRPr lang="es-ES"/>
        </a:p>
      </dgm:t>
    </dgm:pt>
    <dgm:pt modelId="{01BB020A-2053-46D5-84FA-D7131EBF0E35}">
      <dgm:prSet/>
      <dgm:spPr/>
      <dgm:t>
        <a:bodyPr/>
        <a:lstStyle/>
        <a:p>
          <a:pPr rtl="0"/>
          <a:r>
            <a:rPr lang="es-ES" b="1"/>
            <a:t>Efectos de corto plazo</a:t>
          </a:r>
          <a:r>
            <a:rPr lang="es-ES"/>
            <a:t>: Relacionados con la respuesta obtenida frente a una o más publicidades durante una campaña, normalmente un período de un año es necesario para notar los efectos. Normalmente tienen que ver con campañas de branding, dar a conocer los beneficios y las características y generar vínculos emocionales. </a:t>
          </a:r>
        </a:p>
      </dgm:t>
    </dgm:pt>
    <dgm:pt modelId="{F8245FF8-B4E3-4000-A552-D027E72D5A1A}" type="parTrans" cxnId="{7427C38F-1A43-486E-89BB-8A846B28875E}">
      <dgm:prSet/>
      <dgm:spPr/>
      <dgm:t>
        <a:bodyPr/>
        <a:lstStyle/>
        <a:p>
          <a:endParaRPr lang="es-ES"/>
        </a:p>
      </dgm:t>
    </dgm:pt>
    <dgm:pt modelId="{9DDA8D3F-A828-4CED-808F-9D5A5FE8B63B}" type="sibTrans" cxnId="{7427C38F-1A43-486E-89BB-8A846B28875E}">
      <dgm:prSet/>
      <dgm:spPr/>
      <dgm:t>
        <a:bodyPr/>
        <a:lstStyle/>
        <a:p>
          <a:endParaRPr lang="es-ES"/>
        </a:p>
      </dgm:t>
    </dgm:pt>
    <dgm:pt modelId="{6EE791C2-ED97-4D1A-96D3-666C22DBD4F7}">
      <dgm:prSet/>
      <dgm:spPr/>
      <dgm:t>
        <a:bodyPr/>
        <a:lstStyle/>
        <a:p>
          <a:pPr rtl="0"/>
          <a:r>
            <a:rPr lang="es-ES" b="1"/>
            <a:t>Efectos de largo plazo: </a:t>
          </a:r>
          <a:r>
            <a:rPr lang="es-ES"/>
            <a:t>es el resultado de la acumulación de efectos de corto plazo, que son el resultado de exposiciones de diferentes campañas para la marca a lo largo de los años. Es la construcción del equity de la marca en el larfo plazo a través de múltiples campañas. </a:t>
          </a:r>
        </a:p>
      </dgm:t>
    </dgm:pt>
    <dgm:pt modelId="{EFF7CDAC-A62F-4A04-88BD-DA8007CA9196}" type="parTrans" cxnId="{4F5674DF-A6CC-4933-8E11-9F6A8B58A6F4}">
      <dgm:prSet/>
      <dgm:spPr/>
      <dgm:t>
        <a:bodyPr/>
        <a:lstStyle/>
        <a:p>
          <a:endParaRPr lang="es-ES"/>
        </a:p>
      </dgm:t>
    </dgm:pt>
    <dgm:pt modelId="{8AE68070-95B6-425E-87D3-8FC0D2CB19AE}" type="sibTrans" cxnId="{4F5674DF-A6CC-4933-8E11-9F6A8B58A6F4}">
      <dgm:prSet/>
      <dgm:spPr/>
      <dgm:t>
        <a:bodyPr/>
        <a:lstStyle/>
        <a:p>
          <a:endParaRPr lang="es-ES"/>
        </a:p>
      </dgm:t>
    </dgm:pt>
    <dgm:pt modelId="{C51C3CD0-4AA8-4330-866A-CE1FC333E387}" type="pres">
      <dgm:prSet presAssocID="{BDF23D70-95B7-406E-B7C4-17F102379B9D}" presName="linearFlow" presStyleCnt="0">
        <dgm:presLayoutVars>
          <dgm:dir/>
          <dgm:resizeHandles val="exact"/>
        </dgm:presLayoutVars>
      </dgm:prSet>
      <dgm:spPr/>
    </dgm:pt>
    <dgm:pt modelId="{AFFBF7C2-D178-44D6-BD23-0651153A8304}" type="pres">
      <dgm:prSet presAssocID="{80EE7E66-DA13-4961-ADA7-B009739FD43D}" presName="composite" presStyleCnt="0"/>
      <dgm:spPr/>
    </dgm:pt>
    <dgm:pt modelId="{CAF7DE60-9FF4-4622-BC7F-69D92D1D542B}" type="pres">
      <dgm:prSet presAssocID="{80EE7E66-DA13-4961-ADA7-B009739FD43D}"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4BCE1275-EFCF-4FA0-A3E7-9B5C088D7678}" type="pres">
      <dgm:prSet presAssocID="{80EE7E66-DA13-4961-ADA7-B009739FD43D}" presName="txShp" presStyleLbl="node1" presStyleIdx="0" presStyleCnt="3">
        <dgm:presLayoutVars>
          <dgm:bulletEnabled val="1"/>
        </dgm:presLayoutVars>
      </dgm:prSet>
      <dgm:spPr/>
    </dgm:pt>
    <dgm:pt modelId="{08FA6E2F-033B-404B-9546-59714F6ADC18}" type="pres">
      <dgm:prSet presAssocID="{337C6DFD-9AD6-4401-BCCA-FF2D45F34720}" presName="spacing" presStyleCnt="0"/>
      <dgm:spPr/>
    </dgm:pt>
    <dgm:pt modelId="{4578D4FF-8EDA-4A40-84E2-6809DAAFCDBD}" type="pres">
      <dgm:prSet presAssocID="{01BB020A-2053-46D5-84FA-D7131EBF0E35}" presName="composite" presStyleCnt="0"/>
      <dgm:spPr/>
    </dgm:pt>
    <dgm:pt modelId="{9C353280-A7F5-4476-B616-F8A8AE4FB9BB}" type="pres">
      <dgm:prSet presAssocID="{01BB020A-2053-46D5-84FA-D7131EBF0E3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pt>
    <dgm:pt modelId="{25D96FA2-BA1A-4E1A-AE21-8083299D9C89}" type="pres">
      <dgm:prSet presAssocID="{01BB020A-2053-46D5-84FA-D7131EBF0E35}" presName="txShp" presStyleLbl="node1" presStyleIdx="1" presStyleCnt="3">
        <dgm:presLayoutVars>
          <dgm:bulletEnabled val="1"/>
        </dgm:presLayoutVars>
      </dgm:prSet>
      <dgm:spPr/>
    </dgm:pt>
    <dgm:pt modelId="{A4810E5C-F662-4AFE-AD4A-69C68DC07EAF}" type="pres">
      <dgm:prSet presAssocID="{9DDA8D3F-A828-4CED-808F-9D5A5FE8B63B}" presName="spacing" presStyleCnt="0"/>
      <dgm:spPr/>
    </dgm:pt>
    <dgm:pt modelId="{BDFF6907-E61F-46C5-87C3-EF8E7224D20C}" type="pres">
      <dgm:prSet presAssocID="{6EE791C2-ED97-4D1A-96D3-666C22DBD4F7}" presName="composite" presStyleCnt="0"/>
      <dgm:spPr/>
    </dgm:pt>
    <dgm:pt modelId="{B5B6383A-8D43-4878-97EA-A906EA283453}" type="pres">
      <dgm:prSet presAssocID="{6EE791C2-ED97-4D1A-96D3-666C22DBD4F7}"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0000" r="-40000"/>
          </a:stretch>
        </a:blipFill>
      </dgm:spPr>
    </dgm:pt>
    <dgm:pt modelId="{89E3D4F4-DC34-4063-9AE7-25998377E5F6}" type="pres">
      <dgm:prSet presAssocID="{6EE791C2-ED97-4D1A-96D3-666C22DBD4F7}" presName="txShp" presStyleLbl="node1" presStyleIdx="2" presStyleCnt="3">
        <dgm:presLayoutVars>
          <dgm:bulletEnabled val="1"/>
        </dgm:presLayoutVars>
      </dgm:prSet>
      <dgm:spPr/>
    </dgm:pt>
  </dgm:ptLst>
  <dgm:cxnLst>
    <dgm:cxn modelId="{DD559643-1E42-4AA9-A36D-E9D5B0720BD3}" type="presOf" srcId="{BDF23D70-95B7-406E-B7C4-17F102379B9D}" destId="{C51C3CD0-4AA8-4330-866A-CE1FC333E387}" srcOrd="0" destOrd="0" presId="urn:microsoft.com/office/officeart/2005/8/layout/vList3"/>
    <dgm:cxn modelId="{B42DAB8B-800B-4A01-B052-9BA7380D3B0D}" type="presOf" srcId="{01BB020A-2053-46D5-84FA-D7131EBF0E35}" destId="{25D96FA2-BA1A-4E1A-AE21-8083299D9C89}" srcOrd="0" destOrd="0" presId="urn:microsoft.com/office/officeart/2005/8/layout/vList3"/>
    <dgm:cxn modelId="{7427C38F-1A43-486E-89BB-8A846B28875E}" srcId="{BDF23D70-95B7-406E-B7C4-17F102379B9D}" destId="{01BB020A-2053-46D5-84FA-D7131EBF0E35}" srcOrd="1" destOrd="0" parTransId="{F8245FF8-B4E3-4000-A552-D027E72D5A1A}" sibTransId="{9DDA8D3F-A828-4CED-808F-9D5A5FE8B63B}"/>
    <dgm:cxn modelId="{FE3677B1-CA61-4577-807F-CA144712120F}" srcId="{BDF23D70-95B7-406E-B7C4-17F102379B9D}" destId="{80EE7E66-DA13-4961-ADA7-B009739FD43D}" srcOrd="0" destOrd="0" parTransId="{8D9108AD-8999-412A-98FC-789C2157FE06}" sibTransId="{337C6DFD-9AD6-4401-BCCA-FF2D45F34720}"/>
    <dgm:cxn modelId="{4F5674DF-A6CC-4933-8E11-9F6A8B58A6F4}" srcId="{BDF23D70-95B7-406E-B7C4-17F102379B9D}" destId="{6EE791C2-ED97-4D1A-96D3-666C22DBD4F7}" srcOrd="2" destOrd="0" parTransId="{EFF7CDAC-A62F-4A04-88BD-DA8007CA9196}" sibTransId="{8AE68070-95B6-425E-87D3-8FC0D2CB19AE}"/>
    <dgm:cxn modelId="{D221DDE5-E335-4930-A59C-1A1B4DB904F6}" type="presOf" srcId="{80EE7E66-DA13-4961-ADA7-B009739FD43D}" destId="{4BCE1275-EFCF-4FA0-A3E7-9B5C088D7678}" srcOrd="0" destOrd="0" presId="urn:microsoft.com/office/officeart/2005/8/layout/vList3"/>
    <dgm:cxn modelId="{8EAC69F5-31B7-49F6-B071-7DF22D11DFD6}" type="presOf" srcId="{6EE791C2-ED97-4D1A-96D3-666C22DBD4F7}" destId="{89E3D4F4-DC34-4063-9AE7-25998377E5F6}" srcOrd="0" destOrd="0" presId="urn:microsoft.com/office/officeart/2005/8/layout/vList3"/>
    <dgm:cxn modelId="{C1CD2AAA-6B7E-4D52-A11C-52261AD5C818}" type="presParOf" srcId="{C51C3CD0-4AA8-4330-866A-CE1FC333E387}" destId="{AFFBF7C2-D178-44D6-BD23-0651153A8304}" srcOrd="0" destOrd="0" presId="urn:microsoft.com/office/officeart/2005/8/layout/vList3"/>
    <dgm:cxn modelId="{83A72AAE-1745-45DD-9CC3-F12475C4B62D}" type="presParOf" srcId="{AFFBF7C2-D178-44D6-BD23-0651153A8304}" destId="{CAF7DE60-9FF4-4622-BC7F-69D92D1D542B}" srcOrd="0" destOrd="0" presId="urn:microsoft.com/office/officeart/2005/8/layout/vList3"/>
    <dgm:cxn modelId="{6916D73F-FFF2-4BA0-80F5-A137402B6110}" type="presParOf" srcId="{AFFBF7C2-D178-44D6-BD23-0651153A8304}" destId="{4BCE1275-EFCF-4FA0-A3E7-9B5C088D7678}" srcOrd="1" destOrd="0" presId="urn:microsoft.com/office/officeart/2005/8/layout/vList3"/>
    <dgm:cxn modelId="{3D245D5A-8A1D-48F3-870A-0069A4D5A2D7}" type="presParOf" srcId="{C51C3CD0-4AA8-4330-866A-CE1FC333E387}" destId="{08FA6E2F-033B-404B-9546-59714F6ADC18}" srcOrd="1" destOrd="0" presId="urn:microsoft.com/office/officeart/2005/8/layout/vList3"/>
    <dgm:cxn modelId="{8BC1F0EB-62E1-461D-BD16-B7C3194B90C1}" type="presParOf" srcId="{C51C3CD0-4AA8-4330-866A-CE1FC333E387}" destId="{4578D4FF-8EDA-4A40-84E2-6809DAAFCDBD}" srcOrd="2" destOrd="0" presId="urn:microsoft.com/office/officeart/2005/8/layout/vList3"/>
    <dgm:cxn modelId="{42B20E18-F045-4C60-B093-871C35337C91}" type="presParOf" srcId="{4578D4FF-8EDA-4A40-84E2-6809DAAFCDBD}" destId="{9C353280-A7F5-4476-B616-F8A8AE4FB9BB}" srcOrd="0" destOrd="0" presId="urn:microsoft.com/office/officeart/2005/8/layout/vList3"/>
    <dgm:cxn modelId="{1DE61379-941C-4F8E-83BB-C5B8CBA344B0}" type="presParOf" srcId="{4578D4FF-8EDA-4A40-84E2-6809DAAFCDBD}" destId="{25D96FA2-BA1A-4E1A-AE21-8083299D9C89}" srcOrd="1" destOrd="0" presId="urn:microsoft.com/office/officeart/2005/8/layout/vList3"/>
    <dgm:cxn modelId="{7F95FCF5-0A0E-402A-9EC0-0079171D79E2}" type="presParOf" srcId="{C51C3CD0-4AA8-4330-866A-CE1FC333E387}" destId="{A4810E5C-F662-4AFE-AD4A-69C68DC07EAF}" srcOrd="3" destOrd="0" presId="urn:microsoft.com/office/officeart/2005/8/layout/vList3"/>
    <dgm:cxn modelId="{E71D9907-E7C7-4A95-98ED-7F6D2BA47D75}" type="presParOf" srcId="{C51C3CD0-4AA8-4330-866A-CE1FC333E387}" destId="{BDFF6907-E61F-46C5-87C3-EF8E7224D20C}" srcOrd="4" destOrd="0" presId="urn:microsoft.com/office/officeart/2005/8/layout/vList3"/>
    <dgm:cxn modelId="{7F8502ED-B2D6-4937-9282-C229E6F5B8C9}" type="presParOf" srcId="{BDFF6907-E61F-46C5-87C3-EF8E7224D20C}" destId="{B5B6383A-8D43-4878-97EA-A906EA283453}" srcOrd="0" destOrd="0" presId="urn:microsoft.com/office/officeart/2005/8/layout/vList3"/>
    <dgm:cxn modelId="{A5F0C85D-E891-473E-8543-D57E45B447BD}" type="presParOf" srcId="{BDFF6907-E61F-46C5-87C3-EF8E7224D20C}" destId="{89E3D4F4-DC34-4063-9AE7-25998377E5F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26F43E-E2E7-1A4C-AB0C-DB866E2FEAF2}" type="doc">
      <dgm:prSet loTypeId="urn:microsoft.com/office/officeart/2005/8/layout/default" loCatId="" qsTypeId="urn:microsoft.com/office/officeart/2005/8/quickstyle/3D2" qsCatId="3D" csTypeId="urn:microsoft.com/office/officeart/2005/8/colors/colorful3" csCatId="colorful" phldr="1"/>
      <dgm:spPr/>
      <dgm:t>
        <a:bodyPr/>
        <a:lstStyle/>
        <a:p>
          <a:endParaRPr lang="es-ES_tradnl"/>
        </a:p>
      </dgm:t>
    </dgm:pt>
    <dgm:pt modelId="{FDCA3683-ECA2-EF4A-9E25-65E0EEC50BAA}">
      <dgm:prSet phldrT="[Texto]"/>
      <dgm:spPr/>
      <dgm:t>
        <a:bodyPr/>
        <a:lstStyle/>
        <a:p>
          <a:r>
            <a:rPr lang="es-ES_tradnl" dirty="0"/>
            <a:t>Notoriedad</a:t>
          </a:r>
        </a:p>
        <a:p>
          <a:r>
            <a:rPr lang="es-ES_tradnl" dirty="0"/>
            <a:t>Imagen</a:t>
          </a:r>
          <a:r>
            <a:rPr lang="es-ES_tradnl" baseline="0" dirty="0"/>
            <a:t> </a:t>
          </a:r>
        </a:p>
        <a:p>
          <a:r>
            <a:rPr lang="es-ES_tradnl" baseline="0" dirty="0"/>
            <a:t>Reconocimiento</a:t>
          </a:r>
          <a:endParaRPr lang="es-ES_tradnl" dirty="0"/>
        </a:p>
      </dgm:t>
    </dgm:pt>
    <dgm:pt modelId="{02107382-428A-0F4A-A6B4-403F9AC880EE}" type="parTrans" cxnId="{DA71D73B-0B5C-C745-A400-1BEEEDD4DB8C}">
      <dgm:prSet/>
      <dgm:spPr/>
      <dgm:t>
        <a:bodyPr/>
        <a:lstStyle/>
        <a:p>
          <a:endParaRPr lang="es-ES_tradnl"/>
        </a:p>
      </dgm:t>
    </dgm:pt>
    <dgm:pt modelId="{AB7D3F46-C358-AD4E-B194-BF30A0C1CA2B}" type="sibTrans" cxnId="{DA71D73B-0B5C-C745-A400-1BEEEDD4DB8C}">
      <dgm:prSet/>
      <dgm:spPr/>
      <dgm:t>
        <a:bodyPr/>
        <a:lstStyle/>
        <a:p>
          <a:endParaRPr lang="es-ES_tradnl"/>
        </a:p>
      </dgm:t>
    </dgm:pt>
    <dgm:pt modelId="{2214F513-5468-F246-BE49-0C6CC00E42E6}">
      <dgm:prSet phldrT="[Texto]"/>
      <dgm:spPr/>
      <dgm:t>
        <a:bodyPr/>
        <a:lstStyle/>
        <a:p>
          <a:r>
            <a:rPr lang="es-ES_tradnl" dirty="0"/>
            <a:t>Prueba </a:t>
          </a:r>
        </a:p>
        <a:p>
          <a:r>
            <a:rPr lang="es-ES_tradnl" dirty="0" err="1"/>
            <a:t>Repetici</a:t>
          </a:r>
          <a:r>
            <a:rPr lang="es-ES" dirty="0" err="1"/>
            <a:t>ón</a:t>
          </a:r>
          <a:r>
            <a:rPr lang="es-ES" dirty="0"/>
            <a:t> </a:t>
          </a:r>
        </a:p>
        <a:p>
          <a:r>
            <a:rPr lang="es-ES" dirty="0"/>
            <a:t>Compra</a:t>
          </a:r>
          <a:r>
            <a:rPr lang="es-ES" baseline="0" dirty="0"/>
            <a:t> Media</a:t>
          </a:r>
          <a:endParaRPr lang="es-ES_tradnl" dirty="0"/>
        </a:p>
      </dgm:t>
    </dgm:pt>
    <dgm:pt modelId="{833D8F7D-5809-4E46-A3D0-B41671F48605}" type="parTrans" cxnId="{A86DC79B-7A49-9F49-ACC7-30C5C4E6018F}">
      <dgm:prSet/>
      <dgm:spPr/>
      <dgm:t>
        <a:bodyPr/>
        <a:lstStyle/>
        <a:p>
          <a:endParaRPr lang="es-ES_tradnl"/>
        </a:p>
      </dgm:t>
    </dgm:pt>
    <dgm:pt modelId="{BC70B5DC-3358-C846-94B9-18F56AEA08EF}" type="sibTrans" cxnId="{A86DC79B-7A49-9F49-ACC7-30C5C4E6018F}">
      <dgm:prSet/>
      <dgm:spPr/>
      <dgm:t>
        <a:bodyPr/>
        <a:lstStyle/>
        <a:p>
          <a:endParaRPr lang="es-ES_tradnl"/>
        </a:p>
      </dgm:t>
    </dgm:pt>
    <dgm:pt modelId="{43125702-0966-8147-ABF7-84532D9E25EE}">
      <dgm:prSet phldrT="[Texto]"/>
      <dgm:spPr/>
      <dgm:t>
        <a:bodyPr/>
        <a:lstStyle/>
        <a:p>
          <a:r>
            <a:rPr lang="es-ES_tradnl" dirty="0"/>
            <a:t>Confianza</a:t>
          </a:r>
        </a:p>
        <a:p>
          <a:r>
            <a:rPr lang="es-ES_tradnl" dirty="0"/>
            <a:t>Fiabilidad</a:t>
          </a:r>
        </a:p>
        <a:p>
          <a:r>
            <a:rPr lang="es-ES_tradnl" dirty="0"/>
            <a:t>Calidad Percibida</a:t>
          </a:r>
        </a:p>
        <a:p>
          <a:r>
            <a:rPr lang="es-ES_tradnl" dirty="0"/>
            <a:t>Recomendación</a:t>
          </a:r>
          <a:r>
            <a:rPr lang="es-ES" dirty="0"/>
            <a:t> </a:t>
          </a:r>
          <a:endParaRPr lang="es-ES_tradnl" dirty="0"/>
        </a:p>
      </dgm:t>
    </dgm:pt>
    <dgm:pt modelId="{1B62297B-594A-AC44-BC43-3A09D8D22D11}" type="parTrans" cxnId="{D8C40B0C-A44A-7543-A183-D8C24A7FBC9F}">
      <dgm:prSet/>
      <dgm:spPr/>
      <dgm:t>
        <a:bodyPr/>
        <a:lstStyle/>
        <a:p>
          <a:endParaRPr lang="es-ES_tradnl"/>
        </a:p>
      </dgm:t>
    </dgm:pt>
    <dgm:pt modelId="{82482738-61FF-4C4D-B118-B2E2D701CB5A}" type="sibTrans" cxnId="{D8C40B0C-A44A-7543-A183-D8C24A7FBC9F}">
      <dgm:prSet/>
      <dgm:spPr/>
      <dgm:t>
        <a:bodyPr/>
        <a:lstStyle/>
        <a:p>
          <a:endParaRPr lang="es-ES_tradnl"/>
        </a:p>
      </dgm:t>
    </dgm:pt>
    <dgm:pt modelId="{13592EBF-A96E-6D49-A9AD-D6489B3E7974}">
      <dgm:prSet phldrT="[Texto]"/>
      <dgm:spPr/>
      <dgm:t>
        <a:bodyPr/>
        <a:lstStyle/>
        <a:p>
          <a:r>
            <a:rPr lang="es-ES_tradnl" dirty="0" err="1"/>
            <a:t>Retenci</a:t>
          </a:r>
          <a:r>
            <a:rPr lang="es-ES" dirty="0" err="1"/>
            <a:t>ón</a:t>
          </a:r>
          <a:r>
            <a:rPr lang="es-ES" dirty="0"/>
            <a:t> </a:t>
          </a:r>
        </a:p>
        <a:p>
          <a:r>
            <a:rPr lang="es-ES" dirty="0"/>
            <a:t>Migración </a:t>
          </a:r>
        </a:p>
        <a:p>
          <a:r>
            <a:rPr lang="es-ES" dirty="0"/>
            <a:t>Compra cruzada</a:t>
          </a:r>
          <a:r>
            <a:rPr lang="es-ES" baseline="0" dirty="0"/>
            <a:t> </a:t>
          </a:r>
          <a:endParaRPr lang="es-ES_tradnl" dirty="0"/>
        </a:p>
      </dgm:t>
    </dgm:pt>
    <dgm:pt modelId="{B1E651AB-A312-8D4B-8913-F1AEF4C07486}" type="parTrans" cxnId="{BE390225-A8BD-C749-AE4E-D1274D6C8960}">
      <dgm:prSet/>
      <dgm:spPr/>
      <dgm:t>
        <a:bodyPr/>
        <a:lstStyle/>
        <a:p>
          <a:endParaRPr lang="es-ES_tradnl"/>
        </a:p>
      </dgm:t>
    </dgm:pt>
    <dgm:pt modelId="{39BC0093-D9A7-9E46-9B0C-2ADA8FF7C517}" type="sibTrans" cxnId="{BE390225-A8BD-C749-AE4E-D1274D6C8960}">
      <dgm:prSet/>
      <dgm:spPr/>
      <dgm:t>
        <a:bodyPr/>
        <a:lstStyle/>
        <a:p>
          <a:endParaRPr lang="es-ES_tradnl"/>
        </a:p>
      </dgm:t>
    </dgm:pt>
    <dgm:pt modelId="{FF2FE8E6-34E4-2F48-A321-C55CA4F346BA}" type="pres">
      <dgm:prSet presAssocID="{8F26F43E-E2E7-1A4C-AB0C-DB866E2FEAF2}" presName="diagram" presStyleCnt="0">
        <dgm:presLayoutVars>
          <dgm:dir/>
          <dgm:resizeHandles val="exact"/>
        </dgm:presLayoutVars>
      </dgm:prSet>
      <dgm:spPr/>
    </dgm:pt>
    <dgm:pt modelId="{50621348-ED04-7C44-B7B0-B6B1703E5D58}" type="pres">
      <dgm:prSet presAssocID="{FDCA3683-ECA2-EF4A-9E25-65E0EEC50BAA}" presName="node" presStyleLbl="node1" presStyleIdx="0" presStyleCnt="4">
        <dgm:presLayoutVars>
          <dgm:bulletEnabled val="1"/>
        </dgm:presLayoutVars>
      </dgm:prSet>
      <dgm:spPr/>
    </dgm:pt>
    <dgm:pt modelId="{3747E11D-D16F-7848-81AD-D324A5EF037F}" type="pres">
      <dgm:prSet presAssocID="{AB7D3F46-C358-AD4E-B194-BF30A0C1CA2B}" presName="sibTrans" presStyleCnt="0"/>
      <dgm:spPr/>
    </dgm:pt>
    <dgm:pt modelId="{68A60743-F55A-A14A-A6B6-EAE795898835}" type="pres">
      <dgm:prSet presAssocID="{2214F513-5468-F246-BE49-0C6CC00E42E6}" presName="node" presStyleLbl="node1" presStyleIdx="1" presStyleCnt="4">
        <dgm:presLayoutVars>
          <dgm:bulletEnabled val="1"/>
        </dgm:presLayoutVars>
      </dgm:prSet>
      <dgm:spPr/>
    </dgm:pt>
    <dgm:pt modelId="{B0935CCE-7BEB-CD48-85BB-E03E769FCA04}" type="pres">
      <dgm:prSet presAssocID="{BC70B5DC-3358-C846-94B9-18F56AEA08EF}" presName="sibTrans" presStyleCnt="0"/>
      <dgm:spPr/>
    </dgm:pt>
    <dgm:pt modelId="{0F8F61C2-EBCB-CE41-B9C3-3BE0159D1B50}" type="pres">
      <dgm:prSet presAssocID="{43125702-0966-8147-ABF7-84532D9E25EE}" presName="node" presStyleLbl="node1" presStyleIdx="2" presStyleCnt="4">
        <dgm:presLayoutVars>
          <dgm:bulletEnabled val="1"/>
        </dgm:presLayoutVars>
      </dgm:prSet>
      <dgm:spPr/>
    </dgm:pt>
    <dgm:pt modelId="{8128F7B2-AD00-DF40-A741-80647506B926}" type="pres">
      <dgm:prSet presAssocID="{82482738-61FF-4C4D-B118-B2E2D701CB5A}" presName="sibTrans" presStyleCnt="0"/>
      <dgm:spPr/>
    </dgm:pt>
    <dgm:pt modelId="{255BB15C-21D5-FA42-BF5A-5D8AFF6C448C}" type="pres">
      <dgm:prSet presAssocID="{13592EBF-A96E-6D49-A9AD-D6489B3E7974}" presName="node" presStyleLbl="node1" presStyleIdx="3" presStyleCnt="4">
        <dgm:presLayoutVars>
          <dgm:bulletEnabled val="1"/>
        </dgm:presLayoutVars>
      </dgm:prSet>
      <dgm:spPr/>
    </dgm:pt>
  </dgm:ptLst>
  <dgm:cxnLst>
    <dgm:cxn modelId="{D8C40B0C-A44A-7543-A183-D8C24A7FBC9F}" srcId="{8F26F43E-E2E7-1A4C-AB0C-DB866E2FEAF2}" destId="{43125702-0966-8147-ABF7-84532D9E25EE}" srcOrd="2" destOrd="0" parTransId="{1B62297B-594A-AC44-BC43-3A09D8D22D11}" sibTransId="{82482738-61FF-4C4D-B118-B2E2D701CB5A}"/>
    <dgm:cxn modelId="{8C07B31D-3816-43D8-B468-51AA09F310B2}" type="presOf" srcId="{FDCA3683-ECA2-EF4A-9E25-65E0EEC50BAA}" destId="{50621348-ED04-7C44-B7B0-B6B1703E5D58}" srcOrd="0" destOrd="0" presId="urn:microsoft.com/office/officeart/2005/8/layout/default"/>
    <dgm:cxn modelId="{BE390225-A8BD-C749-AE4E-D1274D6C8960}" srcId="{8F26F43E-E2E7-1A4C-AB0C-DB866E2FEAF2}" destId="{13592EBF-A96E-6D49-A9AD-D6489B3E7974}" srcOrd="3" destOrd="0" parTransId="{B1E651AB-A312-8D4B-8913-F1AEF4C07486}" sibTransId="{39BC0093-D9A7-9E46-9B0C-2ADA8FF7C517}"/>
    <dgm:cxn modelId="{DA71D73B-0B5C-C745-A400-1BEEEDD4DB8C}" srcId="{8F26F43E-E2E7-1A4C-AB0C-DB866E2FEAF2}" destId="{FDCA3683-ECA2-EF4A-9E25-65E0EEC50BAA}" srcOrd="0" destOrd="0" parTransId="{02107382-428A-0F4A-A6B4-403F9AC880EE}" sibTransId="{AB7D3F46-C358-AD4E-B194-BF30A0C1CA2B}"/>
    <dgm:cxn modelId="{6D2C1C3D-7278-4876-9212-D42D875F4A9B}" type="presOf" srcId="{8F26F43E-E2E7-1A4C-AB0C-DB866E2FEAF2}" destId="{FF2FE8E6-34E4-2F48-A321-C55CA4F346BA}" srcOrd="0" destOrd="0" presId="urn:microsoft.com/office/officeart/2005/8/layout/default"/>
    <dgm:cxn modelId="{74CE0F53-9C7F-4859-8320-097F5EC9DF0E}" type="presOf" srcId="{13592EBF-A96E-6D49-A9AD-D6489B3E7974}" destId="{255BB15C-21D5-FA42-BF5A-5D8AFF6C448C}" srcOrd="0" destOrd="0" presId="urn:microsoft.com/office/officeart/2005/8/layout/default"/>
    <dgm:cxn modelId="{A86DC79B-7A49-9F49-ACC7-30C5C4E6018F}" srcId="{8F26F43E-E2E7-1A4C-AB0C-DB866E2FEAF2}" destId="{2214F513-5468-F246-BE49-0C6CC00E42E6}" srcOrd="1" destOrd="0" parTransId="{833D8F7D-5809-4E46-A3D0-B41671F48605}" sibTransId="{BC70B5DC-3358-C846-94B9-18F56AEA08EF}"/>
    <dgm:cxn modelId="{D136ACA0-E4D6-49E3-8F97-397CEBC30764}" type="presOf" srcId="{2214F513-5468-F246-BE49-0C6CC00E42E6}" destId="{68A60743-F55A-A14A-A6B6-EAE795898835}" srcOrd="0" destOrd="0" presId="urn:microsoft.com/office/officeart/2005/8/layout/default"/>
    <dgm:cxn modelId="{5DD810C4-9F63-44B1-899D-297FAF527B72}" type="presOf" srcId="{43125702-0966-8147-ABF7-84532D9E25EE}" destId="{0F8F61C2-EBCB-CE41-B9C3-3BE0159D1B50}" srcOrd="0" destOrd="0" presId="urn:microsoft.com/office/officeart/2005/8/layout/default"/>
    <dgm:cxn modelId="{BEB18179-83F7-4D10-AABD-B3B5CCF6E2E5}" type="presParOf" srcId="{FF2FE8E6-34E4-2F48-A321-C55CA4F346BA}" destId="{50621348-ED04-7C44-B7B0-B6B1703E5D58}" srcOrd="0" destOrd="0" presId="urn:microsoft.com/office/officeart/2005/8/layout/default"/>
    <dgm:cxn modelId="{B8756D1E-3B69-4811-9F45-5337D86EB8CC}" type="presParOf" srcId="{FF2FE8E6-34E4-2F48-A321-C55CA4F346BA}" destId="{3747E11D-D16F-7848-81AD-D324A5EF037F}" srcOrd="1" destOrd="0" presId="urn:microsoft.com/office/officeart/2005/8/layout/default"/>
    <dgm:cxn modelId="{0D896322-CDA6-496F-B0D8-3B96124A6F46}" type="presParOf" srcId="{FF2FE8E6-34E4-2F48-A321-C55CA4F346BA}" destId="{68A60743-F55A-A14A-A6B6-EAE795898835}" srcOrd="2" destOrd="0" presId="urn:microsoft.com/office/officeart/2005/8/layout/default"/>
    <dgm:cxn modelId="{BDBFFF46-C9C7-44E4-93BA-0DEB049BF1C3}" type="presParOf" srcId="{FF2FE8E6-34E4-2F48-A321-C55CA4F346BA}" destId="{B0935CCE-7BEB-CD48-85BB-E03E769FCA04}" srcOrd="3" destOrd="0" presId="urn:microsoft.com/office/officeart/2005/8/layout/default"/>
    <dgm:cxn modelId="{355A36B2-E5BF-414B-9422-02E45020650D}" type="presParOf" srcId="{FF2FE8E6-34E4-2F48-A321-C55CA4F346BA}" destId="{0F8F61C2-EBCB-CE41-B9C3-3BE0159D1B50}" srcOrd="4" destOrd="0" presId="urn:microsoft.com/office/officeart/2005/8/layout/default"/>
    <dgm:cxn modelId="{E35D0100-BA0B-4B0B-8141-15C74858C407}" type="presParOf" srcId="{FF2FE8E6-34E4-2F48-A321-C55CA4F346BA}" destId="{8128F7B2-AD00-DF40-A741-80647506B926}" srcOrd="5" destOrd="0" presId="urn:microsoft.com/office/officeart/2005/8/layout/default"/>
    <dgm:cxn modelId="{F17FA282-FD4F-4CC7-8A13-28382C7D3A18}" type="presParOf" srcId="{FF2FE8E6-34E4-2F48-A321-C55CA4F346BA}" destId="{255BB15C-21D5-FA42-BF5A-5D8AFF6C448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8880CB-DB40-4AA8-A741-3CFCB25B8A44}" type="doc">
      <dgm:prSet loTypeId="urn:microsoft.com/office/officeart/2005/8/layout/process1" loCatId="process" qsTypeId="urn:microsoft.com/office/officeart/2005/8/quickstyle/simple1" qsCatId="simple" csTypeId="urn:microsoft.com/office/officeart/2005/8/colors/colorful4" csCatId="colorful"/>
      <dgm:spPr/>
      <dgm:t>
        <a:bodyPr/>
        <a:lstStyle/>
        <a:p>
          <a:endParaRPr lang="es-ES"/>
        </a:p>
      </dgm:t>
    </dgm:pt>
    <dgm:pt modelId="{1C1A94A4-D765-412B-A56E-2E9C6EE06913}">
      <dgm:prSet/>
      <dgm:spPr/>
      <dgm:t>
        <a:bodyPr/>
        <a:lstStyle/>
        <a:p>
          <a:pPr rtl="0"/>
          <a:r>
            <a:rPr lang="es-ES" b="1"/>
            <a:t>Percepción: </a:t>
          </a:r>
          <a:r>
            <a:rPr lang="es-ES"/>
            <a:t>El posicionamiento no se basa en características objetivas, sino en percepciones.</a:t>
          </a:r>
        </a:p>
      </dgm:t>
    </dgm:pt>
    <dgm:pt modelId="{98F15686-F671-48EF-BFDB-D30565D17259}" type="parTrans" cxnId="{2D74D53A-DB0F-4104-9318-C5666F80D694}">
      <dgm:prSet/>
      <dgm:spPr/>
      <dgm:t>
        <a:bodyPr/>
        <a:lstStyle/>
        <a:p>
          <a:endParaRPr lang="es-ES"/>
        </a:p>
      </dgm:t>
    </dgm:pt>
    <dgm:pt modelId="{1FF81263-D769-4FAF-813D-C653FC5ADE45}" type="sibTrans" cxnId="{2D74D53A-DB0F-4104-9318-C5666F80D694}">
      <dgm:prSet/>
      <dgm:spPr/>
      <dgm:t>
        <a:bodyPr/>
        <a:lstStyle/>
        <a:p>
          <a:endParaRPr lang="es-ES"/>
        </a:p>
      </dgm:t>
    </dgm:pt>
    <dgm:pt modelId="{B98B0AA4-A50C-4058-9A7A-4605903702CF}">
      <dgm:prSet/>
      <dgm:spPr/>
      <dgm:t>
        <a:bodyPr/>
        <a:lstStyle/>
        <a:p>
          <a:pPr rtl="0"/>
          <a:r>
            <a:rPr lang="es-ES" b="1"/>
            <a:t>Competitivo: </a:t>
          </a:r>
          <a:r>
            <a:rPr lang="es-ES"/>
            <a:t>El posicionamiento siempre es una percepción en relación a otro/s producto/s, empresa/s, marca/s. </a:t>
          </a:r>
        </a:p>
      </dgm:t>
    </dgm:pt>
    <dgm:pt modelId="{65735916-44DF-40D3-AF48-0FAF08ADB54E}" type="parTrans" cxnId="{F2171362-C377-45FD-B8A8-6A4A881069F2}">
      <dgm:prSet/>
      <dgm:spPr/>
      <dgm:t>
        <a:bodyPr/>
        <a:lstStyle/>
        <a:p>
          <a:endParaRPr lang="es-ES"/>
        </a:p>
      </dgm:t>
    </dgm:pt>
    <dgm:pt modelId="{F1A27A5E-F895-44FE-A24D-A493D2BE53A6}" type="sibTrans" cxnId="{F2171362-C377-45FD-B8A8-6A4A881069F2}">
      <dgm:prSet/>
      <dgm:spPr/>
      <dgm:t>
        <a:bodyPr/>
        <a:lstStyle/>
        <a:p>
          <a:endParaRPr lang="es-ES"/>
        </a:p>
      </dgm:t>
    </dgm:pt>
    <dgm:pt modelId="{0EB77866-2241-4897-843B-CCEFBB89F11C}">
      <dgm:prSet/>
      <dgm:spPr/>
      <dgm:t>
        <a:bodyPr/>
        <a:lstStyle/>
        <a:p>
          <a:pPr rtl="0"/>
          <a:r>
            <a:rPr lang="es-ES" b="1" dirty="0"/>
            <a:t>Público determinado: </a:t>
          </a:r>
          <a:r>
            <a:rPr lang="es-ES" dirty="0"/>
            <a:t>Las percepciones, e incluso las dimensiones de percepción, pueden ser diferentes para diferentes públicos o segmentos.</a:t>
          </a:r>
        </a:p>
      </dgm:t>
    </dgm:pt>
    <dgm:pt modelId="{FA329894-775F-42EE-8BA2-9E9444FA47A4}" type="parTrans" cxnId="{382CB286-1B9A-43BE-9B53-C42F3CFF9D5D}">
      <dgm:prSet/>
      <dgm:spPr/>
      <dgm:t>
        <a:bodyPr/>
        <a:lstStyle/>
        <a:p>
          <a:endParaRPr lang="es-ES"/>
        </a:p>
      </dgm:t>
    </dgm:pt>
    <dgm:pt modelId="{8B2827C4-2C28-465D-9233-7D3F57133A99}" type="sibTrans" cxnId="{382CB286-1B9A-43BE-9B53-C42F3CFF9D5D}">
      <dgm:prSet/>
      <dgm:spPr/>
      <dgm:t>
        <a:bodyPr/>
        <a:lstStyle/>
        <a:p>
          <a:endParaRPr lang="es-ES"/>
        </a:p>
      </dgm:t>
    </dgm:pt>
    <dgm:pt modelId="{E444A62E-C786-4315-865F-C3163A48BC48}" type="pres">
      <dgm:prSet presAssocID="{9A8880CB-DB40-4AA8-A741-3CFCB25B8A44}" presName="Name0" presStyleCnt="0">
        <dgm:presLayoutVars>
          <dgm:dir/>
          <dgm:resizeHandles val="exact"/>
        </dgm:presLayoutVars>
      </dgm:prSet>
      <dgm:spPr/>
    </dgm:pt>
    <dgm:pt modelId="{C75D8A83-D30D-4242-9988-73A55469715D}" type="pres">
      <dgm:prSet presAssocID="{1C1A94A4-D765-412B-A56E-2E9C6EE06913}" presName="node" presStyleLbl="node1" presStyleIdx="0" presStyleCnt="3">
        <dgm:presLayoutVars>
          <dgm:bulletEnabled val="1"/>
        </dgm:presLayoutVars>
      </dgm:prSet>
      <dgm:spPr/>
    </dgm:pt>
    <dgm:pt modelId="{1F443F98-7537-4D18-BCDE-58B9C992C92D}" type="pres">
      <dgm:prSet presAssocID="{1FF81263-D769-4FAF-813D-C653FC5ADE45}" presName="sibTrans" presStyleLbl="sibTrans2D1" presStyleIdx="0" presStyleCnt="2"/>
      <dgm:spPr/>
    </dgm:pt>
    <dgm:pt modelId="{83BB5417-86BE-494E-A7C2-FA37D182DCF3}" type="pres">
      <dgm:prSet presAssocID="{1FF81263-D769-4FAF-813D-C653FC5ADE45}" presName="connectorText" presStyleLbl="sibTrans2D1" presStyleIdx="0" presStyleCnt="2"/>
      <dgm:spPr/>
    </dgm:pt>
    <dgm:pt modelId="{DC331DA7-8B0D-4773-80BB-120AAC147F65}" type="pres">
      <dgm:prSet presAssocID="{B98B0AA4-A50C-4058-9A7A-4605903702CF}" presName="node" presStyleLbl="node1" presStyleIdx="1" presStyleCnt="3">
        <dgm:presLayoutVars>
          <dgm:bulletEnabled val="1"/>
        </dgm:presLayoutVars>
      </dgm:prSet>
      <dgm:spPr/>
    </dgm:pt>
    <dgm:pt modelId="{D0970372-FD77-4BD3-BD38-52FD670C3252}" type="pres">
      <dgm:prSet presAssocID="{F1A27A5E-F895-44FE-A24D-A493D2BE53A6}" presName="sibTrans" presStyleLbl="sibTrans2D1" presStyleIdx="1" presStyleCnt="2"/>
      <dgm:spPr/>
    </dgm:pt>
    <dgm:pt modelId="{FBE7AEA9-5268-4E08-AD61-282DEE12A385}" type="pres">
      <dgm:prSet presAssocID="{F1A27A5E-F895-44FE-A24D-A493D2BE53A6}" presName="connectorText" presStyleLbl="sibTrans2D1" presStyleIdx="1" presStyleCnt="2"/>
      <dgm:spPr/>
    </dgm:pt>
    <dgm:pt modelId="{F67E6670-C9DC-4B65-B4FD-59D476E786C1}" type="pres">
      <dgm:prSet presAssocID="{0EB77866-2241-4897-843B-CCEFBB89F11C}" presName="node" presStyleLbl="node1" presStyleIdx="2" presStyleCnt="3">
        <dgm:presLayoutVars>
          <dgm:bulletEnabled val="1"/>
        </dgm:presLayoutVars>
      </dgm:prSet>
      <dgm:spPr/>
    </dgm:pt>
  </dgm:ptLst>
  <dgm:cxnLst>
    <dgm:cxn modelId="{2D74D53A-DB0F-4104-9318-C5666F80D694}" srcId="{9A8880CB-DB40-4AA8-A741-3CFCB25B8A44}" destId="{1C1A94A4-D765-412B-A56E-2E9C6EE06913}" srcOrd="0" destOrd="0" parTransId="{98F15686-F671-48EF-BFDB-D30565D17259}" sibTransId="{1FF81263-D769-4FAF-813D-C653FC5ADE45}"/>
    <dgm:cxn modelId="{F2171362-C377-45FD-B8A8-6A4A881069F2}" srcId="{9A8880CB-DB40-4AA8-A741-3CFCB25B8A44}" destId="{B98B0AA4-A50C-4058-9A7A-4605903702CF}" srcOrd="1" destOrd="0" parTransId="{65735916-44DF-40D3-AF48-0FAF08ADB54E}" sibTransId="{F1A27A5E-F895-44FE-A24D-A493D2BE53A6}"/>
    <dgm:cxn modelId="{470A6E45-A3F1-48C1-A288-A4FE2C9B4999}" type="presOf" srcId="{0EB77866-2241-4897-843B-CCEFBB89F11C}" destId="{F67E6670-C9DC-4B65-B4FD-59D476E786C1}" srcOrd="0" destOrd="0" presId="urn:microsoft.com/office/officeart/2005/8/layout/process1"/>
    <dgm:cxn modelId="{12FA4654-DCE0-47B1-862B-0318D3BB68C0}" type="presOf" srcId="{1C1A94A4-D765-412B-A56E-2E9C6EE06913}" destId="{C75D8A83-D30D-4242-9988-73A55469715D}" srcOrd="0" destOrd="0" presId="urn:microsoft.com/office/officeart/2005/8/layout/process1"/>
    <dgm:cxn modelId="{8F895575-B977-4D73-881A-0698513E0F44}" type="presOf" srcId="{1FF81263-D769-4FAF-813D-C653FC5ADE45}" destId="{1F443F98-7537-4D18-BCDE-58B9C992C92D}" srcOrd="0" destOrd="0" presId="urn:microsoft.com/office/officeart/2005/8/layout/process1"/>
    <dgm:cxn modelId="{382CB286-1B9A-43BE-9B53-C42F3CFF9D5D}" srcId="{9A8880CB-DB40-4AA8-A741-3CFCB25B8A44}" destId="{0EB77866-2241-4897-843B-CCEFBB89F11C}" srcOrd="2" destOrd="0" parTransId="{FA329894-775F-42EE-8BA2-9E9444FA47A4}" sibTransId="{8B2827C4-2C28-465D-9233-7D3F57133A99}"/>
    <dgm:cxn modelId="{D9C6068C-258F-48B4-BD4D-EFA3ED79A5ED}" type="presOf" srcId="{B98B0AA4-A50C-4058-9A7A-4605903702CF}" destId="{DC331DA7-8B0D-4773-80BB-120AAC147F65}" srcOrd="0" destOrd="0" presId="urn:microsoft.com/office/officeart/2005/8/layout/process1"/>
    <dgm:cxn modelId="{81D81CA9-84FF-492C-B364-AE4DB03339F8}" type="presOf" srcId="{1FF81263-D769-4FAF-813D-C653FC5ADE45}" destId="{83BB5417-86BE-494E-A7C2-FA37D182DCF3}" srcOrd="1" destOrd="0" presId="urn:microsoft.com/office/officeart/2005/8/layout/process1"/>
    <dgm:cxn modelId="{A18BA7C8-6D8E-4C13-971D-D9DA133E11AB}" type="presOf" srcId="{F1A27A5E-F895-44FE-A24D-A493D2BE53A6}" destId="{FBE7AEA9-5268-4E08-AD61-282DEE12A385}" srcOrd="1" destOrd="0" presId="urn:microsoft.com/office/officeart/2005/8/layout/process1"/>
    <dgm:cxn modelId="{73C70BD1-F48F-48AD-B5F8-F7820E1FF095}" type="presOf" srcId="{9A8880CB-DB40-4AA8-A741-3CFCB25B8A44}" destId="{E444A62E-C786-4315-865F-C3163A48BC48}" srcOrd="0" destOrd="0" presId="urn:microsoft.com/office/officeart/2005/8/layout/process1"/>
    <dgm:cxn modelId="{786C8DFC-18AA-4EDE-BD8B-4DDEB6D48773}" type="presOf" srcId="{F1A27A5E-F895-44FE-A24D-A493D2BE53A6}" destId="{D0970372-FD77-4BD3-BD38-52FD670C3252}" srcOrd="0" destOrd="0" presId="urn:microsoft.com/office/officeart/2005/8/layout/process1"/>
    <dgm:cxn modelId="{2C6F9708-E5B2-413C-AD8E-DD7C42C58F9C}" type="presParOf" srcId="{E444A62E-C786-4315-865F-C3163A48BC48}" destId="{C75D8A83-D30D-4242-9988-73A55469715D}" srcOrd="0" destOrd="0" presId="urn:microsoft.com/office/officeart/2005/8/layout/process1"/>
    <dgm:cxn modelId="{DFA9BAFF-6257-4949-B86E-8163CEEBF848}" type="presParOf" srcId="{E444A62E-C786-4315-865F-C3163A48BC48}" destId="{1F443F98-7537-4D18-BCDE-58B9C992C92D}" srcOrd="1" destOrd="0" presId="urn:microsoft.com/office/officeart/2005/8/layout/process1"/>
    <dgm:cxn modelId="{997FC67B-0608-4792-8A2B-EC9BDE28DD24}" type="presParOf" srcId="{1F443F98-7537-4D18-BCDE-58B9C992C92D}" destId="{83BB5417-86BE-494E-A7C2-FA37D182DCF3}" srcOrd="0" destOrd="0" presId="urn:microsoft.com/office/officeart/2005/8/layout/process1"/>
    <dgm:cxn modelId="{C829E10B-68BC-4DF6-9178-30065264C905}" type="presParOf" srcId="{E444A62E-C786-4315-865F-C3163A48BC48}" destId="{DC331DA7-8B0D-4773-80BB-120AAC147F65}" srcOrd="2" destOrd="0" presId="urn:microsoft.com/office/officeart/2005/8/layout/process1"/>
    <dgm:cxn modelId="{2DA4F4A0-4E74-42B0-91C6-32555A94F236}" type="presParOf" srcId="{E444A62E-C786-4315-865F-C3163A48BC48}" destId="{D0970372-FD77-4BD3-BD38-52FD670C3252}" srcOrd="3" destOrd="0" presId="urn:microsoft.com/office/officeart/2005/8/layout/process1"/>
    <dgm:cxn modelId="{BA64B374-38F9-416E-B4D5-652BF03E1C49}" type="presParOf" srcId="{D0970372-FD77-4BD3-BD38-52FD670C3252}" destId="{FBE7AEA9-5268-4E08-AD61-282DEE12A385}" srcOrd="0" destOrd="0" presId="urn:microsoft.com/office/officeart/2005/8/layout/process1"/>
    <dgm:cxn modelId="{D3548D0A-0E4A-4EE6-929B-52E5DE99ED6B}" type="presParOf" srcId="{E444A62E-C786-4315-865F-C3163A48BC48}" destId="{F67E6670-C9DC-4B65-B4FD-59D476E786C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6F9A27-9C23-D24B-9E37-0613C157DB66}" type="doc">
      <dgm:prSet loTypeId="urn:microsoft.com/office/officeart/2005/8/layout/default" loCatId="list" qsTypeId="urn:microsoft.com/office/officeart/2005/8/quickstyle/3D1" qsCatId="3D" csTypeId="urn:microsoft.com/office/officeart/2005/8/colors/colorful3" csCatId="colorful"/>
      <dgm:spPr/>
      <dgm:t>
        <a:bodyPr/>
        <a:lstStyle/>
        <a:p>
          <a:endParaRPr lang="es-ES_tradnl"/>
        </a:p>
      </dgm:t>
    </dgm:pt>
    <dgm:pt modelId="{7C5F10EA-1879-DD49-8B4C-417333E7BE39}">
      <dgm:prSet/>
      <dgm:spPr/>
      <dgm:t>
        <a:bodyPr/>
        <a:lstStyle/>
        <a:p>
          <a:pPr rtl="0"/>
          <a:r>
            <a:rPr lang="es-ES_tradnl" dirty="0"/>
            <a:t>Sistemas de conocimiento de clientes</a:t>
          </a:r>
        </a:p>
      </dgm:t>
    </dgm:pt>
    <dgm:pt modelId="{26E3931D-C340-B04C-812E-A1D24789A460}" type="parTrans" cxnId="{9142D405-35B9-194B-8B74-3053E8A534B3}">
      <dgm:prSet/>
      <dgm:spPr/>
      <dgm:t>
        <a:bodyPr/>
        <a:lstStyle/>
        <a:p>
          <a:endParaRPr lang="es-ES_tradnl"/>
        </a:p>
      </dgm:t>
    </dgm:pt>
    <dgm:pt modelId="{EA9527F2-F9FB-2540-B9C4-11B8953DF9E4}" type="sibTrans" cxnId="{9142D405-35B9-194B-8B74-3053E8A534B3}">
      <dgm:prSet/>
      <dgm:spPr/>
      <dgm:t>
        <a:bodyPr/>
        <a:lstStyle/>
        <a:p>
          <a:endParaRPr lang="es-ES_tradnl"/>
        </a:p>
      </dgm:t>
    </dgm:pt>
    <dgm:pt modelId="{E7373DF5-3F8F-1E49-9F6B-648406FE2D98}">
      <dgm:prSet/>
      <dgm:spPr/>
      <dgm:t>
        <a:bodyPr/>
        <a:lstStyle/>
        <a:p>
          <a:pPr rtl="0"/>
          <a:r>
            <a:rPr lang="es-ES_tradnl" dirty="0"/>
            <a:t>Cultura de gestión de los clientes</a:t>
          </a:r>
        </a:p>
      </dgm:t>
    </dgm:pt>
    <dgm:pt modelId="{A4FD4439-964F-EA43-87C2-5C629C030A17}" type="parTrans" cxnId="{57C810DB-3676-1243-9FE7-A3B89ED7EC4A}">
      <dgm:prSet/>
      <dgm:spPr/>
      <dgm:t>
        <a:bodyPr/>
        <a:lstStyle/>
        <a:p>
          <a:endParaRPr lang="es-ES_tradnl"/>
        </a:p>
      </dgm:t>
    </dgm:pt>
    <dgm:pt modelId="{262F8ED9-3C1D-2A43-AA50-EEAF8BAAEF36}" type="sibTrans" cxnId="{57C810DB-3676-1243-9FE7-A3B89ED7EC4A}">
      <dgm:prSet/>
      <dgm:spPr/>
      <dgm:t>
        <a:bodyPr/>
        <a:lstStyle/>
        <a:p>
          <a:endParaRPr lang="es-ES_tradnl"/>
        </a:p>
      </dgm:t>
    </dgm:pt>
    <dgm:pt modelId="{70F03B79-74DE-5B4E-9036-AEE9F2E0B052}">
      <dgm:prSet/>
      <dgm:spPr/>
      <dgm:t>
        <a:bodyPr/>
        <a:lstStyle/>
        <a:p>
          <a:pPr rtl="0"/>
          <a:r>
            <a:rPr lang="es-ES" dirty="0"/>
            <a:t>Seguimiento</a:t>
          </a:r>
        </a:p>
      </dgm:t>
    </dgm:pt>
    <dgm:pt modelId="{1DCF3106-4A20-EC45-B777-45CFF5B74334}" type="parTrans" cxnId="{F9B770B0-3B1A-EA4D-8565-FC5EBAA786CC}">
      <dgm:prSet/>
      <dgm:spPr/>
      <dgm:t>
        <a:bodyPr/>
        <a:lstStyle/>
        <a:p>
          <a:endParaRPr lang="es-ES_tradnl"/>
        </a:p>
      </dgm:t>
    </dgm:pt>
    <dgm:pt modelId="{BD9E2375-05C9-8346-82D6-AA9A77DB56E4}" type="sibTrans" cxnId="{F9B770B0-3B1A-EA4D-8565-FC5EBAA786CC}">
      <dgm:prSet/>
      <dgm:spPr/>
      <dgm:t>
        <a:bodyPr/>
        <a:lstStyle/>
        <a:p>
          <a:endParaRPr lang="es-ES_tradnl"/>
        </a:p>
      </dgm:t>
    </dgm:pt>
    <dgm:pt modelId="{BBA763BE-D22D-334F-A890-11BE8F8EC775}">
      <dgm:prSet/>
      <dgm:spPr/>
      <dgm:t>
        <a:bodyPr/>
        <a:lstStyle/>
        <a:p>
          <a:pPr rtl="0"/>
          <a:r>
            <a:rPr lang="es-ES" dirty="0"/>
            <a:t>Alimentación oportuna de la información </a:t>
          </a:r>
        </a:p>
      </dgm:t>
    </dgm:pt>
    <dgm:pt modelId="{10729C81-9A7D-DD44-82EC-7C679D9F679E}" type="parTrans" cxnId="{23965FF4-8258-CC42-8437-948C652ECD1D}">
      <dgm:prSet/>
      <dgm:spPr/>
      <dgm:t>
        <a:bodyPr/>
        <a:lstStyle/>
        <a:p>
          <a:endParaRPr lang="es-ES_tradnl"/>
        </a:p>
      </dgm:t>
    </dgm:pt>
    <dgm:pt modelId="{9DB7261D-0043-8B48-8E2E-B5D719B37DF5}" type="sibTrans" cxnId="{23965FF4-8258-CC42-8437-948C652ECD1D}">
      <dgm:prSet/>
      <dgm:spPr/>
      <dgm:t>
        <a:bodyPr/>
        <a:lstStyle/>
        <a:p>
          <a:endParaRPr lang="es-ES_tradnl"/>
        </a:p>
      </dgm:t>
    </dgm:pt>
    <dgm:pt modelId="{09F6A52A-F495-914A-8D54-A7A7F81EB135}">
      <dgm:prSet/>
      <dgm:spPr/>
      <dgm:t>
        <a:bodyPr/>
        <a:lstStyle/>
        <a:p>
          <a:pPr rtl="0"/>
          <a:r>
            <a:rPr lang="es-ES" dirty="0"/>
            <a:t>Sistemas de alerta</a:t>
          </a:r>
          <a:r>
            <a:rPr lang="es-ES" dirty="0">
              <a:latin typeface="Calibri Light" panose="020F0302020204030204"/>
            </a:rPr>
            <a:t> </a:t>
          </a:r>
          <a:endParaRPr lang="es-ES" dirty="0"/>
        </a:p>
      </dgm:t>
    </dgm:pt>
    <dgm:pt modelId="{3B079B6C-0BD5-EA41-BA10-9FEE9B32A074}" type="parTrans" cxnId="{7268A578-1D3E-4348-B218-39ED8FF31A37}">
      <dgm:prSet/>
      <dgm:spPr/>
      <dgm:t>
        <a:bodyPr/>
        <a:lstStyle/>
        <a:p>
          <a:endParaRPr lang="es-ES_tradnl"/>
        </a:p>
      </dgm:t>
    </dgm:pt>
    <dgm:pt modelId="{F02E1A0F-3107-294B-BCBC-BC8EB47A7266}" type="sibTrans" cxnId="{7268A578-1D3E-4348-B218-39ED8FF31A37}">
      <dgm:prSet/>
      <dgm:spPr/>
      <dgm:t>
        <a:bodyPr/>
        <a:lstStyle/>
        <a:p>
          <a:endParaRPr lang="es-ES_tradnl"/>
        </a:p>
      </dgm:t>
    </dgm:pt>
    <dgm:pt modelId="{A7B2399E-8404-6849-8126-165E24479121}">
      <dgm:prSet/>
      <dgm:spPr/>
      <dgm:t>
        <a:bodyPr/>
        <a:lstStyle/>
        <a:p>
          <a:pPr rtl="0"/>
          <a:r>
            <a:rPr lang="es-ES" dirty="0"/>
            <a:t>Cooperación entre las fuerzas de ventas</a:t>
          </a:r>
          <a:r>
            <a:rPr lang="es-ES" dirty="0">
              <a:latin typeface="Calibri Light" panose="020F0302020204030204"/>
            </a:rPr>
            <a:t> </a:t>
          </a:r>
        </a:p>
      </dgm:t>
    </dgm:pt>
    <dgm:pt modelId="{63DD9E83-D8DA-D141-9183-EC03386B6C3D}" type="parTrans" cxnId="{CA521787-D32E-3A4A-9E07-C46829B65D41}">
      <dgm:prSet/>
      <dgm:spPr/>
      <dgm:t>
        <a:bodyPr/>
        <a:lstStyle/>
        <a:p>
          <a:endParaRPr lang="es-ES_tradnl"/>
        </a:p>
      </dgm:t>
    </dgm:pt>
    <dgm:pt modelId="{C99A26D1-25FF-7546-8516-166C712A7A00}" type="sibTrans" cxnId="{CA521787-D32E-3A4A-9E07-C46829B65D41}">
      <dgm:prSet/>
      <dgm:spPr/>
      <dgm:t>
        <a:bodyPr/>
        <a:lstStyle/>
        <a:p>
          <a:endParaRPr lang="es-ES_tradnl"/>
        </a:p>
      </dgm:t>
    </dgm:pt>
    <dgm:pt modelId="{EAD2E78C-7817-9749-A307-7B8210DC94B8}">
      <dgm:prSet/>
      <dgm:spPr/>
      <dgm:t>
        <a:bodyPr/>
        <a:lstStyle/>
        <a:p>
          <a:pPr rtl="0"/>
          <a:r>
            <a:rPr lang="es-ES" dirty="0"/>
            <a:t>Gestión de contactos</a:t>
          </a:r>
          <a:r>
            <a:rPr lang="es-ES" dirty="0">
              <a:latin typeface="Calibri Light" panose="020F0302020204030204"/>
            </a:rPr>
            <a:t> </a:t>
          </a:r>
          <a:endParaRPr lang="es-ES" dirty="0"/>
        </a:p>
      </dgm:t>
    </dgm:pt>
    <dgm:pt modelId="{5AE18FA7-29B1-514D-8695-0F0DA90272BD}" type="parTrans" cxnId="{46A18552-DDF2-A44D-84F9-066D3EAEA430}">
      <dgm:prSet/>
      <dgm:spPr/>
      <dgm:t>
        <a:bodyPr/>
        <a:lstStyle/>
        <a:p>
          <a:endParaRPr lang="es-ES_tradnl"/>
        </a:p>
      </dgm:t>
    </dgm:pt>
    <dgm:pt modelId="{384857DC-3B6C-3747-B93B-D801A0D8CC09}" type="sibTrans" cxnId="{46A18552-DDF2-A44D-84F9-066D3EAEA430}">
      <dgm:prSet/>
      <dgm:spPr/>
      <dgm:t>
        <a:bodyPr/>
        <a:lstStyle/>
        <a:p>
          <a:endParaRPr lang="es-ES_tradnl"/>
        </a:p>
      </dgm:t>
    </dgm:pt>
    <dgm:pt modelId="{99703741-54DA-FE4D-B382-A5F84624C00E}" type="pres">
      <dgm:prSet presAssocID="{7D6F9A27-9C23-D24B-9E37-0613C157DB66}" presName="diagram" presStyleCnt="0">
        <dgm:presLayoutVars>
          <dgm:dir/>
          <dgm:resizeHandles val="exact"/>
        </dgm:presLayoutVars>
      </dgm:prSet>
      <dgm:spPr/>
    </dgm:pt>
    <dgm:pt modelId="{8B611F4B-9744-BD4F-8D15-804DDFB6D075}" type="pres">
      <dgm:prSet presAssocID="{7C5F10EA-1879-DD49-8B4C-417333E7BE39}" presName="node" presStyleLbl="node1" presStyleIdx="0" presStyleCnt="7">
        <dgm:presLayoutVars>
          <dgm:bulletEnabled val="1"/>
        </dgm:presLayoutVars>
      </dgm:prSet>
      <dgm:spPr/>
    </dgm:pt>
    <dgm:pt modelId="{E054E56F-E8B0-A048-9209-74A86D8B10B8}" type="pres">
      <dgm:prSet presAssocID="{EA9527F2-F9FB-2540-B9C4-11B8953DF9E4}" presName="sibTrans" presStyleCnt="0"/>
      <dgm:spPr/>
    </dgm:pt>
    <dgm:pt modelId="{773916F5-2A4C-C646-8BA4-FBDCA8C3E15F}" type="pres">
      <dgm:prSet presAssocID="{E7373DF5-3F8F-1E49-9F6B-648406FE2D98}" presName="node" presStyleLbl="node1" presStyleIdx="1" presStyleCnt="7">
        <dgm:presLayoutVars>
          <dgm:bulletEnabled val="1"/>
        </dgm:presLayoutVars>
      </dgm:prSet>
      <dgm:spPr/>
    </dgm:pt>
    <dgm:pt modelId="{AFA0C411-A777-A24D-84EC-95C5BD2168AD}" type="pres">
      <dgm:prSet presAssocID="{262F8ED9-3C1D-2A43-AA50-EEAF8BAAEF36}" presName="sibTrans" presStyleCnt="0"/>
      <dgm:spPr/>
    </dgm:pt>
    <dgm:pt modelId="{232FC5A2-A760-F44A-8FFD-0D8E4C6D2E0A}" type="pres">
      <dgm:prSet presAssocID="{70F03B79-74DE-5B4E-9036-AEE9F2E0B052}" presName="node" presStyleLbl="node1" presStyleIdx="2" presStyleCnt="7">
        <dgm:presLayoutVars>
          <dgm:bulletEnabled val="1"/>
        </dgm:presLayoutVars>
      </dgm:prSet>
      <dgm:spPr/>
    </dgm:pt>
    <dgm:pt modelId="{E2EE8EBB-6216-224C-B4E0-9623949F69C0}" type="pres">
      <dgm:prSet presAssocID="{BD9E2375-05C9-8346-82D6-AA9A77DB56E4}" presName="sibTrans" presStyleCnt="0"/>
      <dgm:spPr/>
    </dgm:pt>
    <dgm:pt modelId="{13445280-7631-DA40-AB29-79698B923396}" type="pres">
      <dgm:prSet presAssocID="{BBA763BE-D22D-334F-A890-11BE8F8EC775}" presName="node" presStyleLbl="node1" presStyleIdx="3" presStyleCnt="7">
        <dgm:presLayoutVars>
          <dgm:bulletEnabled val="1"/>
        </dgm:presLayoutVars>
      </dgm:prSet>
      <dgm:spPr/>
    </dgm:pt>
    <dgm:pt modelId="{55935631-6134-D843-8B6A-BC5A8595DEE3}" type="pres">
      <dgm:prSet presAssocID="{9DB7261D-0043-8B48-8E2E-B5D719B37DF5}" presName="sibTrans" presStyleCnt="0"/>
      <dgm:spPr/>
    </dgm:pt>
    <dgm:pt modelId="{16CE6220-ACC3-D148-AEA8-C527EE46EF8A}" type="pres">
      <dgm:prSet presAssocID="{09F6A52A-F495-914A-8D54-A7A7F81EB135}" presName="node" presStyleLbl="node1" presStyleIdx="4" presStyleCnt="7">
        <dgm:presLayoutVars>
          <dgm:bulletEnabled val="1"/>
        </dgm:presLayoutVars>
      </dgm:prSet>
      <dgm:spPr/>
    </dgm:pt>
    <dgm:pt modelId="{602EC046-1A05-7D44-A0F8-568A46806EC9}" type="pres">
      <dgm:prSet presAssocID="{F02E1A0F-3107-294B-BCBC-BC8EB47A7266}" presName="sibTrans" presStyleCnt="0"/>
      <dgm:spPr/>
    </dgm:pt>
    <dgm:pt modelId="{0531494B-8ED2-0141-AC76-64256FD84C29}" type="pres">
      <dgm:prSet presAssocID="{A7B2399E-8404-6849-8126-165E24479121}" presName="node" presStyleLbl="node1" presStyleIdx="5" presStyleCnt="7">
        <dgm:presLayoutVars>
          <dgm:bulletEnabled val="1"/>
        </dgm:presLayoutVars>
      </dgm:prSet>
      <dgm:spPr/>
    </dgm:pt>
    <dgm:pt modelId="{716078B1-5FC3-944F-8CA9-7AE7639EDA05}" type="pres">
      <dgm:prSet presAssocID="{C99A26D1-25FF-7546-8516-166C712A7A00}" presName="sibTrans" presStyleCnt="0"/>
      <dgm:spPr/>
    </dgm:pt>
    <dgm:pt modelId="{C4002FB6-9C78-6942-AEDB-E75B2631FCD4}" type="pres">
      <dgm:prSet presAssocID="{EAD2E78C-7817-9749-A307-7B8210DC94B8}" presName="node" presStyleLbl="node1" presStyleIdx="6" presStyleCnt="7">
        <dgm:presLayoutVars>
          <dgm:bulletEnabled val="1"/>
        </dgm:presLayoutVars>
      </dgm:prSet>
      <dgm:spPr/>
    </dgm:pt>
  </dgm:ptLst>
  <dgm:cxnLst>
    <dgm:cxn modelId="{9142D405-35B9-194B-8B74-3053E8A534B3}" srcId="{7D6F9A27-9C23-D24B-9E37-0613C157DB66}" destId="{7C5F10EA-1879-DD49-8B4C-417333E7BE39}" srcOrd="0" destOrd="0" parTransId="{26E3931D-C340-B04C-812E-A1D24789A460}" sibTransId="{EA9527F2-F9FB-2540-B9C4-11B8953DF9E4}"/>
    <dgm:cxn modelId="{0316045C-8A81-46B8-8197-CF971B11366E}" type="presOf" srcId="{E7373DF5-3F8F-1E49-9F6B-648406FE2D98}" destId="{773916F5-2A4C-C646-8BA4-FBDCA8C3E15F}" srcOrd="0" destOrd="0" presId="urn:microsoft.com/office/officeart/2005/8/layout/default"/>
    <dgm:cxn modelId="{84D2FD41-D789-435B-B158-0233ED0CBCF2}" type="presOf" srcId="{09F6A52A-F495-914A-8D54-A7A7F81EB135}" destId="{16CE6220-ACC3-D148-AEA8-C527EE46EF8A}" srcOrd="0" destOrd="0" presId="urn:microsoft.com/office/officeart/2005/8/layout/default"/>
    <dgm:cxn modelId="{46A18552-DDF2-A44D-84F9-066D3EAEA430}" srcId="{7D6F9A27-9C23-D24B-9E37-0613C157DB66}" destId="{EAD2E78C-7817-9749-A307-7B8210DC94B8}" srcOrd="6" destOrd="0" parTransId="{5AE18FA7-29B1-514D-8695-0F0DA90272BD}" sibTransId="{384857DC-3B6C-3747-B93B-D801A0D8CC09}"/>
    <dgm:cxn modelId="{0DA0C873-FCC5-466C-8099-5C5303AA137D}" type="presOf" srcId="{EAD2E78C-7817-9749-A307-7B8210DC94B8}" destId="{C4002FB6-9C78-6942-AEDB-E75B2631FCD4}" srcOrd="0" destOrd="0" presId="urn:microsoft.com/office/officeart/2005/8/layout/default"/>
    <dgm:cxn modelId="{7268A578-1D3E-4348-B218-39ED8FF31A37}" srcId="{7D6F9A27-9C23-D24B-9E37-0613C157DB66}" destId="{09F6A52A-F495-914A-8D54-A7A7F81EB135}" srcOrd="4" destOrd="0" parTransId="{3B079B6C-0BD5-EA41-BA10-9FEE9B32A074}" sibTransId="{F02E1A0F-3107-294B-BCBC-BC8EB47A7266}"/>
    <dgm:cxn modelId="{976EE97D-1159-41B3-9B3F-2FE4096D9D6A}" type="presOf" srcId="{70F03B79-74DE-5B4E-9036-AEE9F2E0B052}" destId="{232FC5A2-A760-F44A-8FFD-0D8E4C6D2E0A}" srcOrd="0" destOrd="0" presId="urn:microsoft.com/office/officeart/2005/8/layout/default"/>
    <dgm:cxn modelId="{CA521787-D32E-3A4A-9E07-C46829B65D41}" srcId="{7D6F9A27-9C23-D24B-9E37-0613C157DB66}" destId="{A7B2399E-8404-6849-8126-165E24479121}" srcOrd="5" destOrd="0" parTransId="{63DD9E83-D8DA-D141-9183-EC03386B6C3D}" sibTransId="{C99A26D1-25FF-7546-8516-166C712A7A00}"/>
    <dgm:cxn modelId="{DC9C7292-B786-4147-B9DA-91C4874DB8A8}" type="presOf" srcId="{7D6F9A27-9C23-D24B-9E37-0613C157DB66}" destId="{99703741-54DA-FE4D-B382-A5F84624C00E}" srcOrd="0" destOrd="0" presId="urn:microsoft.com/office/officeart/2005/8/layout/default"/>
    <dgm:cxn modelId="{46296C98-405E-4018-9A95-852F2AAB2549}" type="presOf" srcId="{BBA763BE-D22D-334F-A890-11BE8F8EC775}" destId="{13445280-7631-DA40-AB29-79698B923396}" srcOrd="0" destOrd="0" presId="urn:microsoft.com/office/officeart/2005/8/layout/default"/>
    <dgm:cxn modelId="{A67067A7-4738-40B8-AC3A-C5FEB2AE68A3}" type="presOf" srcId="{7C5F10EA-1879-DD49-8B4C-417333E7BE39}" destId="{8B611F4B-9744-BD4F-8D15-804DDFB6D075}" srcOrd="0" destOrd="0" presId="urn:microsoft.com/office/officeart/2005/8/layout/default"/>
    <dgm:cxn modelId="{F9B770B0-3B1A-EA4D-8565-FC5EBAA786CC}" srcId="{7D6F9A27-9C23-D24B-9E37-0613C157DB66}" destId="{70F03B79-74DE-5B4E-9036-AEE9F2E0B052}" srcOrd="2" destOrd="0" parTransId="{1DCF3106-4A20-EC45-B777-45CFF5B74334}" sibTransId="{BD9E2375-05C9-8346-82D6-AA9A77DB56E4}"/>
    <dgm:cxn modelId="{57C810DB-3676-1243-9FE7-A3B89ED7EC4A}" srcId="{7D6F9A27-9C23-D24B-9E37-0613C157DB66}" destId="{E7373DF5-3F8F-1E49-9F6B-648406FE2D98}" srcOrd="1" destOrd="0" parTransId="{A4FD4439-964F-EA43-87C2-5C629C030A17}" sibTransId="{262F8ED9-3C1D-2A43-AA50-EEAF8BAAEF36}"/>
    <dgm:cxn modelId="{0C4B2DDC-A3E9-42BD-89AE-ABC12D609864}" type="presOf" srcId="{A7B2399E-8404-6849-8126-165E24479121}" destId="{0531494B-8ED2-0141-AC76-64256FD84C29}" srcOrd="0" destOrd="0" presId="urn:microsoft.com/office/officeart/2005/8/layout/default"/>
    <dgm:cxn modelId="{23965FF4-8258-CC42-8437-948C652ECD1D}" srcId="{7D6F9A27-9C23-D24B-9E37-0613C157DB66}" destId="{BBA763BE-D22D-334F-A890-11BE8F8EC775}" srcOrd="3" destOrd="0" parTransId="{10729C81-9A7D-DD44-82EC-7C679D9F679E}" sibTransId="{9DB7261D-0043-8B48-8E2E-B5D719B37DF5}"/>
    <dgm:cxn modelId="{921594B7-8659-46F1-B5D6-A1C24B5A4D2E}" type="presParOf" srcId="{99703741-54DA-FE4D-B382-A5F84624C00E}" destId="{8B611F4B-9744-BD4F-8D15-804DDFB6D075}" srcOrd="0" destOrd="0" presId="urn:microsoft.com/office/officeart/2005/8/layout/default"/>
    <dgm:cxn modelId="{11F9C4F9-9254-499A-87E3-EF2A1FDD6717}" type="presParOf" srcId="{99703741-54DA-FE4D-B382-A5F84624C00E}" destId="{E054E56F-E8B0-A048-9209-74A86D8B10B8}" srcOrd="1" destOrd="0" presId="urn:microsoft.com/office/officeart/2005/8/layout/default"/>
    <dgm:cxn modelId="{D1408B73-7901-4F3F-8CC4-BF0BFCB59258}" type="presParOf" srcId="{99703741-54DA-FE4D-B382-A5F84624C00E}" destId="{773916F5-2A4C-C646-8BA4-FBDCA8C3E15F}" srcOrd="2" destOrd="0" presId="urn:microsoft.com/office/officeart/2005/8/layout/default"/>
    <dgm:cxn modelId="{BF99F91B-1C1D-4231-9CFF-9E965A95350F}" type="presParOf" srcId="{99703741-54DA-FE4D-B382-A5F84624C00E}" destId="{AFA0C411-A777-A24D-84EC-95C5BD2168AD}" srcOrd="3" destOrd="0" presId="urn:microsoft.com/office/officeart/2005/8/layout/default"/>
    <dgm:cxn modelId="{30C899D3-F98B-4F5C-8D4F-56321FDE6C39}" type="presParOf" srcId="{99703741-54DA-FE4D-B382-A5F84624C00E}" destId="{232FC5A2-A760-F44A-8FFD-0D8E4C6D2E0A}" srcOrd="4" destOrd="0" presId="urn:microsoft.com/office/officeart/2005/8/layout/default"/>
    <dgm:cxn modelId="{CC2EA7C9-470B-4F8C-8A78-DCDDDC64E8A7}" type="presParOf" srcId="{99703741-54DA-FE4D-B382-A5F84624C00E}" destId="{E2EE8EBB-6216-224C-B4E0-9623949F69C0}" srcOrd="5" destOrd="0" presId="urn:microsoft.com/office/officeart/2005/8/layout/default"/>
    <dgm:cxn modelId="{6FEE0D0F-03F0-49E1-A71A-27B9942CDC66}" type="presParOf" srcId="{99703741-54DA-FE4D-B382-A5F84624C00E}" destId="{13445280-7631-DA40-AB29-79698B923396}" srcOrd="6" destOrd="0" presId="urn:microsoft.com/office/officeart/2005/8/layout/default"/>
    <dgm:cxn modelId="{DAE99175-3195-4D98-A1A5-F9130DD57BC7}" type="presParOf" srcId="{99703741-54DA-FE4D-B382-A5F84624C00E}" destId="{55935631-6134-D843-8B6A-BC5A8595DEE3}" srcOrd="7" destOrd="0" presId="urn:microsoft.com/office/officeart/2005/8/layout/default"/>
    <dgm:cxn modelId="{50C4BFE8-FF90-41ED-850E-C783A1C24916}" type="presParOf" srcId="{99703741-54DA-FE4D-B382-A5F84624C00E}" destId="{16CE6220-ACC3-D148-AEA8-C527EE46EF8A}" srcOrd="8" destOrd="0" presId="urn:microsoft.com/office/officeart/2005/8/layout/default"/>
    <dgm:cxn modelId="{BDF21255-58CC-4C2C-9FA0-2C87949985D6}" type="presParOf" srcId="{99703741-54DA-FE4D-B382-A5F84624C00E}" destId="{602EC046-1A05-7D44-A0F8-568A46806EC9}" srcOrd="9" destOrd="0" presId="urn:microsoft.com/office/officeart/2005/8/layout/default"/>
    <dgm:cxn modelId="{E9FF209C-98FF-43F6-8249-2B37ACC2CA87}" type="presParOf" srcId="{99703741-54DA-FE4D-B382-A5F84624C00E}" destId="{0531494B-8ED2-0141-AC76-64256FD84C29}" srcOrd="10" destOrd="0" presId="urn:microsoft.com/office/officeart/2005/8/layout/default"/>
    <dgm:cxn modelId="{6571FF93-FE45-4184-85DA-17BD904F5E00}" type="presParOf" srcId="{99703741-54DA-FE4D-B382-A5F84624C00E}" destId="{716078B1-5FC3-944F-8CA9-7AE7639EDA05}" srcOrd="11" destOrd="0" presId="urn:microsoft.com/office/officeart/2005/8/layout/default"/>
    <dgm:cxn modelId="{B388F3E1-72C3-4A41-BDE3-67C2DF777C6E}" type="presParOf" srcId="{99703741-54DA-FE4D-B382-A5F84624C00E}" destId="{C4002FB6-9C78-6942-AEDB-E75B2631FCD4}"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4334F-F4B8-B442-AD68-76445E6AF821}">
      <dsp:nvSpPr>
        <dsp:cNvPr id="0" name=""/>
        <dsp:cNvSpPr/>
      </dsp:nvSpPr>
      <dsp:spPr>
        <a:xfrm>
          <a:off x="3400413" y="3048376"/>
          <a:ext cx="873893" cy="68466"/>
        </a:xfrm>
        <a:custGeom>
          <a:avLst/>
          <a:gdLst/>
          <a:ahLst/>
          <a:cxnLst/>
          <a:rect l="0" t="0" r="0" b="0"/>
          <a:pathLst>
            <a:path>
              <a:moveTo>
                <a:pt x="0" y="34233"/>
              </a:moveTo>
              <a:lnTo>
                <a:pt x="873893" y="3423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357F1BC-6B58-C547-95D7-3C0A51F9E3AC}">
      <dsp:nvSpPr>
        <dsp:cNvPr id="0" name=""/>
        <dsp:cNvSpPr/>
      </dsp:nvSpPr>
      <dsp:spPr>
        <a:xfrm>
          <a:off x="0" y="689022"/>
          <a:ext cx="3999309" cy="3999309"/>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A89308-2994-ED46-9E84-07D25AB52C6F}">
      <dsp:nvSpPr>
        <dsp:cNvPr id="0" name=""/>
        <dsp:cNvSpPr/>
      </dsp:nvSpPr>
      <dsp:spPr>
        <a:xfrm>
          <a:off x="4274307" y="1882816"/>
          <a:ext cx="2399585" cy="2399585"/>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s-ES_tradnl" sz="2300" b="1" kern="1200" dirty="0"/>
            <a:t>El Marketing de hoy se focaliza en tres ejes principales</a:t>
          </a:r>
          <a:endParaRPr lang="es-ES_tradnl" sz="2300" kern="1200" dirty="0"/>
        </a:p>
      </dsp:txBody>
      <dsp:txXfrm>
        <a:off x="4625718" y="2234227"/>
        <a:ext cx="1696763" cy="1696763"/>
      </dsp:txXfrm>
    </dsp:sp>
    <dsp:sp modelId="{32BE061C-1F66-2545-96C7-0B9D23AFAEE5}">
      <dsp:nvSpPr>
        <dsp:cNvPr id="0" name=""/>
        <dsp:cNvSpPr/>
      </dsp:nvSpPr>
      <dsp:spPr>
        <a:xfrm>
          <a:off x="6913851" y="1882816"/>
          <a:ext cx="3599378" cy="2399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rtl="0">
            <a:lnSpc>
              <a:spcPct val="90000"/>
            </a:lnSpc>
            <a:spcBef>
              <a:spcPct val="0"/>
            </a:spcBef>
            <a:spcAft>
              <a:spcPct val="15000"/>
            </a:spcAft>
            <a:buChar char="•"/>
          </a:pPr>
          <a:r>
            <a:rPr lang="sk-SK" sz="2700" b="1" kern="1200" dirty="0"/>
            <a:t>El Marketing de Experiencia</a:t>
          </a:r>
          <a:r>
            <a:rPr lang="sk-SK" sz="2700" kern="1200" dirty="0"/>
            <a:t> </a:t>
          </a:r>
        </a:p>
        <a:p>
          <a:pPr marL="228600" lvl="1" indent="-228600" algn="l" defTabSz="1200150" rtl="0">
            <a:lnSpc>
              <a:spcPct val="90000"/>
            </a:lnSpc>
            <a:spcBef>
              <a:spcPct val="0"/>
            </a:spcBef>
            <a:spcAft>
              <a:spcPct val="15000"/>
            </a:spcAft>
            <a:buChar char="•"/>
          </a:pPr>
          <a:r>
            <a:rPr lang="sk-SK" sz="2700" b="1" kern="1200" dirty="0"/>
            <a:t>El Marketing de Contenidos</a:t>
          </a:r>
          <a:r>
            <a:rPr lang="sk-SK" sz="2700" kern="1200" dirty="0"/>
            <a:t> </a:t>
          </a:r>
        </a:p>
        <a:p>
          <a:pPr marL="228600" lvl="1" indent="-228600" algn="l" defTabSz="1200150" rtl="0">
            <a:lnSpc>
              <a:spcPct val="90000"/>
            </a:lnSpc>
            <a:spcBef>
              <a:spcPct val="0"/>
            </a:spcBef>
            <a:spcAft>
              <a:spcPct val="15000"/>
            </a:spcAft>
            <a:buChar char="•"/>
          </a:pPr>
          <a:r>
            <a:rPr lang="sk-SK" sz="2700" b="1" kern="1200" dirty="0"/>
            <a:t>El Marketing de Engagement</a:t>
          </a:r>
          <a:endParaRPr lang="sk-SK" sz="2700" kern="1200" dirty="0"/>
        </a:p>
      </dsp:txBody>
      <dsp:txXfrm>
        <a:off x="6913851" y="1882816"/>
        <a:ext cx="3599378" cy="2399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E1275-EFCF-4FA0-A3E7-9B5C088D7678}">
      <dsp:nvSpPr>
        <dsp:cNvPr id="0" name=""/>
        <dsp:cNvSpPr/>
      </dsp:nvSpPr>
      <dsp:spPr>
        <a:xfrm rot="10800000">
          <a:off x="2242951" y="79"/>
          <a:ext cx="7656230" cy="1258011"/>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48" tIns="60960" rIns="113792" bIns="60960" numCol="1" spcCol="1270" anchor="ctr" anchorCtr="0">
          <a:noAutofit/>
        </a:bodyPr>
        <a:lstStyle/>
        <a:p>
          <a:pPr marL="0" lvl="0" indent="0" algn="ctr" defTabSz="711200" rtl="0">
            <a:lnSpc>
              <a:spcPct val="90000"/>
            </a:lnSpc>
            <a:spcBef>
              <a:spcPct val="0"/>
            </a:spcBef>
            <a:spcAft>
              <a:spcPct val="35000"/>
            </a:spcAft>
            <a:buNone/>
          </a:pPr>
          <a:r>
            <a:rPr lang="es-ES" sz="1600" b="1" kern="1200"/>
            <a:t>Efectos Directos: </a:t>
          </a:r>
          <a:r>
            <a:rPr lang="es-ES" sz="1600" kern="1200"/>
            <a:t>Respuesta durante e inmediatamente posterior a la campaña, hoy e día toma mayor importancia con los medios digitales, SEO, SEM, redes sociales, en donde se busca conseguir prospectos o generar ventas a través de modelos de comercio electrónico. </a:t>
          </a:r>
        </a:p>
      </dsp:txBody>
      <dsp:txXfrm rot="10800000">
        <a:off x="2557454" y="79"/>
        <a:ext cx="7341727" cy="1258011"/>
      </dsp:txXfrm>
    </dsp:sp>
    <dsp:sp modelId="{CAF7DE60-9FF4-4622-BC7F-69D92D1D542B}">
      <dsp:nvSpPr>
        <dsp:cNvPr id="0" name=""/>
        <dsp:cNvSpPr/>
      </dsp:nvSpPr>
      <dsp:spPr>
        <a:xfrm>
          <a:off x="1613946" y="79"/>
          <a:ext cx="1258011" cy="125801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D96FA2-BA1A-4E1A-AE21-8083299D9C89}">
      <dsp:nvSpPr>
        <dsp:cNvPr id="0" name=""/>
        <dsp:cNvSpPr/>
      </dsp:nvSpPr>
      <dsp:spPr>
        <a:xfrm rot="10800000">
          <a:off x="2242951" y="1625821"/>
          <a:ext cx="7656230" cy="1258011"/>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48" tIns="60960" rIns="113792" bIns="60960" numCol="1" spcCol="1270" anchor="ctr" anchorCtr="0">
          <a:noAutofit/>
        </a:bodyPr>
        <a:lstStyle/>
        <a:p>
          <a:pPr marL="0" lvl="0" indent="0" algn="ctr" defTabSz="711200" rtl="0">
            <a:lnSpc>
              <a:spcPct val="90000"/>
            </a:lnSpc>
            <a:spcBef>
              <a:spcPct val="0"/>
            </a:spcBef>
            <a:spcAft>
              <a:spcPct val="35000"/>
            </a:spcAft>
            <a:buNone/>
          </a:pPr>
          <a:r>
            <a:rPr lang="es-ES" sz="1600" b="1" kern="1200"/>
            <a:t>Efectos de corto plazo</a:t>
          </a:r>
          <a:r>
            <a:rPr lang="es-ES" sz="1600" kern="1200"/>
            <a:t>: Relacionados con la respuesta obtenida frente a una o más publicidades durante una campaña, normalmente un período de un año es necesario para notar los efectos. Normalmente tienen que ver con campañas de branding, dar a conocer los beneficios y las características y generar vínculos emocionales. </a:t>
          </a:r>
        </a:p>
      </dsp:txBody>
      <dsp:txXfrm rot="10800000">
        <a:off x="2557454" y="1625821"/>
        <a:ext cx="7341727" cy="1258011"/>
      </dsp:txXfrm>
    </dsp:sp>
    <dsp:sp modelId="{9C353280-A7F5-4476-B616-F8A8AE4FB9BB}">
      <dsp:nvSpPr>
        <dsp:cNvPr id="0" name=""/>
        <dsp:cNvSpPr/>
      </dsp:nvSpPr>
      <dsp:spPr>
        <a:xfrm>
          <a:off x="1613946" y="1625821"/>
          <a:ext cx="1258011" cy="125801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E3D4F4-DC34-4063-9AE7-25998377E5F6}">
      <dsp:nvSpPr>
        <dsp:cNvPr id="0" name=""/>
        <dsp:cNvSpPr/>
      </dsp:nvSpPr>
      <dsp:spPr>
        <a:xfrm rot="10800000">
          <a:off x="2242951" y="3251563"/>
          <a:ext cx="7656230" cy="1258011"/>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48" tIns="60960" rIns="113792" bIns="60960" numCol="1" spcCol="1270" anchor="ctr" anchorCtr="0">
          <a:noAutofit/>
        </a:bodyPr>
        <a:lstStyle/>
        <a:p>
          <a:pPr marL="0" lvl="0" indent="0" algn="ctr" defTabSz="711200" rtl="0">
            <a:lnSpc>
              <a:spcPct val="90000"/>
            </a:lnSpc>
            <a:spcBef>
              <a:spcPct val="0"/>
            </a:spcBef>
            <a:spcAft>
              <a:spcPct val="35000"/>
            </a:spcAft>
            <a:buNone/>
          </a:pPr>
          <a:r>
            <a:rPr lang="es-ES" sz="1600" b="1" kern="1200"/>
            <a:t>Efectos de largo plazo: </a:t>
          </a:r>
          <a:r>
            <a:rPr lang="es-ES" sz="1600" kern="1200"/>
            <a:t>es el resultado de la acumulación de efectos de corto plazo, que son el resultado de exposiciones de diferentes campañas para la marca a lo largo de los años. Es la construcción del equity de la marca en el larfo plazo a través de múltiples campañas. </a:t>
          </a:r>
        </a:p>
      </dsp:txBody>
      <dsp:txXfrm rot="10800000">
        <a:off x="2557454" y="3251563"/>
        <a:ext cx="7341727" cy="1258011"/>
      </dsp:txXfrm>
    </dsp:sp>
    <dsp:sp modelId="{B5B6383A-8D43-4878-97EA-A906EA283453}">
      <dsp:nvSpPr>
        <dsp:cNvPr id="0" name=""/>
        <dsp:cNvSpPr/>
      </dsp:nvSpPr>
      <dsp:spPr>
        <a:xfrm>
          <a:off x="1613946" y="3251563"/>
          <a:ext cx="1258011" cy="125801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0" r="-40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21348-ED04-7C44-B7B0-B6B1703E5D58}">
      <dsp:nvSpPr>
        <dsp:cNvPr id="0" name=""/>
        <dsp:cNvSpPr/>
      </dsp:nvSpPr>
      <dsp:spPr>
        <a:xfrm>
          <a:off x="562" y="636638"/>
          <a:ext cx="2193993" cy="131639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Notoriedad</a:t>
          </a:r>
        </a:p>
        <a:p>
          <a:pPr marL="0" lvl="0" indent="0" algn="ctr" defTabSz="711200">
            <a:lnSpc>
              <a:spcPct val="90000"/>
            </a:lnSpc>
            <a:spcBef>
              <a:spcPct val="0"/>
            </a:spcBef>
            <a:spcAft>
              <a:spcPct val="35000"/>
            </a:spcAft>
            <a:buNone/>
          </a:pPr>
          <a:r>
            <a:rPr lang="es-ES_tradnl" sz="1600" kern="1200" dirty="0"/>
            <a:t>Imagen</a:t>
          </a:r>
          <a:r>
            <a:rPr lang="es-ES_tradnl" sz="1600" kern="1200" baseline="0" dirty="0"/>
            <a:t> </a:t>
          </a:r>
        </a:p>
        <a:p>
          <a:pPr marL="0" lvl="0" indent="0" algn="ctr" defTabSz="711200">
            <a:lnSpc>
              <a:spcPct val="90000"/>
            </a:lnSpc>
            <a:spcBef>
              <a:spcPct val="0"/>
            </a:spcBef>
            <a:spcAft>
              <a:spcPct val="35000"/>
            </a:spcAft>
            <a:buNone/>
          </a:pPr>
          <a:r>
            <a:rPr lang="es-ES_tradnl" sz="1600" kern="1200" baseline="0" dirty="0"/>
            <a:t>Reconocimiento</a:t>
          </a:r>
          <a:endParaRPr lang="es-ES_tradnl" sz="1600" kern="1200" dirty="0"/>
        </a:p>
      </dsp:txBody>
      <dsp:txXfrm>
        <a:off x="562" y="636638"/>
        <a:ext cx="2193993" cy="1316396"/>
      </dsp:txXfrm>
    </dsp:sp>
    <dsp:sp modelId="{68A60743-F55A-A14A-A6B6-EAE795898835}">
      <dsp:nvSpPr>
        <dsp:cNvPr id="0" name=""/>
        <dsp:cNvSpPr/>
      </dsp:nvSpPr>
      <dsp:spPr>
        <a:xfrm>
          <a:off x="2413955" y="636638"/>
          <a:ext cx="2193993" cy="1316396"/>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Prueba </a:t>
          </a:r>
        </a:p>
        <a:p>
          <a:pPr marL="0" lvl="0" indent="0" algn="ctr" defTabSz="711200">
            <a:lnSpc>
              <a:spcPct val="90000"/>
            </a:lnSpc>
            <a:spcBef>
              <a:spcPct val="0"/>
            </a:spcBef>
            <a:spcAft>
              <a:spcPct val="35000"/>
            </a:spcAft>
            <a:buNone/>
          </a:pPr>
          <a:r>
            <a:rPr lang="es-ES_tradnl" sz="1600" kern="1200" dirty="0" err="1"/>
            <a:t>Repetici</a:t>
          </a:r>
          <a:r>
            <a:rPr lang="es-ES" sz="1600" kern="1200" dirty="0" err="1"/>
            <a:t>ón</a:t>
          </a:r>
          <a:r>
            <a:rPr lang="es-ES" sz="1600" kern="1200" dirty="0"/>
            <a:t> </a:t>
          </a:r>
        </a:p>
        <a:p>
          <a:pPr marL="0" lvl="0" indent="0" algn="ctr" defTabSz="711200">
            <a:lnSpc>
              <a:spcPct val="90000"/>
            </a:lnSpc>
            <a:spcBef>
              <a:spcPct val="0"/>
            </a:spcBef>
            <a:spcAft>
              <a:spcPct val="35000"/>
            </a:spcAft>
            <a:buNone/>
          </a:pPr>
          <a:r>
            <a:rPr lang="es-ES" sz="1600" kern="1200" dirty="0"/>
            <a:t>Compra</a:t>
          </a:r>
          <a:r>
            <a:rPr lang="es-ES" sz="1600" kern="1200" baseline="0" dirty="0"/>
            <a:t> Media</a:t>
          </a:r>
          <a:endParaRPr lang="es-ES_tradnl" sz="1600" kern="1200" dirty="0"/>
        </a:p>
      </dsp:txBody>
      <dsp:txXfrm>
        <a:off x="2413955" y="636638"/>
        <a:ext cx="2193993" cy="1316396"/>
      </dsp:txXfrm>
    </dsp:sp>
    <dsp:sp modelId="{0F8F61C2-EBCB-CE41-B9C3-3BE0159D1B50}">
      <dsp:nvSpPr>
        <dsp:cNvPr id="0" name=""/>
        <dsp:cNvSpPr/>
      </dsp:nvSpPr>
      <dsp:spPr>
        <a:xfrm>
          <a:off x="562" y="2172434"/>
          <a:ext cx="2193993" cy="1316396"/>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Confianza</a:t>
          </a:r>
        </a:p>
        <a:p>
          <a:pPr marL="0" lvl="0" indent="0" algn="ctr" defTabSz="711200">
            <a:lnSpc>
              <a:spcPct val="90000"/>
            </a:lnSpc>
            <a:spcBef>
              <a:spcPct val="0"/>
            </a:spcBef>
            <a:spcAft>
              <a:spcPct val="35000"/>
            </a:spcAft>
            <a:buNone/>
          </a:pPr>
          <a:r>
            <a:rPr lang="es-ES_tradnl" sz="1600" kern="1200" dirty="0"/>
            <a:t>Fiabilidad</a:t>
          </a:r>
        </a:p>
        <a:p>
          <a:pPr marL="0" lvl="0" indent="0" algn="ctr" defTabSz="711200">
            <a:lnSpc>
              <a:spcPct val="90000"/>
            </a:lnSpc>
            <a:spcBef>
              <a:spcPct val="0"/>
            </a:spcBef>
            <a:spcAft>
              <a:spcPct val="35000"/>
            </a:spcAft>
            <a:buNone/>
          </a:pPr>
          <a:r>
            <a:rPr lang="es-ES_tradnl" sz="1600" kern="1200" dirty="0"/>
            <a:t>Calidad Percibida</a:t>
          </a:r>
        </a:p>
        <a:p>
          <a:pPr marL="0" lvl="0" indent="0" algn="ctr" defTabSz="711200">
            <a:lnSpc>
              <a:spcPct val="90000"/>
            </a:lnSpc>
            <a:spcBef>
              <a:spcPct val="0"/>
            </a:spcBef>
            <a:spcAft>
              <a:spcPct val="35000"/>
            </a:spcAft>
            <a:buNone/>
          </a:pPr>
          <a:r>
            <a:rPr lang="es-ES_tradnl" sz="1600" kern="1200" dirty="0"/>
            <a:t>Recomendación</a:t>
          </a:r>
          <a:r>
            <a:rPr lang="es-ES" sz="1600" kern="1200" dirty="0"/>
            <a:t> </a:t>
          </a:r>
          <a:endParaRPr lang="es-ES_tradnl" sz="1600" kern="1200" dirty="0"/>
        </a:p>
      </dsp:txBody>
      <dsp:txXfrm>
        <a:off x="562" y="2172434"/>
        <a:ext cx="2193993" cy="1316396"/>
      </dsp:txXfrm>
    </dsp:sp>
    <dsp:sp modelId="{255BB15C-21D5-FA42-BF5A-5D8AFF6C448C}">
      <dsp:nvSpPr>
        <dsp:cNvPr id="0" name=""/>
        <dsp:cNvSpPr/>
      </dsp:nvSpPr>
      <dsp:spPr>
        <a:xfrm>
          <a:off x="2413955" y="2172434"/>
          <a:ext cx="2193993" cy="1316396"/>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err="1"/>
            <a:t>Retenci</a:t>
          </a:r>
          <a:r>
            <a:rPr lang="es-ES" sz="1600" kern="1200" dirty="0" err="1"/>
            <a:t>ón</a:t>
          </a:r>
          <a:r>
            <a:rPr lang="es-ES" sz="1600" kern="1200" dirty="0"/>
            <a:t> </a:t>
          </a:r>
        </a:p>
        <a:p>
          <a:pPr marL="0" lvl="0" indent="0" algn="ctr" defTabSz="711200">
            <a:lnSpc>
              <a:spcPct val="90000"/>
            </a:lnSpc>
            <a:spcBef>
              <a:spcPct val="0"/>
            </a:spcBef>
            <a:spcAft>
              <a:spcPct val="35000"/>
            </a:spcAft>
            <a:buNone/>
          </a:pPr>
          <a:r>
            <a:rPr lang="es-ES" sz="1600" kern="1200" dirty="0"/>
            <a:t>Migración </a:t>
          </a:r>
        </a:p>
        <a:p>
          <a:pPr marL="0" lvl="0" indent="0" algn="ctr" defTabSz="711200">
            <a:lnSpc>
              <a:spcPct val="90000"/>
            </a:lnSpc>
            <a:spcBef>
              <a:spcPct val="0"/>
            </a:spcBef>
            <a:spcAft>
              <a:spcPct val="35000"/>
            </a:spcAft>
            <a:buNone/>
          </a:pPr>
          <a:r>
            <a:rPr lang="es-ES" sz="1600" kern="1200" dirty="0"/>
            <a:t>Compra cruzada</a:t>
          </a:r>
          <a:r>
            <a:rPr lang="es-ES" sz="1600" kern="1200" baseline="0" dirty="0"/>
            <a:t> </a:t>
          </a:r>
          <a:endParaRPr lang="es-ES_tradnl" sz="1600" kern="1200" dirty="0"/>
        </a:p>
      </dsp:txBody>
      <dsp:txXfrm>
        <a:off x="2413955" y="2172434"/>
        <a:ext cx="2193993" cy="1316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D8A83-D30D-4242-9988-73A55469715D}">
      <dsp:nvSpPr>
        <dsp:cNvPr id="0" name=""/>
        <dsp:cNvSpPr/>
      </dsp:nvSpPr>
      <dsp:spPr>
        <a:xfrm>
          <a:off x="8907" y="709681"/>
          <a:ext cx="2662311" cy="174714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b="1" kern="1200"/>
            <a:t>Percepción: </a:t>
          </a:r>
          <a:r>
            <a:rPr lang="es-ES" sz="1800" kern="1200"/>
            <a:t>El posicionamiento no se basa en características objetivas, sino en percepciones.</a:t>
          </a:r>
        </a:p>
      </dsp:txBody>
      <dsp:txXfrm>
        <a:off x="60079" y="760853"/>
        <a:ext cx="2559967" cy="1644798"/>
      </dsp:txXfrm>
    </dsp:sp>
    <dsp:sp modelId="{1F443F98-7537-4D18-BCDE-58B9C992C92D}">
      <dsp:nvSpPr>
        <dsp:cNvPr id="0" name=""/>
        <dsp:cNvSpPr/>
      </dsp:nvSpPr>
      <dsp:spPr>
        <a:xfrm>
          <a:off x="2937450" y="1253125"/>
          <a:ext cx="564410" cy="66025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2937450" y="1385176"/>
        <a:ext cx="395087" cy="396151"/>
      </dsp:txXfrm>
    </dsp:sp>
    <dsp:sp modelId="{DC331DA7-8B0D-4773-80BB-120AAC147F65}">
      <dsp:nvSpPr>
        <dsp:cNvPr id="0" name=""/>
        <dsp:cNvSpPr/>
      </dsp:nvSpPr>
      <dsp:spPr>
        <a:xfrm>
          <a:off x="3736144" y="709681"/>
          <a:ext cx="2662311" cy="1747142"/>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b="1" kern="1200"/>
            <a:t>Competitivo: </a:t>
          </a:r>
          <a:r>
            <a:rPr lang="es-ES" sz="1800" kern="1200"/>
            <a:t>El posicionamiento siempre es una percepción en relación a otro/s producto/s, empresa/s, marca/s. </a:t>
          </a:r>
        </a:p>
      </dsp:txBody>
      <dsp:txXfrm>
        <a:off x="3787316" y="760853"/>
        <a:ext cx="2559967" cy="1644798"/>
      </dsp:txXfrm>
    </dsp:sp>
    <dsp:sp modelId="{D0970372-FD77-4BD3-BD38-52FD670C3252}">
      <dsp:nvSpPr>
        <dsp:cNvPr id="0" name=""/>
        <dsp:cNvSpPr/>
      </dsp:nvSpPr>
      <dsp:spPr>
        <a:xfrm>
          <a:off x="6664687" y="1253125"/>
          <a:ext cx="564410" cy="660253"/>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6664687" y="1385176"/>
        <a:ext cx="395087" cy="396151"/>
      </dsp:txXfrm>
    </dsp:sp>
    <dsp:sp modelId="{F67E6670-C9DC-4B65-B4FD-59D476E786C1}">
      <dsp:nvSpPr>
        <dsp:cNvPr id="0" name=""/>
        <dsp:cNvSpPr/>
      </dsp:nvSpPr>
      <dsp:spPr>
        <a:xfrm>
          <a:off x="7463380" y="709681"/>
          <a:ext cx="2662311" cy="1747142"/>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b="1" kern="1200" dirty="0"/>
            <a:t>Público determinado: </a:t>
          </a:r>
          <a:r>
            <a:rPr lang="es-ES" sz="1800" kern="1200" dirty="0"/>
            <a:t>Las percepciones, e incluso las dimensiones de percepción, pueden ser diferentes para diferentes públicos o segmentos.</a:t>
          </a:r>
        </a:p>
      </dsp:txBody>
      <dsp:txXfrm>
        <a:off x="7514552" y="760853"/>
        <a:ext cx="2559967" cy="16447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11F4B-9744-BD4F-8D15-804DDFB6D075}">
      <dsp:nvSpPr>
        <dsp:cNvPr id="0" name=""/>
        <dsp:cNvSpPr/>
      </dsp:nvSpPr>
      <dsp:spPr>
        <a:xfrm>
          <a:off x="574351" y="511"/>
          <a:ext cx="1895971" cy="113758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Sistemas de conocimiento de clientes</a:t>
          </a:r>
        </a:p>
      </dsp:txBody>
      <dsp:txXfrm>
        <a:off x="574351" y="511"/>
        <a:ext cx="1895971" cy="1137583"/>
      </dsp:txXfrm>
    </dsp:sp>
    <dsp:sp modelId="{773916F5-2A4C-C646-8BA4-FBDCA8C3E15F}">
      <dsp:nvSpPr>
        <dsp:cNvPr id="0" name=""/>
        <dsp:cNvSpPr/>
      </dsp:nvSpPr>
      <dsp:spPr>
        <a:xfrm>
          <a:off x="2659920" y="511"/>
          <a:ext cx="1895971" cy="1137583"/>
        </a:xfrm>
        <a:prstGeom prst="rect">
          <a:avLst/>
        </a:prstGeom>
        <a:gradFill rotWithShape="0">
          <a:gsLst>
            <a:gs pos="0">
              <a:schemeClr val="accent3">
                <a:hueOff val="451767"/>
                <a:satOff val="16667"/>
                <a:lumOff val="-2451"/>
                <a:alphaOff val="0"/>
                <a:satMod val="103000"/>
                <a:lumMod val="102000"/>
                <a:tint val="94000"/>
              </a:schemeClr>
            </a:gs>
            <a:gs pos="50000">
              <a:schemeClr val="accent3">
                <a:hueOff val="451767"/>
                <a:satOff val="16667"/>
                <a:lumOff val="-2451"/>
                <a:alphaOff val="0"/>
                <a:satMod val="110000"/>
                <a:lumMod val="100000"/>
                <a:shade val="100000"/>
              </a:schemeClr>
            </a:gs>
            <a:gs pos="100000">
              <a:schemeClr val="accent3">
                <a:hueOff val="451767"/>
                <a:satOff val="16667"/>
                <a:lumOff val="-2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Cultura de gestión de los clientes</a:t>
          </a:r>
        </a:p>
      </dsp:txBody>
      <dsp:txXfrm>
        <a:off x="2659920" y="511"/>
        <a:ext cx="1895971" cy="1137583"/>
      </dsp:txXfrm>
    </dsp:sp>
    <dsp:sp modelId="{232FC5A2-A760-F44A-8FFD-0D8E4C6D2E0A}">
      <dsp:nvSpPr>
        <dsp:cNvPr id="0" name=""/>
        <dsp:cNvSpPr/>
      </dsp:nvSpPr>
      <dsp:spPr>
        <a:xfrm>
          <a:off x="4745490" y="511"/>
          <a:ext cx="1895971" cy="1137583"/>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t>Seguimiento</a:t>
          </a:r>
        </a:p>
      </dsp:txBody>
      <dsp:txXfrm>
        <a:off x="4745490" y="511"/>
        <a:ext cx="1895971" cy="1137583"/>
      </dsp:txXfrm>
    </dsp:sp>
    <dsp:sp modelId="{13445280-7631-DA40-AB29-79698B923396}">
      <dsp:nvSpPr>
        <dsp:cNvPr id="0" name=""/>
        <dsp:cNvSpPr/>
      </dsp:nvSpPr>
      <dsp:spPr>
        <a:xfrm>
          <a:off x="6831059" y="511"/>
          <a:ext cx="1895971" cy="1137583"/>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t>Alimentación oportuna de la información </a:t>
          </a:r>
        </a:p>
      </dsp:txBody>
      <dsp:txXfrm>
        <a:off x="6831059" y="511"/>
        <a:ext cx="1895971" cy="1137583"/>
      </dsp:txXfrm>
    </dsp:sp>
    <dsp:sp modelId="{16CE6220-ACC3-D148-AEA8-C527EE46EF8A}">
      <dsp:nvSpPr>
        <dsp:cNvPr id="0" name=""/>
        <dsp:cNvSpPr/>
      </dsp:nvSpPr>
      <dsp:spPr>
        <a:xfrm>
          <a:off x="8916628" y="511"/>
          <a:ext cx="1895971" cy="1137583"/>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t>Sistemas de alerta</a:t>
          </a:r>
          <a:r>
            <a:rPr lang="es-ES" sz="2000" kern="1200" dirty="0">
              <a:latin typeface="Calibri Light" panose="020F0302020204030204"/>
            </a:rPr>
            <a:t> </a:t>
          </a:r>
          <a:endParaRPr lang="es-ES" sz="2000" kern="1200" dirty="0"/>
        </a:p>
      </dsp:txBody>
      <dsp:txXfrm>
        <a:off x="8916628" y="511"/>
        <a:ext cx="1895971" cy="1137583"/>
      </dsp:txXfrm>
    </dsp:sp>
    <dsp:sp modelId="{0531494B-8ED2-0141-AC76-64256FD84C29}">
      <dsp:nvSpPr>
        <dsp:cNvPr id="0" name=""/>
        <dsp:cNvSpPr/>
      </dsp:nvSpPr>
      <dsp:spPr>
        <a:xfrm>
          <a:off x="3702705" y="1327691"/>
          <a:ext cx="1895971" cy="1137583"/>
        </a:xfrm>
        <a:prstGeom prst="rect">
          <a:avLst/>
        </a:prstGeom>
        <a:gradFill rotWithShape="0">
          <a:gsLst>
            <a:gs pos="0">
              <a:schemeClr val="accent3">
                <a:hueOff val="2258833"/>
                <a:satOff val="83333"/>
                <a:lumOff val="-12255"/>
                <a:alphaOff val="0"/>
                <a:satMod val="103000"/>
                <a:lumMod val="102000"/>
                <a:tint val="94000"/>
              </a:schemeClr>
            </a:gs>
            <a:gs pos="50000">
              <a:schemeClr val="accent3">
                <a:hueOff val="2258833"/>
                <a:satOff val="83333"/>
                <a:lumOff val="-12255"/>
                <a:alphaOff val="0"/>
                <a:satMod val="110000"/>
                <a:lumMod val="100000"/>
                <a:shade val="100000"/>
              </a:schemeClr>
            </a:gs>
            <a:gs pos="100000">
              <a:schemeClr val="accent3">
                <a:hueOff val="2258833"/>
                <a:satOff val="83333"/>
                <a:lumOff val="-1225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t>Cooperación entre las fuerzas de ventas</a:t>
          </a:r>
          <a:r>
            <a:rPr lang="es-ES" sz="2000" kern="1200" dirty="0">
              <a:latin typeface="Calibri Light" panose="020F0302020204030204"/>
            </a:rPr>
            <a:t> </a:t>
          </a:r>
        </a:p>
      </dsp:txBody>
      <dsp:txXfrm>
        <a:off x="3702705" y="1327691"/>
        <a:ext cx="1895971" cy="1137583"/>
      </dsp:txXfrm>
    </dsp:sp>
    <dsp:sp modelId="{C4002FB6-9C78-6942-AEDB-E75B2631FCD4}">
      <dsp:nvSpPr>
        <dsp:cNvPr id="0" name=""/>
        <dsp:cNvSpPr/>
      </dsp:nvSpPr>
      <dsp:spPr>
        <a:xfrm>
          <a:off x="5788274" y="1327691"/>
          <a:ext cx="1895971" cy="1137583"/>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t>Gestión de contactos</a:t>
          </a:r>
          <a:r>
            <a:rPr lang="es-ES" sz="2000" kern="1200" dirty="0">
              <a:latin typeface="Calibri Light" panose="020F0302020204030204"/>
            </a:rPr>
            <a:t> </a:t>
          </a:r>
          <a:endParaRPr lang="es-ES" sz="2000" kern="1200" dirty="0"/>
        </a:p>
      </dsp:txBody>
      <dsp:txXfrm>
        <a:off x="5788274" y="1327691"/>
        <a:ext cx="1895971" cy="113758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7:09:14.252"/>
    </inkml:context>
    <inkml:brush xml:id="br0">
      <inkml:brushProperty name="width" value="0.05292" units="cm"/>
      <inkml:brushProperty name="height" value="0.05292" units="cm"/>
      <inkml:brushProperty name="color" value="#FF0000"/>
    </inkml:brush>
  </inkml:definitions>
  <inkml:trace contextRef="#ctx0" brushRef="#br0">28674 5169 24575,'63'0'0,"-14"0"0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BF55D-5B2F-4D5E-9BA0-85C0AF7E1807}" type="datetimeFigureOut">
              <a:rPr lang="es-CO" smtClean="0"/>
              <a:t>29/08/2022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43B08-5D92-4E21-9D7F-BA5F8471B43D}" type="slidenum">
              <a:rPr lang="es-CO" smtClean="0"/>
              <a:t>‹Nº›</a:t>
            </a:fld>
            <a:endParaRPr lang="es-CO"/>
          </a:p>
        </p:txBody>
      </p:sp>
    </p:spTree>
    <p:extLst>
      <p:ext uri="{BB962C8B-B14F-4D97-AF65-F5344CB8AC3E}">
        <p14:creationId xmlns:p14="http://schemas.microsoft.com/office/powerpoint/2010/main" val="2837488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4</a:t>
            </a:fld>
            <a:endParaRPr lang="es-ES"/>
          </a:p>
        </p:txBody>
      </p:sp>
    </p:spTree>
    <p:extLst>
      <p:ext uri="{BB962C8B-B14F-4D97-AF65-F5344CB8AC3E}">
        <p14:creationId xmlns:p14="http://schemas.microsoft.com/office/powerpoint/2010/main" val="201825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2E024B4-911F-427D-A25D-AE453625DCAE}" type="slidenum">
              <a:rPr lang="es-ES" smtClean="0"/>
              <a:t>5</a:t>
            </a:fld>
            <a:endParaRPr lang="es-ES"/>
          </a:p>
        </p:txBody>
      </p:sp>
    </p:spTree>
    <p:extLst>
      <p:ext uri="{BB962C8B-B14F-4D97-AF65-F5344CB8AC3E}">
        <p14:creationId xmlns:p14="http://schemas.microsoft.com/office/powerpoint/2010/main" val="294595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20</a:t>
            </a:fld>
            <a:endParaRPr lang="es-ES"/>
          </a:p>
        </p:txBody>
      </p:sp>
    </p:spTree>
    <p:extLst>
      <p:ext uri="{BB962C8B-B14F-4D97-AF65-F5344CB8AC3E}">
        <p14:creationId xmlns:p14="http://schemas.microsoft.com/office/powerpoint/2010/main" val="281761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029075" y="8926513"/>
            <a:ext cx="30813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38" tIns="46720" rIns="93438" bIns="46720"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C4FBB69B-3723-434C-B7F6-BB18C6EB823D}" type="slidenum">
              <a:rPr lang="en-US" altLang="es-ES" smtClean="0">
                <a:solidFill>
                  <a:srgbClr val="000000"/>
                </a:solidFill>
              </a:rPr>
              <a:pPr algn="r" fontAlgn="base">
                <a:spcBef>
                  <a:spcPct val="0"/>
                </a:spcBef>
                <a:spcAft>
                  <a:spcPct val="0"/>
                </a:spcAft>
              </a:pPr>
              <a:t>38</a:t>
            </a:fld>
            <a:endParaRPr lang="en-US" altLang="es-ES">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ea typeface="ＭＳ Ｐゴシック" panose="020B0600070205080204" pitchFamily="34" charset="-128"/>
            </a:endParaRPr>
          </a:p>
        </p:txBody>
      </p:sp>
    </p:spTree>
    <p:extLst>
      <p:ext uri="{BB962C8B-B14F-4D97-AF65-F5344CB8AC3E}">
        <p14:creationId xmlns:p14="http://schemas.microsoft.com/office/powerpoint/2010/main" val="112361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4B82D49-D4A8-49B0-9623-C263C2A25A60}" type="slidenum">
              <a:rPr lang="en-US" altLang="es-ES">
                <a:solidFill>
                  <a:srgbClr val="000000"/>
                </a:solidFill>
              </a:rPr>
              <a:pPr>
                <a:spcBef>
                  <a:spcPct val="0"/>
                </a:spcBef>
              </a:pPr>
              <a:t>39</a:t>
            </a:fld>
            <a:endParaRPr lang="en-US" altLang="es-ES">
              <a:solidFill>
                <a:srgbClr val="000000"/>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ea typeface="ＭＳ Ｐゴシック" panose="020B0600070205080204" pitchFamily="34" charset="-128"/>
            </a:endParaRPr>
          </a:p>
        </p:txBody>
      </p:sp>
    </p:spTree>
    <p:extLst>
      <p:ext uri="{BB962C8B-B14F-4D97-AF65-F5344CB8AC3E}">
        <p14:creationId xmlns:p14="http://schemas.microsoft.com/office/powerpoint/2010/main" val="3793971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ctrTitle"/>
          </p:nvPr>
        </p:nvSpPr>
        <p:spPr>
          <a:xfrm>
            <a:off x="1802296" y="1984227"/>
            <a:ext cx="9144000" cy="2387600"/>
          </a:xfrm>
        </p:spPr>
        <p:txBody>
          <a:bodyPr anchor="b">
            <a:normAutofit/>
          </a:bodyPr>
          <a:lstStyle>
            <a:lvl1pPr algn="ctr">
              <a:defRPr sz="5400" b="1">
                <a:solidFill>
                  <a:schemeClr val="bg1"/>
                </a:solidFill>
              </a:defRPr>
            </a:lvl1pPr>
          </a:lstStyle>
          <a:p>
            <a:r>
              <a:rPr lang="es-ES" dirty="0"/>
              <a:t>Haga clic para modificar el estilo de título del patrón</a:t>
            </a:r>
            <a:endParaRPr lang="es-CO" dirty="0"/>
          </a:p>
        </p:txBody>
      </p:sp>
      <p:sp>
        <p:nvSpPr>
          <p:cNvPr id="4" name="Marcador de fecha 3"/>
          <p:cNvSpPr>
            <a:spLocks noGrp="1"/>
          </p:cNvSpPr>
          <p:nvPr>
            <p:ph type="dt" sz="half" idx="10"/>
          </p:nvPr>
        </p:nvSpPr>
        <p:spPr/>
        <p:txBody>
          <a:bodyPr/>
          <a:lstStyle/>
          <a:p>
            <a:fld id="{2DE7E896-990D-407E-A226-7D43B24184F3}" type="datetimeFigureOut">
              <a:rPr lang="es-CO" smtClean="0"/>
              <a:t>29/08/2022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218808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2DE7E896-990D-407E-A226-7D43B24184F3}" type="datetimeFigureOut">
              <a:rPr lang="es-CO" smtClean="0"/>
              <a:t>29/08/2022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75687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2DE7E896-990D-407E-A226-7D43B24184F3}" type="datetimeFigureOut">
              <a:rPr lang="es-CO" smtClean="0"/>
              <a:t>29/08/2022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817488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DE7E896-990D-407E-A226-7D43B24184F3}" type="datetimeFigureOut">
              <a:rPr lang="es-CO" smtClean="0"/>
              <a:t>29/08/2022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499365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DE7E896-990D-407E-A226-7D43B24184F3}" type="datetimeFigureOut">
              <a:rPr lang="es-CO" smtClean="0"/>
              <a:t>29/08/2022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3787787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DE7E896-990D-407E-A226-7D43B24184F3}" type="datetimeFigureOut">
              <a:rPr lang="es-CO" smtClean="0"/>
              <a:t>29/08/2022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443198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350823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661534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AE17EF-8E45-4ABB-BBB9-D63C49C43A4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A7A73D4-CD15-428C-9719-0FA2E5E3D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6E6492-60E8-4527-87C4-C272CD1D56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E7E896-990D-407E-A226-7D43B24184F3}"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29/08/2022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F78C66F8-B495-4B5B-94CB-5DDF959738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AF0E7AD-64EC-4D6F-ACAE-D2C3849DF8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15B42-63CC-42B1-896A-4CC756A1B422}"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42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ctrTitle"/>
          </p:nvPr>
        </p:nvSpPr>
        <p:spPr>
          <a:xfrm>
            <a:off x="1802296" y="1984227"/>
            <a:ext cx="9144000" cy="2387600"/>
          </a:xfrm>
        </p:spPr>
        <p:txBody>
          <a:bodyPr anchor="b">
            <a:normAutofit/>
          </a:bodyPr>
          <a:lstStyle>
            <a:lvl1pPr algn="ctr">
              <a:defRPr sz="5400" b="1">
                <a:solidFill>
                  <a:schemeClr val="bg1"/>
                </a:solidFill>
              </a:defRPr>
            </a:lvl1pPr>
          </a:lstStyle>
          <a:p>
            <a:r>
              <a:rPr lang="es-ES" dirty="0"/>
              <a:t>Haga clic para modificar el estilo de título del patrón</a:t>
            </a:r>
            <a:endParaRPr lang="es-CO" dirty="0"/>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E7E896-990D-407E-A226-7D43B24184F3}"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29/08/2022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15B42-63CC-42B1-896A-4CC756A1B422}"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91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ctrTitle"/>
          </p:nvPr>
        </p:nvSpPr>
        <p:spPr>
          <a:xfrm>
            <a:off x="1802296" y="1984227"/>
            <a:ext cx="9144000" cy="2387600"/>
          </a:xfrm>
        </p:spPr>
        <p:txBody>
          <a:bodyPr anchor="b">
            <a:normAutofit/>
          </a:bodyPr>
          <a:lstStyle>
            <a:lvl1pPr algn="ctr">
              <a:defRPr sz="5400" b="1">
                <a:solidFill>
                  <a:schemeClr val="bg1"/>
                </a:solidFill>
              </a:defRPr>
            </a:lvl1pPr>
          </a:lstStyle>
          <a:p>
            <a:r>
              <a:rPr lang="es-ES" dirty="0"/>
              <a:t>Haga clic para modificar el estilo de título del patrón</a:t>
            </a:r>
            <a:endParaRPr lang="es-CO" dirty="0"/>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E7E896-990D-407E-A226-7D43B24184F3}"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29/08/2022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15B42-63CC-42B1-896A-4CC756A1B422}"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276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838200" y="365126"/>
            <a:ext cx="3200400" cy="823616"/>
          </a:xfrm>
        </p:spPr>
        <p:txBody>
          <a:bodyPr>
            <a:noAutofit/>
          </a:bodyPr>
          <a:lstStyle>
            <a:lvl1pPr>
              <a:defRPr sz="28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838199" y="1558856"/>
            <a:ext cx="6834810" cy="408657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244727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1057" y="-594"/>
            <a:ext cx="12193057" cy="6858594"/>
          </a:xfrm>
          <a:prstGeom prst="rect">
            <a:avLst/>
          </a:prstGeom>
        </p:spPr>
      </p:pic>
      <p:sp>
        <p:nvSpPr>
          <p:cNvPr id="2" name="Título 1"/>
          <p:cNvSpPr>
            <a:spLocks noGrp="1"/>
          </p:cNvSpPr>
          <p:nvPr>
            <p:ph type="title"/>
          </p:nvPr>
        </p:nvSpPr>
        <p:spPr>
          <a:xfrm>
            <a:off x="1318590" y="365126"/>
            <a:ext cx="7785652" cy="482806"/>
          </a:xfrm>
        </p:spPr>
        <p:txBody>
          <a:bodyPr>
            <a:noAutofit/>
          </a:bodyPr>
          <a:lstStyle>
            <a:lvl1pPr>
              <a:defRPr sz="32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1318590" y="1213652"/>
            <a:ext cx="6834810" cy="408657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646545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4532243" y="24316"/>
            <a:ext cx="5844209" cy="1397718"/>
          </a:xfrm>
        </p:spPr>
        <p:txBody>
          <a:bodyPr>
            <a:noAutofit/>
          </a:bodyPr>
          <a:lstStyle>
            <a:lvl1pPr>
              <a:defRPr sz="2800" b="1">
                <a:solidFill>
                  <a:schemeClr val="bg1"/>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038600" y="1558856"/>
            <a:ext cx="6834810" cy="40865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8889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838199" y="365125"/>
            <a:ext cx="3200401" cy="787813"/>
          </a:xfrm>
        </p:spPr>
        <p:txBody>
          <a:bodyPr>
            <a:noAutofit/>
          </a:bodyPr>
          <a:lstStyle>
            <a:lvl1pPr>
              <a:defRPr sz="28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735995" y="1673305"/>
            <a:ext cx="6834810" cy="408657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9796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2DE7E896-990D-407E-A226-7D43B24184F3}" type="datetimeFigureOut">
              <a:rPr lang="es-CO" smtClean="0"/>
              <a:t>29/08/2022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54767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2DE7E896-990D-407E-A226-7D43B24184F3}" type="datetimeFigureOut">
              <a:rPr lang="es-CO" smtClean="0"/>
              <a:t>29/08/2022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351385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7E896-990D-407E-A226-7D43B24184F3}" type="datetimeFigureOut">
              <a:rPr lang="es-CO" smtClean="0"/>
              <a:t>29/08/2022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15B42-63CC-42B1-896A-4CC756A1B422}" type="slidenum">
              <a:rPr lang="es-CO" smtClean="0"/>
              <a:t>‹Nº›</a:t>
            </a:fld>
            <a:endParaRPr lang="es-CO"/>
          </a:p>
        </p:txBody>
      </p:sp>
    </p:spTree>
    <p:extLst>
      <p:ext uri="{BB962C8B-B14F-4D97-AF65-F5344CB8AC3E}">
        <p14:creationId xmlns:p14="http://schemas.microsoft.com/office/powerpoint/2010/main" val="615056956"/>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50" r:id="rId4"/>
    <p:sldLayoutId id="2147483661" r:id="rId5"/>
    <p:sldLayoutId id="2147483660" r:id="rId6"/>
    <p:sldLayoutId id="2147483662"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E7E896-990D-407E-A226-7D43B24184F3}"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29/08/2022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D15B42-63CC-42B1-896A-4CC756A1B422}"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21318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B8IMr6ZnPmo"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time_continue=97&amp;v=717ysUZEp5Y"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0.tiff"/><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youtube.com/watch?v=5Vuv6Q-Q_sQ"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sugarcrm.com/" TargetMode="Externa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youtube.com/watch?v=ERBc3TSXFi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351913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Marketing de contenidos </a:t>
            </a:r>
          </a:p>
        </p:txBody>
      </p:sp>
      <p:sp>
        <p:nvSpPr>
          <p:cNvPr id="3" name="Marcador de contenido 2"/>
          <p:cNvSpPr>
            <a:spLocks noGrp="1"/>
          </p:cNvSpPr>
          <p:nvPr>
            <p:ph idx="1"/>
          </p:nvPr>
        </p:nvSpPr>
        <p:spPr>
          <a:xfrm>
            <a:off x="113891" y="1623200"/>
            <a:ext cx="6834810" cy="4086570"/>
          </a:xfrm>
        </p:spPr>
        <p:txBody>
          <a:bodyPr/>
          <a:lstStyle/>
          <a:p>
            <a:r>
              <a:rPr lang="es-ES" b="1" dirty="0">
                <a:solidFill>
                  <a:srgbClr val="C00000"/>
                </a:solidFill>
              </a:rPr>
              <a:t>Creación de contenidos. Es necesario establecer un “diálogo” con los clientes.</a:t>
            </a:r>
          </a:p>
          <a:p>
            <a:r>
              <a:rPr lang="es-ES" dirty="0"/>
              <a:t>De comunicación comercial a contenidos y conversaciones</a:t>
            </a:r>
          </a:p>
          <a:p>
            <a:pPr lvl="1"/>
            <a:r>
              <a:rPr lang="es-ES" dirty="0"/>
              <a:t>Es evidente —y ya se ha comentado mucho— que la comunicación ha dejado de ser unidireccional y que es necesario establecer auténticas conversaciones con las personas </a:t>
            </a:r>
          </a:p>
          <a:p>
            <a:endParaRPr lang="es-ES" dirty="0"/>
          </a:p>
        </p:txBody>
      </p:sp>
      <p:pic>
        <p:nvPicPr>
          <p:cNvPr id="1026" name="Picture 2" descr="Resultado de imagen para content market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75820" y="934748"/>
            <a:ext cx="5715000"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030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3600" dirty="0">
                <a:solidFill>
                  <a:srgbClr val="002060"/>
                </a:solidFill>
              </a:rPr>
              <a:t>Marketing de contenidos </a:t>
            </a:r>
          </a:p>
        </p:txBody>
      </p:sp>
      <p:sp>
        <p:nvSpPr>
          <p:cNvPr id="3" name="Marcador de contenido 2"/>
          <p:cNvSpPr>
            <a:spLocks noGrp="1"/>
          </p:cNvSpPr>
          <p:nvPr>
            <p:ph idx="1"/>
          </p:nvPr>
        </p:nvSpPr>
        <p:spPr>
          <a:xfrm>
            <a:off x="838886" y="1825627"/>
            <a:ext cx="10514231" cy="1967056"/>
          </a:xfrm>
        </p:spPr>
        <p:txBody>
          <a:bodyPr>
            <a:normAutofit lnSpcReduction="10000"/>
          </a:bodyPr>
          <a:lstStyle/>
          <a:p>
            <a:r>
              <a:rPr lang="es-ES" dirty="0"/>
              <a:t>Técnica de marketing que consiste en la creación  y distribución  de contenido valioso, pertinente y coherente para atraer y adquirir un público objetivo con claridad, con el objetivo de impulsar  las acción rentable de los clientes. </a:t>
            </a:r>
          </a:p>
          <a:p>
            <a:pPr marL="0" indent="0">
              <a:buNone/>
            </a:pPr>
            <a:r>
              <a:rPr lang="es-ES" sz="2000" dirty="0">
                <a:solidFill>
                  <a:srgbClr val="C00000"/>
                </a:solidFill>
              </a:rPr>
              <a:t>Definición de Content Marketing </a:t>
            </a:r>
            <a:r>
              <a:rPr lang="es-ES" sz="2000" dirty="0" err="1">
                <a:solidFill>
                  <a:srgbClr val="C00000"/>
                </a:solidFill>
              </a:rPr>
              <a:t>Institute</a:t>
            </a:r>
            <a:r>
              <a:rPr lang="es-ES" sz="2000" dirty="0">
                <a:solidFill>
                  <a:srgbClr val="C00000"/>
                </a:solidFill>
              </a:rPr>
              <a:t> </a:t>
            </a:r>
          </a:p>
        </p:txBody>
      </p:sp>
      <p:pic>
        <p:nvPicPr>
          <p:cNvPr id="4" name="Imagen 3"/>
          <p:cNvPicPr>
            <a:picLocks noChangeAspect="1"/>
          </p:cNvPicPr>
          <p:nvPr/>
        </p:nvPicPr>
        <p:blipFill>
          <a:blip r:embed="rId2"/>
          <a:stretch>
            <a:fillRect/>
          </a:stretch>
        </p:blipFill>
        <p:spPr>
          <a:xfrm>
            <a:off x="6096001" y="3112845"/>
            <a:ext cx="5618018" cy="2633446"/>
          </a:xfrm>
          <a:prstGeom prst="rect">
            <a:avLst/>
          </a:prstGeom>
        </p:spPr>
      </p:pic>
    </p:spTree>
    <p:extLst>
      <p:ext uri="{BB962C8B-B14F-4D97-AF65-F5344CB8AC3E}">
        <p14:creationId xmlns:p14="http://schemas.microsoft.com/office/powerpoint/2010/main" val="173188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81011" y="512195"/>
            <a:ext cx="8176139" cy="4086570"/>
          </a:xfrm>
        </p:spPr>
        <p:txBody>
          <a:bodyPr>
            <a:normAutofit/>
          </a:bodyPr>
          <a:lstStyle/>
          <a:p>
            <a:r>
              <a:rPr lang="es-ES" sz="2400" dirty="0"/>
              <a:t>Esto obliga a las empresas a tener una disposición real hacia el diálogo (lo cual no es tan habitual) y por supuesto una </a:t>
            </a:r>
            <a:r>
              <a:rPr lang="es-ES" sz="3600" b="1" dirty="0">
                <a:solidFill>
                  <a:srgbClr val="C00000"/>
                </a:solidFill>
              </a:rPr>
              <a:t>gran capacidad para escuchar,</a:t>
            </a:r>
            <a:r>
              <a:rPr lang="es-ES" sz="2400" dirty="0"/>
              <a:t> lo que sí hacen cada vez más las empresas gracias a las nuevas herramientas digitales que existen para ello. </a:t>
            </a:r>
          </a:p>
          <a:p>
            <a:r>
              <a:rPr lang="es-ES" sz="2400" dirty="0"/>
              <a:t>El no sentirse escuchado es una de las primeras razones por las cuales alguien cambia de marca. </a:t>
            </a:r>
          </a:p>
        </p:txBody>
      </p:sp>
      <p:pic>
        <p:nvPicPr>
          <p:cNvPr id="2050" name="Picture 2" descr="Resultado de imagen para escuchar al clien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14116" y="3704684"/>
            <a:ext cx="4903374" cy="270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37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99133" y="1135128"/>
            <a:ext cx="4674533" cy="4000543"/>
          </a:xfrm>
        </p:spPr>
        <p:txBody>
          <a:bodyPr>
            <a:normAutofit fontScale="92500" lnSpcReduction="10000"/>
          </a:bodyPr>
          <a:lstStyle/>
          <a:p>
            <a:r>
              <a:rPr lang="es-ES" dirty="0"/>
              <a:t>Coca-Cola afirma que en 2020 habrá invertido la proporción de los presupuestos en inversiones que realiza en marketing, pasando de un 70/30 a favor de la publicidad a un 70/30 a favor del contenido. </a:t>
            </a:r>
          </a:p>
          <a:p>
            <a:r>
              <a:rPr lang="es-ES" dirty="0" err="1"/>
              <a:t>Dove</a:t>
            </a:r>
            <a:r>
              <a:rPr lang="es-ES" dirty="0"/>
              <a:t> —con la campaña por la belleza real— fue una de las marcas pioneras en la generación de contenido. </a:t>
            </a:r>
          </a:p>
        </p:txBody>
      </p:sp>
      <p:pic>
        <p:nvPicPr>
          <p:cNvPr id="4" name="Imagen 3"/>
          <p:cNvPicPr>
            <a:picLocks noChangeAspect="1"/>
          </p:cNvPicPr>
          <p:nvPr/>
        </p:nvPicPr>
        <p:blipFill>
          <a:blip r:embed="rId2"/>
          <a:stretch>
            <a:fillRect/>
          </a:stretch>
        </p:blipFill>
        <p:spPr>
          <a:xfrm>
            <a:off x="6116782" y="1474715"/>
            <a:ext cx="5909533" cy="3785466"/>
          </a:xfrm>
          <a:prstGeom prst="rect">
            <a:avLst/>
          </a:prstGeom>
        </p:spPr>
      </p:pic>
    </p:spTree>
    <p:extLst>
      <p:ext uri="{BB962C8B-B14F-4D97-AF65-F5344CB8AC3E}">
        <p14:creationId xmlns:p14="http://schemas.microsoft.com/office/powerpoint/2010/main" val="3980913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06214" y="1865642"/>
            <a:ext cx="2818356" cy="1397718"/>
          </a:xfrm>
        </p:spPr>
        <p:txBody>
          <a:bodyPr>
            <a:normAutofit fontScale="90000"/>
          </a:bodyPr>
          <a:lstStyle/>
          <a:p>
            <a:r>
              <a:rPr lang="es-ES" dirty="0"/>
              <a:t>Cada día es más difícil captar la atención de los consumidores </a:t>
            </a:r>
          </a:p>
        </p:txBody>
      </p:sp>
      <p:sp>
        <p:nvSpPr>
          <p:cNvPr id="3" name="Marcador de contenido 2"/>
          <p:cNvSpPr>
            <a:spLocks noGrp="1"/>
          </p:cNvSpPr>
          <p:nvPr>
            <p:ph idx="1"/>
          </p:nvPr>
        </p:nvSpPr>
        <p:spPr>
          <a:xfrm>
            <a:off x="644047" y="103340"/>
            <a:ext cx="3502068" cy="4086570"/>
          </a:xfrm>
        </p:spPr>
        <p:txBody>
          <a:bodyPr/>
          <a:lstStyle/>
          <a:p>
            <a:r>
              <a:rPr lang="es-ES" dirty="0"/>
              <a:t>La publicidad cada día es más compleja en donde se hace cada día más difícil capturar la atención y el corazón de los compradores. </a:t>
            </a:r>
          </a:p>
          <a:p>
            <a:endParaRPr lang="es-ES" dirty="0"/>
          </a:p>
        </p:txBody>
      </p:sp>
      <p:pic>
        <p:nvPicPr>
          <p:cNvPr id="4" name="Imagen 3"/>
          <p:cNvPicPr>
            <a:picLocks noChangeAspect="1"/>
          </p:cNvPicPr>
          <p:nvPr/>
        </p:nvPicPr>
        <p:blipFill>
          <a:blip r:embed="rId2"/>
          <a:stretch>
            <a:fillRect/>
          </a:stretch>
        </p:blipFill>
        <p:spPr>
          <a:xfrm>
            <a:off x="4146115" y="304412"/>
            <a:ext cx="4454112" cy="6235757"/>
          </a:xfrm>
          <a:prstGeom prst="rect">
            <a:avLst/>
          </a:prstGeom>
        </p:spPr>
      </p:pic>
    </p:spTree>
    <p:extLst>
      <p:ext uri="{BB962C8B-B14F-4D97-AF65-F5344CB8AC3E}">
        <p14:creationId xmlns:p14="http://schemas.microsoft.com/office/powerpoint/2010/main" val="2632086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99657" y="-1"/>
            <a:ext cx="9191551" cy="6893663"/>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794" y="764704"/>
            <a:ext cx="6264696" cy="1512168"/>
          </a:xfrm>
          <a:solidFill>
            <a:schemeClr val="accent2"/>
          </a:solidFill>
        </p:spPr>
        <p:txBody>
          <a:bodyPr>
            <a:noAutofit/>
          </a:bodyPr>
          <a:lstStyle/>
          <a:p>
            <a:pPr algn="ctr"/>
            <a:r>
              <a:rPr lang="es-CO" sz="6000" dirty="0">
                <a:solidFill>
                  <a:schemeClr val="bg1"/>
                </a:solidFill>
              </a:rPr>
              <a:t>La Estrategia de Comunicación </a:t>
            </a:r>
          </a:p>
        </p:txBody>
      </p:sp>
    </p:spTree>
    <p:extLst>
      <p:ext uri="{BB962C8B-B14F-4D97-AF65-F5344CB8AC3E}">
        <p14:creationId xmlns:p14="http://schemas.microsoft.com/office/powerpoint/2010/main" val="2573891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95" y="1"/>
            <a:ext cx="12190413" cy="6870417"/>
          </a:xfrm>
          <a:prstGeom prst="rect">
            <a:avLst/>
          </a:prstGeom>
        </p:spPr>
      </p:pic>
      <p:sp>
        <p:nvSpPr>
          <p:cNvPr id="4" name="CuadroTexto 3"/>
          <p:cNvSpPr txBox="1"/>
          <p:nvPr/>
        </p:nvSpPr>
        <p:spPr>
          <a:xfrm>
            <a:off x="6528048" y="188641"/>
            <a:ext cx="5912100" cy="769441"/>
          </a:xfrm>
          <a:prstGeom prst="rect">
            <a:avLst/>
          </a:prstGeom>
          <a:noFill/>
        </p:spPr>
        <p:txBody>
          <a:bodyPr wrap="square" rtlCol="0">
            <a:spAutoFit/>
          </a:bodyPr>
          <a:lstStyle/>
          <a:p>
            <a:r>
              <a:rPr lang="es-ES_tradnl" sz="4400" dirty="0">
                <a:solidFill>
                  <a:schemeClr val="bg1"/>
                </a:solidFill>
              </a:rPr>
              <a:t>¿</a:t>
            </a:r>
            <a:r>
              <a:rPr lang="es-ES_tradnl" sz="4400" dirty="0" err="1">
                <a:solidFill>
                  <a:schemeClr val="bg1"/>
                </a:solidFill>
              </a:rPr>
              <a:t>Qu</a:t>
            </a:r>
            <a:r>
              <a:rPr lang="es-ES" sz="4400" dirty="0">
                <a:solidFill>
                  <a:schemeClr val="bg1"/>
                </a:solidFill>
              </a:rPr>
              <a:t>é es la publicidad?  </a:t>
            </a:r>
            <a:endParaRPr lang="es-ES_tradnl" sz="4400" dirty="0">
              <a:solidFill>
                <a:schemeClr val="bg1"/>
              </a:solidFill>
            </a:endParaRPr>
          </a:p>
        </p:txBody>
      </p:sp>
    </p:spTree>
    <p:extLst>
      <p:ext uri="{BB962C8B-B14F-4D97-AF65-F5344CB8AC3E}">
        <p14:creationId xmlns:p14="http://schemas.microsoft.com/office/powerpoint/2010/main" val="155766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p:cNvSpPr>
          <p:nvPr>
            <p:ph idx="1"/>
          </p:nvPr>
        </p:nvSpPr>
        <p:spPr>
          <a:xfrm>
            <a:off x="623393" y="1866207"/>
            <a:ext cx="5197857" cy="2404863"/>
          </a:xfrm>
        </p:spPr>
        <p:txBody>
          <a:bodyPr>
            <a:normAutofit/>
          </a:bodyPr>
          <a:lstStyle/>
          <a:p>
            <a:r>
              <a:rPr lang="es-ES" sz="3200" dirty="0"/>
              <a:t>La publicidad es una herramienta de negocios y como tal debemos analizarla dentro del proceso publicitario. </a:t>
            </a:r>
          </a:p>
        </p:txBody>
      </p:sp>
      <p:pic>
        <p:nvPicPr>
          <p:cNvPr id="92163" name="Picture 5" descr="cyr_im_bombillo-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04113" y="18155"/>
            <a:ext cx="5087095" cy="6763207"/>
          </a:xfrm>
          <a:prstGeom prst="rect">
            <a:avLst/>
          </a:prstGeom>
          <a:noFill/>
          <a:ln w="9525">
            <a:noFill/>
            <a:miter lim="800000"/>
            <a:headEnd/>
            <a:tailEnd/>
          </a:ln>
        </p:spPr>
      </p:pic>
    </p:spTree>
    <p:extLst>
      <p:ext uri="{BB962C8B-B14F-4D97-AF65-F5344CB8AC3E}">
        <p14:creationId xmlns:p14="http://schemas.microsoft.com/office/powerpoint/2010/main" val="3830895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ctrTitle"/>
          </p:nvPr>
        </p:nvSpPr>
        <p:spPr>
          <a:xfrm>
            <a:off x="3048000" y="-959389"/>
            <a:ext cx="9144000" cy="2387600"/>
          </a:xfrm>
        </p:spPr>
        <p:txBody>
          <a:bodyPr/>
          <a:lstStyle/>
          <a:p>
            <a:r>
              <a:rPr lang="es-CO" dirty="0"/>
              <a:t>Objetivos</a:t>
            </a:r>
            <a:endParaRPr lang="es-ES" dirty="0"/>
          </a:p>
        </p:txBody>
      </p:sp>
      <p:sp>
        <p:nvSpPr>
          <p:cNvPr id="93187" name="Rectangle 3"/>
          <p:cNvSpPr>
            <a:spLocks noGrp="1"/>
          </p:cNvSpPr>
          <p:nvPr>
            <p:ph idx="4294967295"/>
          </p:nvPr>
        </p:nvSpPr>
        <p:spPr>
          <a:xfrm>
            <a:off x="4486471" y="2247503"/>
            <a:ext cx="5976937" cy="1612900"/>
          </a:xfrm>
        </p:spPr>
        <p:txBody>
          <a:bodyPr>
            <a:noAutofit/>
          </a:bodyPr>
          <a:lstStyle/>
          <a:p>
            <a:r>
              <a:rPr lang="es-ES" sz="3600" b="1" dirty="0">
                <a:solidFill>
                  <a:schemeClr val="bg1"/>
                </a:solidFill>
              </a:rPr>
              <a:t>Objetivos de negocio, mercadeo y comunicación </a:t>
            </a:r>
            <a:endParaRPr lang="es-ES" sz="3600" dirty="0">
              <a:solidFill>
                <a:schemeClr val="bg1"/>
              </a:solidFill>
            </a:endParaRPr>
          </a:p>
          <a:p>
            <a:pPr lvl="1"/>
            <a:r>
              <a:rPr lang="es-ES" sz="3200" dirty="0">
                <a:solidFill>
                  <a:schemeClr val="bg1"/>
                </a:solidFill>
              </a:rPr>
              <a:t>Como punto de partida del proceso debemos entender los objetivos de negocio que queremos  lograr y el plazo para el logro de los mismos.</a:t>
            </a:r>
          </a:p>
        </p:txBody>
      </p:sp>
      <p:pic>
        <p:nvPicPr>
          <p:cNvPr id="2" name="Imagen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88934" y="565404"/>
            <a:ext cx="2845718" cy="4114291"/>
          </a:xfrm>
          <a:prstGeom prst="rect">
            <a:avLst/>
          </a:prstGeom>
        </p:spPr>
      </p:pic>
    </p:spTree>
    <p:extLst>
      <p:ext uri="{BB962C8B-B14F-4D97-AF65-F5344CB8AC3E}">
        <p14:creationId xmlns:p14="http://schemas.microsoft.com/office/powerpoint/2010/main" val="3581850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Efectos publicitarios en función del tiempo </a:t>
            </a:r>
            <a:br>
              <a:rPr lang="es-ES" dirty="0"/>
            </a:br>
            <a:endParaRPr lang="es-ES" dirty="0"/>
          </a:p>
        </p:txBody>
      </p:sp>
      <p:graphicFrame>
        <p:nvGraphicFramePr>
          <p:cNvPr id="4" name="Marcador de contenido 3"/>
          <p:cNvGraphicFramePr>
            <a:graphicFrameLocks noGrp="1"/>
          </p:cNvGraphicFramePr>
          <p:nvPr>
            <p:ph idx="1"/>
          </p:nvPr>
        </p:nvGraphicFramePr>
        <p:xfrm>
          <a:off x="301336" y="1267692"/>
          <a:ext cx="11513128" cy="4509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9981" y="315022"/>
            <a:ext cx="8266043" cy="482806"/>
          </a:xfrm>
        </p:spPr>
        <p:txBody>
          <a:bodyPr/>
          <a:lstStyle/>
          <a:p>
            <a:r>
              <a:rPr lang="es-ES" dirty="0"/>
              <a:t>Que es IMC </a:t>
            </a:r>
          </a:p>
        </p:txBody>
      </p:sp>
      <p:sp>
        <p:nvSpPr>
          <p:cNvPr id="3" name="Marcador de contenido 2"/>
          <p:cNvSpPr>
            <a:spLocks noGrp="1"/>
          </p:cNvSpPr>
          <p:nvPr>
            <p:ph idx="1"/>
          </p:nvPr>
        </p:nvSpPr>
        <p:spPr>
          <a:xfrm>
            <a:off x="901313" y="1163548"/>
            <a:ext cx="4735399" cy="3107827"/>
          </a:xfrm>
        </p:spPr>
        <p:txBody>
          <a:bodyPr>
            <a:noAutofit/>
          </a:bodyPr>
          <a:lstStyle/>
          <a:p>
            <a:pPr marL="457200" lvl="1" indent="0">
              <a:buNone/>
            </a:pPr>
            <a:endParaRPr lang="es-ES" sz="2000" dirty="0"/>
          </a:p>
          <a:p>
            <a:pPr lvl="1"/>
            <a:r>
              <a:rPr lang="es-ES" sz="2000" dirty="0"/>
              <a:t>La American Marketing </a:t>
            </a:r>
            <a:r>
              <a:rPr lang="es-ES" sz="2000" dirty="0" err="1"/>
              <a:t>Association</a:t>
            </a:r>
            <a:r>
              <a:rPr lang="es-ES" sz="2000" dirty="0"/>
              <a:t> (AMA) define las comunicaciones de marketing integradas (IMC) como el "proceso de planificación diseñado para asegurar que todos los contactos de marca recibidos por un cliente o prospecto de un producto, servicio u organización sean relevantes para esa persona y consistentes en el tiempo. "</a:t>
            </a:r>
            <a:br>
              <a:rPr lang="en-US" sz="2000" dirty="0"/>
            </a:br>
            <a:endParaRPr lang="es-ES" sz="2000" dirty="0"/>
          </a:p>
          <a:p>
            <a:endParaRPr lang="es-ES" dirty="0"/>
          </a:p>
        </p:txBody>
      </p:sp>
      <p:pic>
        <p:nvPicPr>
          <p:cNvPr id="1044" name="Picture 20" descr="Resultado de imagen para integrated marketing commun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712" y="923089"/>
            <a:ext cx="5570381" cy="548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39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6828792" y="4902414"/>
            <a:ext cx="3578928" cy="1070223"/>
          </a:xfrm>
          <a:prstGeom prst="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6828792" y="3776235"/>
            <a:ext cx="3578928" cy="107022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6828792" y="2650056"/>
            <a:ext cx="3578928" cy="1070223"/>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6828792" y="1509496"/>
            <a:ext cx="3578928" cy="107022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7346" name="Rectangle 2"/>
          <p:cNvSpPr>
            <a:spLocks noGrp="1"/>
          </p:cNvSpPr>
          <p:nvPr>
            <p:ph type="title"/>
          </p:nvPr>
        </p:nvSpPr>
        <p:spPr/>
        <p:txBody>
          <a:bodyPr/>
          <a:lstStyle/>
          <a:p>
            <a:r>
              <a:rPr lang="es-CO" altLang="es-ES_tradnl" dirty="0"/>
              <a:t>La publicidad y las marcas </a:t>
            </a:r>
            <a:endParaRPr lang="es-ES" altLang="es-ES_tradnl" dirty="0"/>
          </a:p>
        </p:txBody>
      </p:sp>
      <p:sp>
        <p:nvSpPr>
          <p:cNvPr id="2" name="CuadroTexto 1"/>
          <p:cNvSpPr txBox="1"/>
          <p:nvPr/>
        </p:nvSpPr>
        <p:spPr>
          <a:xfrm>
            <a:off x="7021409" y="1509495"/>
            <a:ext cx="3043397" cy="707886"/>
          </a:xfrm>
          <a:prstGeom prst="rect">
            <a:avLst/>
          </a:prstGeom>
          <a:noFill/>
        </p:spPr>
        <p:txBody>
          <a:bodyPr wrap="none" rtlCol="0">
            <a:spAutoFit/>
          </a:bodyPr>
          <a:lstStyle/>
          <a:p>
            <a:pPr algn="ctr"/>
            <a:r>
              <a:rPr lang="es-ES" sz="2000" dirty="0">
                <a:solidFill>
                  <a:schemeClr val="bg1"/>
                </a:solidFill>
              </a:rPr>
              <a:t>Campaña publicitaria</a:t>
            </a:r>
          </a:p>
          <a:p>
            <a:pPr algn="ctr"/>
            <a:r>
              <a:rPr lang="es-ES" sz="2000" dirty="0">
                <a:solidFill>
                  <a:schemeClr val="bg1"/>
                </a:solidFill>
              </a:rPr>
              <a:t>Valores creatividad medios </a:t>
            </a:r>
          </a:p>
        </p:txBody>
      </p:sp>
      <p:sp>
        <p:nvSpPr>
          <p:cNvPr id="5" name="CuadroTexto 4"/>
          <p:cNvSpPr txBox="1"/>
          <p:nvPr/>
        </p:nvSpPr>
        <p:spPr>
          <a:xfrm>
            <a:off x="6770940" y="2633235"/>
            <a:ext cx="3729226" cy="707886"/>
          </a:xfrm>
          <a:prstGeom prst="rect">
            <a:avLst/>
          </a:prstGeom>
          <a:noFill/>
        </p:spPr>
        <p:txBody>
          <a:bodyPr wrap="none" rtlCol="0">
            <a:spAutoFit/>
          </a:bodyPr>
          <a:lstStyle/>
          <a:p>
            <a:pPr algn="ctr"/>
            <a:r>
              <a:rPr lang="es-ES" sz="2000" dirty="0"/>
              <a:t>Ruido</a:t>
            </a:r>
          </a:p>
          <a:p>
            <a:pPr algn="ctr"/>
            <a:r>
              <a:rPr lang="es-ES" sz="2000" dirty="0"/>
              <a:t>Generar atención del consumidor </a:t>
            </a:r>
          </a:p>
        </p:txBody>
      </p:sp>
      <p:sp>
        <p:nvSpPr>
          <p:cNvPr id="6" name="CuadroTexto 5"/>
          <p:cNvSpPr txBox="1"/>
          <p:nvPr/>
        </p:nvSpPr>
        <p:spPr>
          <a:xfrm>
            <a:off x="7142689" y="3952286"/>
            <a:ext cx="2995115" cy="646331"/>
          </a:xfrm>
          <a:prstGeom prst="rect">
            <a:avLst/>
          </a:prstGeom>
          <a:noFill/>
        </p:spPr>
        <p:txBody>
          <a:bodyPr wrap="none" rtlCol="0">
            <a:spAutoFit/>
          </a:bodyPr>
          <a:lstStyle/>
          <a:p>
            <a:pPr algn="ctr"/>
            <a:r>
              <a:rPr lang="es-ES" sz="2000" dirty="0">
                <a:solidFill>
                  <a:schemeClr val="bg1"/>
                </a:solidFill>
              </a:rPr>
              <a:t>Corazón y mente </a:t>
            </a:r>
          </a:p>
          <a:p>
            <a:pPr algn="ctr"/>
            <a:r>
              <a:rPr lang="es-ES" sz="1600" dirty="0">
                <a:solidFill>
                  <a:schemeClr val="bg1"/>
                </a:solidFill>
              </a:rPr>
              <a:t>Racional Emocional Experimental </a:t>
            </a:r>
          </a:p>
        </p:txBody>
      </p:sp>
      <p:sp>
        <p:nvSpPr>
          <p:cNvPr id="7" name="CuadroTexto 6"/>
          <p:cNvSpPr txBox="1"/>
          <p:nvPr/>
        </p:nvSpPr>
        <p:spPr>
          <a:xfrm>
            <a:off x="7643814" y="4872280"/>
            <a:ext cx="1798584" cy="707886"/>
          </a:xfrm>
          <a:prstGeom prst="rect">
            <a:avLst/>
          </a:prstGeom>
          <a:noFill/>
        </p:spPr>
        <p:txBody>
          <a:bodyPr wrap="square" rtlCol="0">
            <a:spAutoFit/>
          </a:bodyPr>
          <a:lstStyle/>
          <a:p>
            <a:pPr algn="ctr"/>
            <a:r>
              <a:rPr lang="es-ES" sz="2000" dirty="0"/>
              <a:t>Bolsillo</a:t>
            </a:r>
          </a:p>
          <a:p>
            <a:pPr algn="ctr"/>
            <a:r>
              <a:rPr lang="es-ES" sz="2000" dirty="0"/>
              <a:t>Efectos </a:t>
            </a:r>
          </a:p>
        </p:txBody>
      </p:sp>
      <p:sp>
        <p:nvSpPr>
          <p:cNvPr id="3" name="CuadroTexto 2"/>
          <p:cNvSpPr txBox="1"/>
          <p:nvPr/>
        </p:nvSpPr>
        <p:spPr>
          <a:xfrm>
            <a:off x="10383049" y="1859397"/>
            <a:ext cx="1667311" cy="461665"/>
          </a:xfrm>
          <a:prstGeom prst="rect">
            <a:avLst/>
          </a:prstGeom>
          <a:noFill/>
        </p:spPr>
        <p:txBody>
          <a:bodyPr wrap="square" rtlCol="0">
            <a:spAutoFit/>
          </a:bodyPr>
          <a:lstStyle/>
          <a:p>
            <a:pPr algn="ctr"/>
            <a:r>
              <a:rPr lang="es-ES" sz="1200" dirty="0"/>
              <a:t>El consumidor verá la publicidad </a:t>
            </a:r>
          </a:p>
        </p:txBody>
      </p:sp>
      <p:sp>
        <p:nvSpPr>
          <p:cNvPr id="9" name="CuadroTexto 8"/>
          <p:cNvSpPr txBox="1"/>
          <p:nvPr/>
        </p:nvSpPr>
        <p:spPr>
          <a:xfrm>
            <a:off x="10407721" y="3074035"/>
            <a:ext cx="1667311" cy="276999"/>
          </a:xfrm>
          <a:prstGeom prst="rect">
            <a:avLst/>
          </a:prstGeom>
          <a:noFill/>
        </p:spPr>
        <p:txBody>
          <a:bodyPr wrap="square" rtlCol="0">
            <a:spAutoFit/>
          </a:bodyPr>
          <a:lstStyle/>
          <a:p>
            <a:pPr algn="ctr"/>
            <a:r>
              <a:rPr lang="es-ES" sz="1200" dirty="0"/>
              <a:t>Efectos intermedios </a:t>
            </a:r>
          </a:p>
        </p:txBody>
      </p:sp>
      <p:sp>
        <p:nvSpPr>
          <p:cNvPr id="10" name="CuadroTexto 9"/>
          <p:cNvSpPr txBox="1"/>
          <p:nvPr/>
        </p:nvSpPr>
        <p:spPr>
          <a:xfrm>
            <a:off x="10348772" y="5226224"/>
            <a:ext cx="1667311" cy="276999"/>
          </a:xfrm>
          <a:prstGeom prst="rect">
            <a:avLst/>
          </a:prstGeom>
          <a:noFill/>
        </p:spPr>
        <p:txBody>
          <a:bodyPr wrap="square" rtlCol="0">
            <a:spAutoFit/>
          </a:bodyPr>
          <a:lstStyle/>
          <a:p>
            <a:pPr algn="ctr"/>
            <a:r>
              <a:rPr lang="es-ES" sz="1200" dirty="0"/>
              <a:t>Efectos finales </a:t>
            </a:r>
          </a:p>
        </p:txBody>
      </p:sp>
      <p:sp>
        <p:nvSpPr>
          <p:cNvPr id="4" name="CuadroTexto 3"/>
          <p:cNvSpPr txBox="1"/>
          <p:nvPr/>
        </p:nvSpPr>
        <p:spPr>
          <a:xfrm>
            <a:off x="7418730" y="5532948"/>
            <a:ext cx="2545825" cy="307777"/>
          </a:xfrm>
          <a:prstGeom prst="rect">
            <a:avLst/>
          </a:prstGeom>
          <a:noFill/>
        </p:spPr>
        <p:txBody>
          <a:bodyPr wrap="none" rtlCol="0">
            <a:spAutoFit/>
          </a:bodyPr>
          <a:lstStyle/>
          <a:p>
            <a:r>
              <a:rPr lang="es-ES" sz="1400" dirty="0"/>
              <a:t>Elegir, consumo, lealtad , habito </a:t>
            </a:r>
          </a:p>
        </p:txBody>
      </p:sp>
      <p:sp>
        <p:nvSpPr>
          <p:cNvPr id="12" name="CuadroTexto 11"/>
          <p:cNvSpPr txBox="1"/>
          <p:nvPr/>
        </p:nvSpPr>
        <p:spPr>
          <a:xfrm>
            <a:off x="6828793" y="2248965"/>
            <a:ext cx="3428631" cy="307777"/>
          </a:xfrm>
          <a:prstGeom prst="rect">
            <a:avLst/>
          </a:prstGeom>
          <a:noFill/>
        </p:spPr>
        <p:txBody>
          <a:bodyPr wrap="none" rtlCol="0">
            <a:spAutoFit/>
          </a:bodyPr>
          <a:lstStyle/>
          <a:p>
            <a:r>
              <a:rPr lang="es-ES" sz="1400" dirty="0">
                <a:solidFill>
                  <a:schemeClr val="bg1"/>
                </a:solidFill>
              </a:rPr>
              <a:t>Contenido del mensaje, medios y repetición </a:t>
            </a:r>
          </a:p>
        </p:txBody>
      </p:sp>
      <p:sp>
        <p:nvSpPr>
          <p:cNvPr id="13" name="CuadroTexto 12"/>
          <p:cNvSpPr txBox="1"/>
          <p:nvPr/>
        </p:nvSpPr>
        <p:spPr>
          <a:xfrm>
            <a:off x="7121660" y="3367983"/>
            <a:ext cx="2842894" cy="307777"/>
          </a:xfrm>
          <a:prstGeom prst="rect">
            <a:avLst/>
          </a:prstGeom>
          <a:noFill/>
        </p:spPr>
        <p:txBody>
          <a:bodyPr wrap="none" rtlCol="0">
            <a:spAutoFit/>
          </a:bodyPr>
          <a:lstStyle/>
          <a:p>
            <a:r>
              <a:rPr lang="es-ES" sz="1400" dirty="0"/>
              <a:t>Filtros, motivación, involucramiento </a:t>
            </a:r>
          </a:p>
        </p:txBody>
      </p:sp>
      <p:sp>
        <p:nvSpPr>
          <p:cNvPr id="8" name="Rectángulo 7"/>
          <p:cNvSpPr/>
          <p:nvPr/>
        </p:nvSpPr>
        <p:spPr>
          <a:xfrm>
            <a:off x="767409" y="5221419"/>
            <a:ext cx="3397661" cy="430887"/>
          </a:xfrm>
          <a:prstGeom prst="rect">
            <a:avLst/>
          </a:prstGeom>
        </p:spPr>
        <p:txBody>
          <a:bodyPr wrap="square">
            <a:spAutoFit/>
          </a:bodyPr>
          <a:lstStyle/>
          <a:p>
            <a:r>
              <a:rPr lang="en-US" sz="1100" dirty="0"/>
              <a:t>Fuente: </a:t>
            </a:r>
            <a:r>
              <a:rPr lang="en-US" sz="1100" dirty="0" err="1"/>
              <a:t>Demetrios</a:t>
            </a:r>
            <a:r>
              <a:rPr lang="en-US" sz="1100" dirty="0"/>
              <a:t> </a:t>
            </a:r>
            <a:r>
              <a:rPr lang="en-US" sz="1100" dirty="0" err="1"/>
              <a:t>Vakratsas</a:t>
            </a:r>
            <a:r>
              <a:rPr lang="en-US" sz="1100" dirty="0"/>
              <a:t> and Tim Ambler(1999) “How Advertising Works: What Do We Really Know?”,</a:t>
            </a:r>
            <a:endParaRPr lang="es-ES" sz="1100" dirty="0"/>
          </a:p>
        </p:txBody>
      </p:sp>
      <p:pic>
        <p:nvPicPr>
          <p:cNvPr id="11" name="Imagen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194" y="1859397"/>
            <a:ext cx="3282543" cy="3282543"/>
          </a:xfrm>
          <a:prstGeom prst="rect">
            <a:avLst/>
          </a:prstGeom>
        </p:spPr>
      </p:pic>
      <p:pic>
        <p:nvPicPr>
          <p:cNvPr id="15" name="Imagen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4514" y="1489243"/>
            <a:ext cx="2084278" cy="1067499"/>
          </a:xfrm>
          <a:prstGeom prst="rect">
            <a:avLst/>
          </a:prstGeom>
        </p:spPr>
      </p:pic>
      <p:pic>
        <p:nvPicPr>
          <p:cNvPr id="3074" name="Picture 2" descr="Resultado de imagen para campaña publicitar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58292" y="2660664"/>
            <a:ext cx="2025734" cy="10596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relacionad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33775" y="3778673"/>
            <a:ext cx="2050251" cy="106778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44514" y="4832880"/>
            <a:ext cx="2039511" cy="1177968"/>
          </a:xfrm>
          <a:prstGeom prst="rect">
            <a:avLst/>
          </a:prstGeom>
        </p:spPr>
      </p:pic>
      <mc:AlternateContent xmlns:mc="http://schemas.openxmlformats.org/markup-compatibility/2006" xmlns:p14="http://schemas.microsoft.com/office/powerpoint/2010/main">
        <mc:Choice Requires="p14">
          <p:contentPart p14:bwMode="auto" r:id="rId8">
            <p14:nvContentPartPr>
              <p14:cNvPr id="20" name="Entrada de lápiz 19">
                <a:extLst>
                  <a:ext uri="{FF2B5EF4-FFF2-40B4-BE49-F238E27FC236}">
                    <a16:creationId xmlns:a16="http://schemas.microsoft.com/office/drawing/2014/main" id="{30CD3A4E-FD3E-9943-A1BE-C02E8E2371BA}"/>
                  </a:ext>
                </a:extLst>
              </p14:cNvPr>
              <p14:cNvContentPartPr/>
              <p14:nvPr/>
            </p14:nvContentPartPr>
            <p14:xfrm>
              <a:off x="10322640" y="1860840"/>
              <a:ext cx="40680" cy="360"/>
            </p14:xfrm>
          </p:contentPart>
        </mc:Choice>
        <mc:Fallback xmlns="">
          <p:pic>
            <p:nvPicPr>
              <p:cNvPr id="20" name="Entrada de lápiz 19">
                <a:extLst>
                  <a:ext uri="{FF2B5EF4-FFF2-40B4-BE49-F238E27FC236}">
                    <a16:creationId xmlns:a16="http://schemas.microsoft.com/office/drawing/2014/main" id="{30CD3A4E-FD3E-9943-A1BE-C02E8E2371BA}"/>
                  </a:ext>
                </a:extLst>
              </p:cNvPr>
              <p:cNvPicPr/>
              <p:nvPr/>
            </p:nvPicPr>
            <p:blipFill>
              <a:blip r:embed="rId9"/>
              <a:stretch>
                <a:fillRect/>
              </a:stretch>
            </p:blipFill>
            <p:spPr>
              <a:xfrm>
                <a:off x="10313280" y="1851480"/>
                <a:ext cx="59400" cy="19080"/>
              </a:xfrm>
              <a:prstGeom prst="rect">
                <a:avLst/>
              </a:prstGeom>
            </p:spPr>
          </p:pic>
        </mc:Fallback>
      </mc:AlternateContent>
    </p:spTree>
    <p:extLst>
      <p:ext uri="{BB962C8B-B14F-4D97-AF65-F5344CB8AC3E}">
        <p14:creationId xmlns:p14="http://schemas.microsoft.com/office/powerpoint/2010/main" val="1062041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844595918"/>
              </p:ext>
            </p:extLst>
          </p:nvPr>
        </p:nvGraphicFramePr>
        <p:xfrm>
          <a:off x="6058387" y="2187427"/>
          <a:ext cx="4608512" cy="4125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5215906" y="2911740"/>
            <a:ext cx="759695" cy="646331"/>
          </a:xfrm>
          <a:prstGeom prst="rect">
            <a:avLst/>
          </a:prstGeom>
          <a:solidFill>
            <a:schemeClr val="bg1"/>
          </a:solidFill>
        </p:spPr>
        <p:txBody>
          <a:bodyPr wrap="none" rtlCol="0">
            <a:spAutoFit/>
          </a:bodyPr>
          <a:lstStyle/>
          <a:p>
            <a:r>
              <a:rPr lang="es-ES_tradnl" dirty="0"/>
              <a:t>Corto </a:t>
            </a:r>
          </a:p>
          <a:p>
            <a:r>
              <a:rPr lang="es-ES_tradnl" dirty="0"/>
              <a:t>Plazo</a:t>
            </a:r>
          </a:p>
        </p:txBody>
      </p:sp>
      <p:sp>
        <p:nvSpPr>
          <p:cNvPr id="8" name="CuadroTexto 7"/>
          <p:cNvSpPr txBox="1"/>
          <p:nvPr/>
        </p:nvSpPr>
        <p:spPr>
          <a:xfrm>
            <a:off x="6585158" y="2066945"/>
            <a:ext cx="1587063" cy="646331"/>
          </a:xfrm>
          <a:prstGeom prst="rect">
            <a:avLst/>
          </a:prstGeom>
          <a:solidFill>
            <a:schemeClr val="bg1"/>
          </a:solidFill>
        </p:spPr>
        <p:txBody>
          <a:bodyPr wrap="square" rtlCol="0">
            <a:spAutoFit/>
          </a:bodyPr>
          <a:lstStyle>
            <a:defPPr>
              <a:defRPr lang="es-CO"/>
            </a:defPPr>
          </a:lstStyle>
          <a:p>
            <a:r>
              <a:rPr lang="es-ES_tradnl" dirty="0"/>
              <a:t>Mensajes</a:t>
            </a:r>
          </a:p>
          <a:p>
            <a:r>
              <a:rPr lang="es-ES_tradnl" dirty="0"/>
              <a:t>Marca </a:t>
            </a:r>
          </a:p>
        </p:txBody>
      </p:sp>
      <p:sp>
        <p:nvSpPr>
          <p:cNvPr id="9" name="CuadroTexto 8"/>
          <p:cNvSpPr txBox="1"/>
          <p:nvPr/>
        </p:nvSpPr>
        <p:spPr>
          <a:xfrm>
            <a:off x="8859362" y="2066946"/>
            <a:ext cx="1474610" cy="646331"/>
          </a:xfrm>
          <a:prstGeom prst="rect">
            <a:avLst/>
          </a:prstGeom>
          <a:solidFill>
            <a:schemeClr val="bg1"/>
          </a:solidFill>
        </p:spPr>
        <p:txBody>
          <a:bodyPr wrap="square" rtlCol="0">
            <a:spAutoFit/>
          </a:bodyPr>
          <a:lstStyle>
            <a:defPPr>
              <a:defRPr lang="es-CO"/>
            </a:defPPr>
          </a:lstStyle>
          <a:p>
            <a:r>
              <a:rPr lang="es-ES_tradnl" dirty="0"/>
              <a:t>Incentivos</a:t>
            </a:r>
          </a:p>
          <a:p>
            <a:r>
              <a:rPr lang="es-ES_tradnl" dirty="0"/>
              <a:t>Marca</a:t>
            </a:r>
          </a:p>
        </p:txBody>
      </p:sp>
      <p:sp>
        <p:nvSpPr>
          <p:cNvPr id="10" name="CuadroTexto 9"/>
          <p:cNvSpPr txBox="1"/>
          <p:nvPr/>
        </p:nvSpPr>
        <p:spPr>
          <a:xfrm>
            <a:off x="10749685" y="2716958"/>
            <a:ext cx="1103827" cy="646331"/>
          </a:xfrm>
          <a:prstGeom prst="rect">
            <a:avLst/>
          </a:prstGeom>
          <a:solidFill>
            <a:schemeClr val="bg1"/>
          </a:solidFill>
        </p:spPr>
        <p:txBody>
          <a:bodyPr wrap="none" rtlCol="0">
            <a:spAutoFit/>
          </a:bodyPr>
          <a:lstStyle>
            <a:defPPr>
              <a:defRPr lang="es-CO"/>
            </a:defPPr>
          </a:lstStyle>
          <a:p>
            <a:r>
              <a:rPr lang="es-ES_tradnl" dirty="0"/>
              <a:t>Construir </a:t>
            </a:r>
          </a:p>
          <a:p>
            <a:r>
              <a:rPr lang="es-ES_tradnl" dirty="0"/>
              <a:t>negocio</a:t>
            </a:r>
          </a:p>
        </p:txBody>
      </p:sp>
      <p:sp>
        <p:nvSpPr>
          <p:cNvPr id="11" name="CuadroTexto 10"/>
          <p:cNvSpPr txBox="1"/>
          <p:nvPr/>
        </p:nvSpPr>
        <p:spPr>
          <a:xfrm>
            <a:off x="10802583" y="4616052"/>
            <a:ext cx="1050929" cy="646331"/>
          </a:xfrm>
          <a:prstGeom prst="rect">
            <a:avLst/>
          </a:prstGeom>
          <a:solidFill>
            <a:schemeClr val="bg1"/>
          </a:solidFill>
        </p:spPr>
        <p:txBody>
          <a:bodyPr wrap="none" rtlCol="0">
            <a:spAutoFit/>
          </a:bodyPr>
          <a:lstStyle>
            <a:defPPr>
              <a:defRPr lang="es-CO"/>
            </a:defPPr>
          </a:lstStyle>
          <a:p>
            <a:r>
              <a:rPr lang="es-ES_tradnl" dirty="0"/>
              <a:t>Construir</a:t>
            </a:r>
          </a:p>
          <a:p>
            <a:r>
              <a:rPr lang="es-ES_tradnl" dirty="0" err="1"/>
              <a:t>M|arca</a:t>
            </a:r>
            <a:r>
              <a:rPr lang="es-ES_tradnl" dirty="0"/>
              <a:t> </a:t>
            </a:r>
          </a:p>
        </p:txBody>
      </p:sp>
      <p:sp>
        <p:nvSpPr>
          <p:cNvPr id="6" name="CuadroTexto 5"/>
          <p:cNvSpPr txBox="1"/>
          <p:nvPr/>
        </p:nvSpPr>
        <p:spPr>
          <a:xfrm>
            <a:off x="2567608" y="536164"/>
            <a:ext cx="7298088" cy="584775"/>
          </a:xfrm>
          <a:prstGeom prst="rect">
            <a:avLst/>
          </a:prstGeom>
          <a:noFill/>
        </p:spPr>
        <p:txBody>
          <a:bodyPr wrap="none" rtlCol="0">
            <a:spAutoFit/>
          </a:bodyPr>
          <a:lstStyle/>
          <a:p>
            <a:r>
              <a:rPr lang="es-ES_tradnl" sz="3200" dirty="0"/>
              <a:t>Objetivo de la Estrategia de </a:t>
            </a:r>
            <a:r>
              <a:rPr lang="es-ES_tradnl" sz="3200" dirty="0" err="1"/>
              <a:t>Comunicaci</a:t>
            </a:r>
            <a:r>
              <a:rPr lang="es-ES" sz="3200" dirty="0" err="1"/>
              <a:t>ón</a:t>
            </a:r>
            <a:r>
              <a:rPr lang="es-ES" sz="3200" dirty="0"/>
              <a:t> </a:t>
            </a:r>
            <a:endParaRPr lang="es-ES_tradnl" sz="3200" dirty="0"/>
          </a:p>
        </p:txBody>
      </p:sp>
      <p:pic>
        <p:nvPicPr>
          <p:cNvPr id="4098" name="Picture 2" descr="Resultado de imagen para estrategia de comunicac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5414" y="1781694"/>
            <a:ext cx="4328692" cy="3126870"/>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5161186" y="4475175"/>
            <a:ext cx="752194" cy="646331"/>
          </a:xfrm>
          <a:prstGeom prst="rect">
            <a:avLst/>
          </a:prstGeom>
          <a:solidFill>
            <a:schemeClr val="bg1"/>
          </a:solidFill>
        </p:spPr>
        <p:txBody>
          <a:bodyPr wrap="none" rtlCol="0">
            <a:spAutoFit/>
          </a:bodyPr>
          <a:lstStyle>
            <a:defPPr>
              <a:defRPr lang="es-CO"/>
            </a:defPPr>
          </a:lstStyle>
          <a:p>
            <a:r>
              <a:rPr lang="es-ES_tradnl" dirty="0"/>
              <a:t>Largo </a:t>
            </a:r>
          </a:p>
          <a:p>
            <a:r>
              <a:rPr lang="es-ES_tradnl" dirty="0"/>
              <a:t>Plazo</a:t>
            </a:r>
          </a:p>
        </p:txBody>
      </p:sp>
    </p:spTree>
    <p:extLst>
      <p:ext uri="{BB962C8B-B14F-4D97-AF65-F5344CB8AC3E}">
        <p14:creationId xmlns:p14="http://schemas.microsoft.com/office/powerpoint/2010/main" val="1620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graphicEl>
                                              <a:dgm id="{50621348-ED04-7C44-B7B0-B6B1703E5D58}"/>
                                            </p:graphicEl>
                                          </p:spTgt>
                                        </p:tgtEl>
                                        <p:attrNameLst>
                                          <p:attrName>style.visibility</p:attrName>
                                        </p:attrNameLst>
                                      </p:cBhvr>
                                      <p:to>
                                        <p:strVal val="visible"/>
                                      </p:to>
                                    </p:set>
                                    <p:animEffect transition="in" filter="circle(in)">
                                      <p:cBhvr>
                                        <p:cTn id="7" dur="2000"/>
                                        <p:tgtEl>
                                          <p:spTgt spid="4">
                                            <p:graphicEl>
                                              <a:dgm id="{50621348-ED04-7C44-B7B0-B6B1703E5D5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graphicEl>
                                              <a:dgm id="{68A60743-F55A-A14A-A6B6-EAE795898835}"/>
                                            </p:graphicEl>
                                          </p:spTgt>
                                        </p:tgtEl>
                                        <p:attrNameLst>
                                          <p:attrName>style.visibility</p:attrName>
                                        </p:attrNameLst>
                                      </p:cBhvr>
                                      <p:to>
                                        <p:strVal val="visible"/>
                                      </p:to>
                                    </p:set>
                                    <p:animEffect transition="in" filter="circle(in)">
                                      <p:cBhvr>
                                        <p:cTn id="12" dur="2000"/>
                                        <p:tgtEl>
                                          <p:spTgt spid="4">
                                            <p:graphicEl>
                                              <a:dgm id="{68A60743-F55A-A14A-A6B6-EAE79589883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graphicEl>
                                              <a:dgm id="{0F8F61C2-EBCB-CE41-B9C3-3BE0159D1B50}"/>
                                            </p:graphicEl>
                                          </p:spTgt>
                                        </p:tgtEl>
                                        <p:attrNameLst>
                                          <p:attrName>style.visibility</p:attrName>
                                        </p:attrNameLst>
                                      </p:cBhvr>
                                      <p:to>
                                        <p:strVal val="visible"/>
                                      </p:to>
                                    </p:set>
                                    <p:animEffect transition="in" filter="circle(in)">
                                      <p:cBhvr>
                                        <p:cTn id="17" dur="2000"/>
                                        <p:tgtEl>
                                          <p:spTgt spid="4">
                                            <p:graphicEl>
                                              <a:dgm id="{0F8F61C2-EBCB-CE41-B9C3-3BE0159D1B5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graphicEl>
                                              <a:dgm id="{255BB15C-21D5-FA42-BF5A-5D8AFF6C448C}"/>
                                            </p:graphicEl>
                                          </p:spTgt>
                                        </p:tgtEl>
                                        <p:attrNameLst>
                                          <p:attrName>style.visibility</p:attrName>
                                        </p:attrNameLst>
                                      </p:cBhvr>
                                      <p:to>
                                        <p:strVal val="visible"/>
                                      </p:to>
                                    </p:set>
                                    <p:animEffect transition="in" filter="circle(in)">
                                      <p:cBhvr>
                                        <p:cTn id="22" dur="2000"/>
                                        <p:tgtEl>
                                          <p:spTgt spid="4">
                                            <p:graphicEl>
                                              <a:dgm id="{255BB15C-21D5-FA42-BF5A-5D8AFF6C44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23936" y="365125"/>
            <a:ext cx="6096000" cy="4057650"/>
          </a:xfrm>
          <a:prstGeom prst="rect">
            <a:avLst/>
          </a:prstGeom>
        </p:spPr>
      </p:pic>
      <p:sp>
        <p:nvSpPr>
          <p:cNvPr id="2" name="Título 1"/>
          <p:cNvSpPr>
            <a:spLocks noGrp="1"/>
          </p:cNvSpPr>
          <p:nvPr>
            <p:ph type="title"/>
          </p:nvPr>
        </p:nvSpPr>
        <p:spPr/>
        <p:txBody>
          <a:bodyPr/>
          <a:lstStyle/>
          <a:p>
            <a:r>
              <a:rPr lang="es-ES" dirty="0"/>
              <a:t>Posicionamiento de la marca </a:t>
            </a:r>
          </a:p>
        </p:txBody>
      </p:sp>
      <p:graphicFrame>
        <p:nvGraphicFramePr>
          <p:cNvPr id="5" name="Marcador de contenido 4"/>
          <p:cNvGraphicFramePr>
            <a:graphicFrameLocks noGrp="1"/>
          </p:cNvGraphicFramePr>
          <p:nvPr>
            <p:ph idx="1"/>
          </p:nvPr>
        </p:nvGraphicFramePr>
        <p:xfrm>
          <a:off x="1072978" y="3036588"/>
          <a:ext cx="10134600" cy="3166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745438" y="1690688"/>
            <a:ext cx="3443502" cy="1754326"/>
          </a:xfrm>
          <a:prstGeom prst="rect">
            <a:avLst/>
          </a:prstGeom>
        </p:spPr>
        <p:txBody>
          <a:bodyPr wrap="square">
            <a:spAutoFit/>
          </a:bodyPr>
          <a:lstStyle/>
          <a:p>
            <a:pPr lvl="1"/>
            <a:r>
              <a:rPr lang="es-ES" dirty="0"/>
              <a:t>La percepción competitiva de una empresa, marca o producto por parte de un publico objetivo determinado, podemos destacar algunos elementos:</a:t>
            </a:r>
          </a:p>
        </p:txBody>
      </p:sp>
    </p:spTree>
    <p:extLst>
      <p:ext uri="{BB962C8B-B14F-4D97-AF65-F5344CB8AC3E}">
        <p14:creationId xmlns:p14="http://schemas.microsoft.com/office/powerpoint/2010/main" val="1242607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p:txBody>
          <a:bodyPr>
            <a:normAutofit fontScale="90000"/>
          </a:bodyPr>
          <a:lstStyle/>
          <a:p>
            <a:r>
              <a:rPr lang="es-CO" altLang="es-ES_tradnl"/>
              <a:t>El Reto de comunicación</a:t>
            </a:r>
            <a:endParaRPr lang="es-ES" altLang="es-ES_tradnl"/>
          </a:p>
        </p:txBody>
      </p:sp>
      <p:sp>
        <p:nvSpPr>
          <p:cNvPr id="10243" name="Rectangle 3"/>
          <p:cNvSpPr>
            <a:spLocks noGrp="1"/>
          </p:cNvSpPr>
          <p:nvPr>
            <p:ph idx="1"/>
          </p:nvPr>
        </p:nvSpPr>
        <p:spPr>
          <a:xfrm>
            <a:off x="477146" y="1315626"/>
            <a:ext cx="6834810" cy="4086570"/>
          </a:xfrm>
        </p:spPr>
        <p:txBody>
          <a:bodyPr>
            <a:normAutofit/>
          </a:bodyPr>
          <a:lstStyle/>
          <a:p>
            <a:pPr>
              <a:lnSpc>
                <a:spcPct val="80000"/>
              </a:lnSpc>
            </a:pPr>
            <a:r>
              <a:rPr lang="es-ES" altLang="es-ES_tradnl" sz="2400" dirty="0"/>
              <a:t>El reto en comunicación es entrar a este nuevo mundo, entendiendo este nuevo consumidor multimedios, </a:t>
            </a:r>
            <a:r>
              <a:rPr lang="es-ES" altLang="es-ES_tradnl" sz="2400" dirty="0" err="1"/>
              <a:t>multitecnologías</a:t>
            </a:r>
            <a:r>
              <a:rPr lang="es-ES" altLang="es-ES_tradnl" sz="2400" dirty="0"/>
              <a:t>. </a:t>
            </a:r>
          </a:p>
          <a:p>
            <a:pPr>
              <a:lnSpc>
                <a:spcPct val="80000"/>
              </a:lnSpc>
            </a:pPr>
            <a:r>
              <a:rPr lang="es-ES" altLang="es-ES_tradnl" sz="2400" b="1" dirty="0"/>
              <a:t>Es ir mucho más allá de los medios masivos tradicionales, es entrar en la vida de los consumidores</a:t>
            </a:r>
            <a:r>
              <a:rPr lang="es-ES" altLang="es-ES_tradnl" sz="2400" dirty="0"/>
              <a:t>, es conocerlos, entender como se relacionan con la publicidad y el significado de la misma en sus vidas, y de esta manera poder medir el impacto tanto cualitativo como cuantitativo y de alguna forma determina ROI (Retorno en las inversiones) basados en la verdadera experiencia del consumidor con las marcas</a:t>
            </a:r>
          </a:p>
        </p:txBody>
      </p:sp>
      <p:pic>
        <p:nvPicPr>
          <p:cNvPr id="10244" name="Picture 5" descr="increase-awarenes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548607" y="1628777"/>
            <a:ext cx="39179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160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Los puntos de contacto en el desarrollo del IMC </a:t>
            </a:r>
          </a:p>
        </p:txBody>
      </p:sp>
      <p:sp>
        <p:nvSpPr>
          <p:cNvPr id="3" name="Marcador de contenido 2"/>
          <p:cNvSpPr>
            <a:spLocks noGrp="1"/>
          </p:cNvSpPr>
          <p:nvPr>
            <p:ph idx="1"/>
          </p:nvPr>
        </p:nvSpPr>
        <p:spPr>
          <a:xfrm>
            <a:off x="547255" y="1523335"/>
            <a:ext cx="5656118" cy="4107584"/>
          </a:xfrm>
        </p:spPr>
        <p:txBody>
          <a:bodyPr>
            <a:noAutofit/>
          </a:bodyPr>
          <a:lstStyle/>
          <a:p>
            <a:r>
              <a:rPr lang="es-ES" sz="1600" b="1" dirty="0">
                <a:solidFill>
                  <a:srgbClr val="00133A"/>
                </a:solidFill>
              </a:rPr>
              <a:t>Punto de venta: </a:t>
            </a:r>
            <a:r>
              <a:rPr lang="es-ES" sz="1600" dirty="0"/>
              <a:t>Todas las actividades o posibles puntos de contacto en el punto de venta que puedan influenciar la compra. Actividades de impulso, góndolas, anaqueles, publicidad POP, medios publicitarios dentro del punto de venta. </a:t>
            </a:r>
          </a:p>
          <a:p>
            <a:endParaRPr lang="es-ES" sz="1600" b="1" dirty="0">
              <a:solidFill>
                <a:srgbClr val="00133A"/>
              </a:solidFill>
            </a:endParaRPr>
          </a:p>
          <a:p>
            <a:r>
              <a:rPr lang="es-ES" sz="1600" b="1" dirty="0">
                <a:solidFill>
                  <a:srgbClr val="00133A"/>
                </a:solidFill>
              </a:rPr>
              <a:t>Punto de consumo: </a:t>
            </a:r>
            <a:r>
              <a:rPr lang="es-ES" sz="1600" dirty="0"/>
              <a:t>Restaurantes, bares, centros comerciales o todo aquel lugar de consumo donde sea posible contactar al consumidor. </a:t>
            </a:r>
          </a:p>
          <a:p>
            <a:endParaRPr lang="es-ES" sz="1600" dirty="0"/>
          </a:p>
          <a:p>
            <a:r>
              <a:rPr lang="es-ES" sz="1600" b="1" dirty="0">
                <a:solidFill>
                  <a:srgbClr val="00133A"/>
                </a:solidFill>
              </a:rPr>
              <a:t>Medios Masivos: </a:t>
            </a:r>
            <a:r>
              <a:rPr lang="es-ES" sz="1600" dirty="0"/>
              <a:t>Los medios de gran alcance como TV abierta, TV cerrada, video on-line, radio, impresos y publicidad exterior</a:t>
            </a:r>
          </a:p>
          <a:p>
            <a:pPr marL="0" indent="0">
              <a:buNone/>
            </a:pPr>
            <a:r>
              <a:rPr lang="es-ES" sz="1600" dirty="0"/>
              <a:t> </a:t>
            </a:r>
          </a:p>
          <a:p>
            <a:r>
              <a:rPr lang="es-ES" sz="1600" b="1" dirty="0">
                <a:solidFill>
                  <a:srgbClr val="00133A"/>
                </a:solidFill>
              </a:rPr>
              <a:t>Líderes de opinión, </a:t>
            </a:r>
            <a:r>
              <a:rPr lang="es-ES" sz="1600" b="1" dirty="0" err="1">
                <a:solidFill>
                  <a:srgbClr val="00133A"/>
                </a:solidFill>
              </a:rPr>
              <a:t>influenciadores</a:t>
            </a:r>
            <a:r>
              <a:rPr lang="es-ES" sz="1600" b="1" dirty="0">
                <a:solidFill>
                  <a:srgbClr val="00133A"/>
                </a:solidFill>
              </a:rPr>
              <a:t> : </a:t>
            </a:r>
            <a:r>
              <a:rPr lang="es-ES" sz="1600" dirty="0"/>
              <a:t>Personas famosas, periodistas o personas del común que por su  posición en la sociedad o la comunidad tiene la capacidad de influenciar otras personas</a:t>
            </a:r>
          </a:p>
          <a:p>
            <a:endParaRPr lang="es-ES" sz="1600" dirty="0"/>
          </a:p>
        </p:txBody>
      </p:sp>
      <p:pic>
        <p:nvPicPr>
          <p:cNvPr id="4" name="Imagen 3"/>
          <p:cNvPicPr>
            <a:picLocks noChangeAspect="1"/>
          </p:cNvPicPr>
          <p:nvPr/>
        </p:nvPicPr>
        <p:blipFill>
          <a:blip r:embed="rId2"/>
          <a:stretch>
            <a:fillRect/>
          </a:stretch>
        </p:blipFill>
        <p:spPr>
          <a:xfrm>
            <a:off x="8877501" y="1754010"/>
            <a:ext cx="2981990" cy="1714644"/>
          </a:xfrm>
          <a:prstGeom prst="rect">
            <a:avLst/>
          </a:prstGeom>
        </p:spPr>
      </p:pic>
      <p:sp>
        <p:nvSpPr>
          <p:cNvPr id="5" name="CuadroTexto 4"/>
          <p:cNvSpPr txBox="1"/>
          <p:nvPr/>
        </p:nvSpPr>
        <p:spPr>
          <a:xfrm>
            <a:off x="6203373" y="1953492"/>
            <a:ext cx="2340769" cy="830997"/>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Efectos de corto plazo</a:t>
            </a:r>
          </a:p>
          <a:p>
            <a:pPr marL="285750" indent="-285750">
              <a:buFont typeface="Arial" panose="020B0604020202020204" pitchFamily="34" charset="0"/>
              <a:buChar char="•"/>
            </a:pPr>
            <a:r>
              <a:rPr lang="es-ES" sz="1600" dirty="0">
                <a:solidFill>
                  <a:schemeClr val="bg1"/>
                </a:solidFill>
              </a:rPr>
              <a:t>Invitación a la acción</a:t>
            </a:r>
          </a:p>
          <a:p>
            <a:pPr marL="285750" indent="-285750">
              <a:buFont typeface="Arial" panose="020B0604020202020204" pitchFamily="34" charset="0"/>
              <a:buChar char="•"/>
            </a:pPr>
            <a:r>
              <a:rPr lang="es-ES" sz="1600" dirty="0">
                <a:solidFill>
                  <a:schemeClr val="bg1"/>
                </a:solidFill>
              </a:rPr>
              <a:t>Experiencia de marca  </a:t>
            </a:r>
          </a:p>
        </p:txBody>
      </p:sp>
      <p:sp>
        <p:nvSpPr>
          <p:cNvPr id="6" name="CuadroTexto 5"/>
          <p:cNvSpPr txBox="1"/>
          <p:nvPr/>
        </p:nvSpPr>
        <p:spPr>
          <a:xfrm>
            <a:off x="6203373" y="2877862"/>
            <a:ext cx="2340769" cy="830997"/>
          </a:xfrm>
          <a:prstGeom prst="rect">
            <a:avLst/>
          </a:prstGeom>
          <a:solidFill>
            <a:srgbClr val="0070C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Efectos de corto plazo</a:t>
            </a:r>
          </a:p>
          <a:p>
            <a:pPr marL="285750" indent="-285750">
              <a:buFont typeface="Arial" panose="020B0604020202020204" pitchFamily="34" charset="0"/>
              <a:buChar char="•"/>
            </a:pPr>
            <a:r>
              <a:rPr lang="es-ES" sz="1600" dirty="0">
                <a:solidFill>
                  <a:schemeClr val="bg1"/>
                </a:solidFill>
              </a:rPr>
              <a:t>Invitación a la acción</a:t>
            </a:r>
          </a:p>
          <a:p>
            <a:pPr marL="285750" indent="-285750">
              <a:buFont typeface="Arial" panose="020B0604020202020204" pitchFamily="34" charset="0"/>
              <a:buChar char="•"/>
            </a:pPr>
            <a:r>
              <a:rPr lang="es-ES" sz="1600" dirty="0">
                <a:solidFill>
                  <a:schemeClr val="bg1"/>
                </a:solidFill>
              </a:rPr>
              <a:t>Experiencia de marca  </a:t>
            </a:r>
          </a:p>
        </p:txBody>
      </p:sp>
      <p:sp>
        <p:nvSpPr>
          <p:cNvPr id="7" name="CuadroTexto 6"/>
          <p:cNvSpPr txBox="1"/>
          <p:nvPr/>
        </p:nvSpPr>
        <p:spPr>
          <a:xfrm>
            <a:off x="6203373" y="3969608"/>
            <a:ext cx="3098028" cy="584775"/>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Reconocimiento de marca</a:t>
            </a:r>
          </a:p>
          <a:p>
            <a:pPr marL="285750" indent="-285750">
              <a:buFont typeface="Arial" panose="020B0604020202020204" pitchFamily="34" charset="0"/>
              <a:buChar char="•"/>
            </a:pPr>
            <a:r>
              <a:rPr lang="es-ES" sz="1600" dirty="0">
                <a:solidFill>
                  <a:schemeClr val="bg1"/>
                </a:solidFill>
              </a:rPr>
              <a:t>Ampliación de medios digitales </a:t>
            </a:r>
          </a:p>
        </p:txBody>
      </p:sp>
      <p:sp>
        <p:nvSpPr>
          <p:cNvPr id="8" name="CuadroTexto 7"/>
          <p:cNvSpPr txBox="1"/>
          <p:nvPr/>
        </p:nvSpPr>
        <p:spPr>
          <a:xfrm>
            <a:off x="6203373" y="5046144"/>
            <a:ext cx="2171877" cy="584775"/>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Recomendación </a:t>
            </a:r>
          </a:p>
          <a:p>
            <a:pPr marL="285750" indent="-285750">
              <a:buFont typeface="Arial" panose="020B0604020202020204" pitchFamily="34" charset="0"/>
              <a:buChar char="•"/>
            </a:pPr>
            <a:r>
              <a:rPr lang="es-ES" sz="1600" dirty="0">
                <a:solidFill>
                  <a:schemeClr val="bg1"/>
                </a:solidFill>
              </a:rPr>
              <a:t>Generar credibilidad</a:t>
            </a:r>
          </a:p>
        </p:txBody>
      </p:sp>
    </p:spTree>
    <p:extLst>
      <p:ext uri="{BB962C8B-B14F-4D97-AF65-F5344CB8AC3E}">
        <p14:creationId xmlns:p14="http://schemas.microsoft.com/office/powerpoint/2010/main" val="4230934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Los puntos de contacto en el desarrollo del IMC </a:t>
            </a:r>
          </a:p>
        </p:txBody>
      </p:sp>
      <p:sp>
        <p:nvSpPr>
          <p:cNvPr id="3" name="Marcador de contenido 2"/>
          <p:cNvSpPr>
            <a:spLocks noGrp="1"/>
          </p:cNvSpPr>
          <p:nvPr>
            <p:ph idx="1"/>
          </p:nvPr>
        </p:nvSpPr>
        <p:spPr>
          <a:xfrm>
            <a:off x="526473" y="1836016"/>
            <a:ext cx="5063836" cy="3892873"/>
          </a:xfrm>
        </p:spPr>
        <p:txBody>
          <a:bodyPr>
            <a:normAutofit lnSpcReduction="10000"/>
          </a:bodyPr>
          <a:lstStyle/>
          <a:p>
            <a:r>
              <a:rPr lang="es-ES" sz="1800" b="1" dirty="0"/>
              <a:t>Relaciones Públicas: </a:t>
            </a:r>
            <a:r>
              <a:rPr lang="es-ES" sz="1800" dirty="0"/>
              <a:t>La capacidad de la marca para generar noticia toma cada día mayor relevancia dentro del las estrategias de comunicación, noticias, conversaciones en las redes sociales  </a:t>
            </a:r>
          </a:p>
          <a:p>
            <a:r>
              <a:rPr lang="es-ES" sz="1800" b="1" dirty="0"/>
              <a:t>Referidos, boca </a:t>
            </a:r>
            <a:r>
              <a:rPr lang="es-ES" sz="1800" b="1" dirty="0" err="1"/>
              <a:t>boca</a:t>
            </a:r>
            <a:r>
              <a:rPr lang="es-ES" sz="1800" dirty="0"/>
              <a:t>: Las recomendaciones y el hecho que la gente hable de la marca son aspectos que cada día toman mayor relevancia dentro de la estrategia de contactos, las redes sociales juegan un importante rol. </a:t>
            </a:r>
          </a:p>
          <a:p>
            <a:r>
              <a:rPr lang="es-ES" sz="1800" b="1" dirty="0"/>
              <a:t>Medios alternativos: </a:t>
            </a:r>
            <a:r>
              <a:rPr lang="es-ES" sz="1800" dirty="0"/>
              <a:t>Los medios alternativos en la calle, lugares de trabajo, entretenimiento, juegos, lugares de desplazamiento, transporte públicos, puntos de venta toman cada día mayor relevancia. </a:t>
            </a:r>
          </a:p>
        </p:txBody>
      </p:sp>
      <p:pic>
        <p:nvPicPr>
          <p:cNvPr id="4" name="Imagen 3"/>
          <p:cNvPicPr>
            <a:picLocks noChangeAspect="1"/>
          </p:cNvPicPr>
          <p:nvPr/>
        </p:nvPicPr>
        <p:blipFill>
          <a:blip r:embed="rId2"/>
          <a:stretch>
            <a:fillRect/>
          </a:stretch>
        </p:blipFill>
        <p:spPr>
          <a:xfrm>
            <a:off x="7400256" y="1393951"/>
            <a:ext cx="2316590" cy="1694007"/>
          </a:xfrm>
          <a:prstGeom prst="rect">
            <a:avLst/>
          </a:prstGeom>
        </p:spPr>
      </p:pic>
      <p:pic>
        <p:nvPicPr>
          <p:cNvPr id="5" name="Imagen 4"/>
          <p:cNvPicPr>
            <a:picLocks noChangeAspect="1"/>
          </p:cNvPicPr>
          <p:nvPr/>
        </p:nvPicPr>
        <p:blipFill>
          <a:blip r:embed="rId3"/>
          <a:stretch>
            <a:fillRect/>
          </a:stretch>
        </p:blipFill>
        <p:spPr>
          <a:xfrm>
            <a:off x="9879397" y="2652711"/>
            <a:ext cx="2143125" cy="2143125"/>
          </a:xfrm>
          <a:prstGeom prst="rect">
            <a:avLst/>
          </a:prstGeom>
        </p:spPr>
      </p:pic>
      <p:pic>
        <p:nvPicPr>
          <p:cNvPr id="6" name="Imagen 5"/>
          <p:cNvPicPr>
            <a:picLocks noChangeAspect="1"/>
          </p:cNvPicPr>
          <p:nvPr/>
        </p:nvPicPr>
        <p:blipFill>
          <a:blip r:embed="rId4"/>
          <a:stretch>
            <a:fillRect/>
          </a:stretch>
        </p:blipFill>
        <p:spPr>
          <a:xfrm>
            <a:off x="6847079" y="3862783"/>
            <a:ext cx="3732212" cy="1866106"/>
          </a:xfrm>
          <a:prstGeom prst="rect">
            <a:avLst/>
          </a:prstGeom>
        </p:spPr>
      </p:pic>
      <p:sp>
        <p:nvSpPr>
          <p:cNvPr id="7" name="CuadroTexto 6"/>
          <p:cNvSpPr txBox="1"/>
          <p:nvPr/>
        </p:nvSpPr>
        <p:spPr>
          <a:xfrm>
            <a:off x="5663046" y="3182983"/>
            <a:ext cx="2171877" cy="584775"/>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Recomendación </a:t>
            </a:r>
          </a:p>
          <a:p>
            <a:pPr marL="285750" indent="-285750">
              <a:buFont typeface="Arial" panose="020B0604020202020204" pitchFamily="34" charset="0"/>
              <a:buChar char="•"/>
            </a:pPr>
            <a:r>
              <a:rPr lang="es-ES" sz="1600" dirty="0">
                <a:solidFill>
                  <a:schemeClr val="bg1"/>
                </a:solidFill>
              </a:rPr>
              <a:t>Generar credibilidad</a:t>
            </a:r>
          </a:p>
        </p:txBody>
      </p:sp>
      <p:sp>
        <p:nvSpPr>
          <p:cNvPr id="8" name="CuadroTexto 7"/>
          <p:cNvSpPr txBox="1"/>
          <p:nvPr/>
        </p:nvSpPr>
        <p:spPr>
          <a:xfrm>
            <a:off x="5663046" y="1918408"/>
            <a:ext cx="2171877" cy="584775"/>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Recomendación </a:t>
            </a:r>
          </a:p>
          <a:p>
            <a:pPr marL="285750" indent="-285750">
              <a:buFont typeface="Arial" panose="020B0604020202020204" pitchFamily="34" charset="0"/>
              <a:buChar char="•"/>
            </a:pPr>
            <a:r>
              <a:rPr lang="es-ES" sz="1600" dirty="0">
                <a:solidFill>
                  <a:schemeClr val="bg1"/>
                </a:solidFill>
              </a:rPr>
              <a:t>Generar credibilidad</a:t>
            </a:r>
          </a:p>
        </p:txBody>
      </p:sp>
      <p:sp>
        <p:nvSpPr>
          <p:cNvPr id="9" name="CuadroTexto 8"/>
          <p:cNvSpPr txBox="1"/>
          <p:nvPr/>
        </p:nvSpPr>
        <p:spPr>
          <a:xfrm>
            <a:off x="5761140" y="4447558"/>
            <a:ext cx="2637710" cy="1077218"/>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Reconocimiento de marca</a:t>
            </a:r>
          </a:p>
          <a:p>
            <a:pPr marL="285750" indent="-285750">
              <a:buFont typeface="Arial" panose="020B0604020202020204" pitchFamily="34" charset="0"/>
              <a:buChar char="•"/>
            </a:pPr>
            <a:r>
              <a:rPr lang="es-ES" sz="1600" dirty="0">
                <a:solidFill>
                  <a:schemeClr val="bg1"/>
                </a:solidFill>
              </a:rPr>
              <a:t>Invitar a la acción </a:t>
            </a:r>
          </a:p>
          <a:p>
            <a:pPr marL="285750" indent="-285750">
              <a:buFont typeface="Arial" panose="020B0604020202020204" pitchFamily="34" charset="0"/>
              <a:buChar char="•"/>
            </a:pPr>
            <a:r>
              <a:rPr lang="es-ES" sz="1600" dirty="0">
                <a:solidFill>
                  <a:schemeClr val="bg1"/>
                </a:solidFill>
              </a:rPr>
              <a:t>Experiencia de marca </a:t>
            </a:r>
          </a:p>
          <a:p>
            <a:pPr marL="285750" indent="-285750">
              <a:buFont typeface="Arial" panose="020B0604020202020204" pitchFamily="34" charset="0"/>
              <a:buChar char="•"/>
            </a:pPr>
            <a:r>
              <a:rPr lang="es-ES" sz="1600" dirty="0">
                <a:solidFill>
                  <a:schemeClr val="bg1"/>
                </a:solidFill>
              </a:rPr>
              <a:t>Cercanía </a:t>
            </a:r>
          </a:p>
        </p:txBody>
      </p:sp>
    </p:spTree>
    <p:extLst>
      <p:ext uri="{BB962C8B-B14F-4D97-AF65-F5344CB8AC3E}">
        <p14:creationId xmlns:p14="http://schemas.microsoft.com/office/powerpoint/2010/main" val="2112835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a:t>Los puntos de contacto en el desarrollo del IMC </a:t>
            </a:r>
          </a:p>
        </p:txBody>
      </p:sp>
      <p:sp>
        <p:nvSpPr>
          <p:cNvPr id="3" name="Marcador de contenido 2"/>
          <p:cNvSpPr>
            <a:spLocks noGrp="1"/>
          </p:cNvSpPr>
          <p:nvPr>
            <p:ph idx="1"/>
          </p:nvPr>
        </p:nvSpPr>
        <p:spPr>
          <a:xfrm>
            <a:off x="152400" y="1513897"/>
            <a:ext cx="5739245" cy="4647911"/>
          </a:xfrm>
        </p:spPr>
        <p:txBody>
          <a:bodyPr>
            <a:noAutofit/>
          </a:bodyPr>
          <a:lstStyle/>
          <a:p>
            <a:r>
              <a:rPr lang="es-ES" sz="1600" b="1" dirty="0"/>
              <a:t>Medios Digitales: </a:t>
            </a:r>
            <a:r>
              <a:rPr lang="es-ES" sz="1600" dirty="0"/>
              <a:t>Debemos identificar la vida del consumidor en el mundo digital. Es un mundo que se combina a lo largo de toda la vida del consumidor en forma activa para información, entretenimiento, socialización, búsqueda de trabajo, estudio, comunicación entre otras múltiples formas de  contacto, que van mucho más allá de los banners tradicionales. </a:t>
            </a:r>
          </a:p>
          <a:p>
            <a:r>
              <a:rPr lang="es-ES" sz="1600" b="1" dirty="0"/>
              <a:t>SEO, SEM , </a:t>
            </a:r>
            <a:r>
              <a:rPr lang="es-ES" sz="1600" b="1" dirty="0" err="1"/>
              <a:t>Remarketing</a:t>
            </a:r>
            <a:r>
              <a:rPr lang="es-ES" sz="1600" dirty="0"/>
              <a:t>: Invitar a la acción, recolectar bases de datos, generar ventas en comercio electrónico </a:t>
            </a:r>
          </a:p>
          <a:p>
            <a:r>
              <a:rPr lang="es-ES" sz="1600" b="1" dirty="0"/>
              <a:t>Mercadeo Directo/ </a:t>
            </a:r>
            <a:r>
              <a:rPr lang="es-ES" sz="1600" b="1" dirty="0" err="1"/>
              <a:t>mailing</a:t>
            </a:r>
            <a:r>
              <a:rPr lang="es-ES" sz="1600" b="1" dirty="0"/>
              <a:t>/ CRM  : </a:t>
            </a:r>
            <a:r>
              <a:rPr lang="es-ES" sz="1600" dirty="0"/>
              <a:t>Estrategias de correo directo </a:t>
            </a:r>
            <a:r>
              <a:rPr lang="es-ES" sz="1600" dirty="0" err="1"/>
              <a:t>on</a:t>
            </a:r>
            <a:r>
              <a:rPr lang="es-ES" sz="1600" dirty="0"/>
              <a:t> line  y off line, </a:t>
            </a:r>
            <a:r>
              <a:rPr lang="es-ES" sz="1600" dirty="0" err="1"/>
              <a:t>call</a:t>
            </a:r>
            <a:r>
              <a:rPr lang="es-ES" sz="1600" dirty="0"/>
              <a:t> centers, estrategias de fidelización entre otras entran dentro de este rubro de contactos </a:t>
            </a:r>
          </a:p>
          <a:p>
            <a:r>
              <a:rPr lang="es-ES" sz="1600" b="1" dirty="0"/>
              <a:t>Eventos: </a:t>
            </a:r>
            <a:r>
              <a:rPr lang="es-ES" sz="1600" dirty="0"/>
              <a:t>Desarrollo de eventos con el consumidor, en donde se tiene relación directa  con la marca: Lanzamientos, patrocinios, eventos exclusivos para generar experiencias de marca </a:t>
            </a:r>
          </a:p>
        </p:txBody>
      </p:sp>
      <p:pic>
        <p:nvPicPr>
          <p:cNvPr id="4" name="Imagen 3"/>
          <p:cNvPicPr>
            <a:picLocks noChangeAspect="1"/>
          </p:cNvPicPr>
          <p:nvPr/>
        </p:nvPicPr>
        <p:blipFill>
          <a:blip r:embed="rId2"/>
          <a:stretch>
            <a:fillRect/>
          </a:stretch>
        </p:blipFill>
        <p:spPr>
          <a:xfrm>
            <a:off x="8225145" y="2401990"/>
            <a:ext cx="3659509" cy="2057400"/>
          </a:xfrm>
          <a:prstGeom prst="rect">
            <a:avLst/>
          </a:prstGeom>
        </p:spPr>
      </p:pic>
      <p:sp>
        <p:nvSpPr>
          <p:cNvPr id="5" name="CuadroTexto 4"/>
          <p:cNvSpPr txBox="1"/>
          <p:nvPr/>
        </p:nvSpPr>
        <p:spPr>
          <a:xfrm>
            <a:off x="6207949" y="1690688"/>
            <a:ext cx="3151247" cy="1077218"/>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Reconocimiento de marca</a:t>
            </a:r>
          </a:p>
          <a:p>
            <a:pPr marL="285750" indent="-285750">
              <a:buFont typeface="Arial" panose="020B0604020202020204" pitchFamily="34" charset="0"/>
              <a:buChar char="•"/>
            </a:pPr>
            <a:r>
              <a:rPr lang="es-ES" sz="1600" dirty="0">
                <a:solidFill>
                  <a:schemeClr val="bg1"/>
                </a:solidFill>
              </a:rPr>
              <a:t>Invitar a la acción </a:t>
            </a:r>
          </a:p>
          <a:p>
            <a:pPr marL="285750" indent="-285750">
              <a:buFont typeface="Arial" panose="020B0604020202020204" pitchFamily="34" charset="0"/>
              <a:buChar char="•"/>
            </a:pPr>
            <a:r>
              <a:rPr lang="es-ES" sz="1600" dirty="0">
                <a:solidFill>
                  <a:schemeClr val="bg1"/>
                </a:solidFill>
              </a:rPr>
              <a:t>Experiencia de marca </a:t>
            </a:r>
          </a:p>
          <a:p>
            <a:pPr marL="285750" indent="-285750">
              <a:buFont typeface="Arial" panose="020B0604020202020204" pitchFamily="34" charset="0"/>
              <a:buChar char="•"/>
            </a:pPr>
            <a:r>
              <a:rPr lang="es-ES" sz="1600" dirty="0" err="1">
                <a:solidFill>
                  <a:schemeClr val="bg1"/>
                </a:solidFill>
              </a:rPr>
              <a:t>Engagement</a:t>
            </a:r>
            <a:r>
              <a:rPr lang="es-ES" sz="1600" dirty="0">
                <a:solidFill>
                  <a:schemeClr val="bg1"/>
                </a:solidFill>
              </a:rPr>
              <a:t> con los contenidos </a:t>
            </a:r>
          </a:p>
        </p:txBody>
      </p:sp>
      <p:sp>
        <p:nvSpPr>
          <p:cNvPr id="6" name="CuadroTexto 5"/>
          <p:cNvSpPr txBox="1"/>
          <p:nvPr/>
        </p:nvSpPr>
        <p:spPr>
          <a:xfrm>
            <a:off x="6207949" y="3928260"/>
            <a:ext cx="3846951" cy="584775"/>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Reconocimiento de marca/ </a:t>
            </a:r>
            <a:r>
              <a:rPr lang="es-ES" sz="1600" dirty="0" err="1">
                <a:solidFill>
                  <a:schemeClr val="bg1"/>
                </a:solidFill>
              </a:rPr>
              <a:t>engagement</a:t>
            </a:r>
            <a:r>
              <a:rPr lang="es-ES" sz="1600" dirty="0">
                <a:solidFill>
                  <a:schemeClr val="bg1"/>
                </a:solidFill>
              </a:rPr>
              <a:t> </a:t>
            </a:r>
          </a:p>
          <a:p>
            <a:pPr marL="285750" indent="-285750">
              <a:buFont typeface="Arial" panose="020B0604020202020204" pitchFamily="34" charset="0"/>
              <a:buChar char="•"/>
            </a:pPr>
            <a:r>
              <a:rPr lang="es-ES" sz="1600" dirty="0">
                <a:solidFill>
                  <a:schemeClr val="bg1"/>
                </a:solidFill>
              </a:rPr>
              <a:t>Invitar a la acción </a:t>
            </a:r>
          </a:p>
        </p:txBody>
      </p:sp>
      <p:sp>
        <p:nvSpPr>
          <p:cNvPr id="8" name="CuadroTexto 7"/>
          <p:cNvSpPr txBox="1"/>
          <p:nvPr/>
        </p:nvSpPr>
        <p:spPr>
          <a:xfrm>
            <a:off x="6207949" y="4781263"/>
            <a:ext cx="2637710" cy="1077218"/>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Reconocimiento de marca</a:t>
            </a:r>
          </a:p>
          <a:p>
            <a:pPr marL="285750" indent="-285750">
              <a:buFont typeface="Arial" panose="020B0604020202020204" pitchFamily="34" charset="0"/>
              <a:buChar char="•"/>
            </a:pPr>
            <a:r>
              <a:rPr lang="es-ES" sz="1600" dirty="0">
                <a:solidFill>
                  <a:schemeClr val="bg1"/>
                </a:solidFill>
              </a:rPr>
              <a:t>Invitar a la acción </a:t>
            </a:r>
          </a:p>
          <a:p>
            <a:pPr marL="285750" indent="-285750">
              <a:buFont typeface="Arial" panose="020B0604020202020204" pitchFamily="34" charset="0"/>
              <a:buChar char="•"/>
            </a:pPr>
            <a:r>
              <a:rPr lang="es-ES" sz="1600" dirty="0">
                <a:solidFill>
                  <a:schemeClr val="bg1"/>
                </a:solidFill>
              </a:rPr>
              <a:t>Experiencia de marca </a:t>
            </a:r>
          </a:p>
          <a:p>
            <a:pPr marL="285750" indent="-285750">
              <a:buFont typeface="Arial" panose="020B0604020202020204" pitchFamily="34" charset="0"/>
              <a:buChar char="•"/>
            </a:pPr>
            <a:r>
              <a:rPr lang="es-ES" sz="1600" dirty="0">
                <a:solidFill>
                  <a:schemeClr val="bg1"/>
                </a:solidFill>
              </a:rPr>
              <a:t>Cercanía </a:t>
            </a:r>
          </a:p>
        </p:txBody>
      </p:sp>
      <p:sp>
        <p:nvSpPr>
          <p:cNvPr id="9" name="CuadroTexto 8"/>
          <p:cNvSpPr txBox="1"/>
          <p:nvPr/>
        </p:nvSpPr>
        <p:spPr>
          <a:xfrm>
            <a:off x="6207948" y="2987834"/>
            <a:ext cx="3846951" cy="584775"/>
          </a:xfrm>
          <a:prstGeom prst="rect">
            <a:avLst/>
          </a:prstGeom>
          <a:solidFill>
            <a:srgbClr val="7030A0"/>
          </a:solidFill>
        </p:spPr>
        <p:txBody>
          <a:bodyPr wrap="none" rtlCol="0">
            <a:spAutoFit/>
          </a:bodyPr>
          <a:lstStyle/>
          <a:p>
            <a:pPr marL="285750" indent="-285750">
              <a:buFont typeface="Arial" panose="020B0604020202020204" pitchFamily="34" charset="0"/>
              <a:buChar char="•"/>
            </a:pPr>
            <a:r>
              <a:rPr lang="es-ES" sz="1600" dirty="0">
                <a:solidFill>
                  <a:schemeClr val="bg1"/>
                </a:solidFill>
              </a:rPr>
              <a:t>Reconocimiento de marca/ </a:t>
            </a:r>
            <a:r>
              <a:rPr lang="es-ES" sz="1600" dirty="0" err="1">
                <a:solidFill>
                  <a:schemeClr val="bg1"/>
                </a:solidFill>
              </a:rPr>
              <a:t>engagement</a:t>
            </a:r>
            <a:r>
              <a:rPr lang="es-ES" sz="1600" dirty="0">
                <a:solidFill>
                  <a:schemeClr val="bg1"/>
                </a:solidFill>
              </a:rPr>
              <a:t> </a:t>
            </a:r>
          </a:p>
          <a:p>
            <a:pPr marL="285750" indent="-285750">
              <a:buFont typeface="Arial" panose="020B0604020202020204" pitchFamily="34" charset="0"/>
              <a:buChar char="•"/>
            </a:pPr>
            <a:r>
              <a:rPr lang="es-ES" sz="1600" dirty="0">
                <a:solidFill>
                  <a:schemeClr val="bg1"/>
                </a:solidFill>
              </a:rPr>
              <a:t>Invitar a la acción </a:t>
            </a:r>
          </a:p>
        </p:txBody>
      </p:sp>
    </p:spTree>
    <p:extLst>
      <p:ext uri="{BB962C8B-B14F-4D97-AF65-F5344CB8AC3E}">
        <p14:creationId xmlns:p14="http://schemas.microsoft.com/office/powerpoint/2010/main" val="65144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p:txBody>
          <a:bodyPr/>
          <a:lstStyle/>
          <a:p>
            <a:r>
              <a:rPr lang="es-CO" altLang="es-ES_tradnl"/>
              <a:t>Consumer Journey</a:t>
            </a:r>
            <a:endParaRPr lang="es-ES" altLang="es-ES_tradnl"/>
          </a:p>
        </p:txBody>
      </p:sp>
      <p:sp>
        <p:nvSpPr>
          <p:cNvPr id="77827" name="Rectangle 3"/>
          <p:cNvSpPr>
            <a:spLocks noGrp="1"/>
          </p:cNvSpPr>
          <p:nvPr>
            <p:ph type="body" idx="1"/>
          </p:nvPr>
        </p:nvSpPr>
        <p:spPr>
          <a:xfrm>
            <a:off x="795" y="1500188"/>
            <a:ext cx="4880769" cy="4525962"/>
          </a:xfrm>
        </p:spPr>
        <p:txBody>
          <a:bodyPr>
            <a:noAutofit/>
          </a:bodyPr>
          <a:lstStyle/>
          <a:p>
            <a:r>
              <a:rPr lang="es-ES" altLang="es-ES_tradnl" sz="2400" b="1" dirty="0"/>
              <a:t>Análisis de proceso de compra (</a:t>
            </a:r>
            <a:r>
              <a:rPr lang="es-ES" altLang="es-ES_tradnl" sz="2400" b="1" dirty="0" err="1"/>
              <a:t>Consumer</a:t>
            </a:r>
            <a:r>
              <a:rPr lang="es-ES" altLang="es-ES_tradnl" sz="2400" b="1" dirty="0"/>
              <a:t> </a:t>
            </a:r>
            <a:r>
              <a:rPr lang="es-ES" altLang="es-ES_tradnl" sz="2400" b="1" dirty="0" err="1"/>
              <a:t>Journey</a:t>
            </a:r>
            <a:r>
              <a:rPr lang="es-ES" altLang="es-ES_tradnl" sz="2400" b="1" dirty="0"/>
              <a:t>):</a:t>
            </a:r>
            <a:r>
              <a:rPr lang="es-ES" altLang="es-ES_tradnl" sz="2400" dirty="0"/>
              <a:t> Se identifica el proceso que lleva el consumidor antes de llegar a comprar un producto, como llega  la categoría, como escoge el tipo de producto y sus  diferentes referencias, como elige entre diferentes competidores, lo mismo que cada una de las etapas dentro del proceso de compra </a:t>
            </a:r>
          </a:p>
        </p:txBody>
      </p:sp>
      <p:pic>
        <p:nvPicPr>
          <p:cNvPr id="77828" name="Picture 5" descr="http://influencer50.files.wordpress.com/2009/11/mckinsey-consumer-decision-journe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87888" y="1600200"/>
            <a:ext cx="57150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86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La Gran Idea </a:t>
            </a:r>
          </a:p>
        </p:txBody>
      </p:sp>
      <p:sp>
        <p:nvSpPr>
          <p:cNvPr id="3" name="Marcador de contenido 2"/>
          <p:cNvSpPr>
            <a:spLocks noGrp="1"/>
          </p:cNvSpPr>
          <p:nvPr>
            <p:ph idx="1"/>
          </p:nvPr>
        </p:nvSpPr>
        <p:spPr>
          <a:xfrm>
            <a:off x="6023992" y="1825626"/>
            <a:ext cx="5400600" cy="3115543"/>
          </a:xfrm>
        </p:spPr>
        <p:txBody>
          <a:bodyPr>
            <a:normAutofit fontScale="62500" lnSpcReduction="20000"/>
          </a:bodyPr>
          <a:lstStyle/>
          <a:p>
            <a:r>
              <a:rPr lang="es-ES" dirty="0"/>
              <a:t>Concepto único y esencial que busca comunicar sustancialmente el beneficio de una empresa, servicio o producto al consumidor, de la manera más brillante, adecuada y novedosa.</a:t>
            </a:r>
          </a:p>
          <a:p>
            <a:r>
              <a:rPr lang="es-ES" dirty="0"/>
              <a:t>Es una idea que resume y a su vez clama las bondades de un producto y persuade al receptor de un elemento clave, que considera su deseo como </a:t>
            </a:r>
            <a:r>
              <a:rPr lang="es-ES" i="1" dirty="0"/>
              <a:t>target</a:t>
            </a:r>
            <a:r>
              <a:rPr lang="es-ES" dirty="0"/>
              <a:t>. </a:t>
            </a:r>
          </a:p>
          <a:p>
            <a:r>
              <a:rPr lang="es-ES" dirty="0"/>
              <a:t>Desarrollarlo requiere no solo de creatividad, sino del entendimiento profundo de las motivaciones de una organización, producto o servicio para disponerlo en una manera clara y atractiva.</a:t>
            </a:r>
          </a:p>
        </p:txBody>
      </p:sp>
      <p:pic>
        <p:nvPicPr>
          <p:cNvPr id="4" name="Imagen 3"/>
          <p:cNvPicPr>
            <a:picLocks noChangeAspect="1"/>
          </p:cNvPicPr>
          <p:nvPr/>
        </p:nvPicPr>
        <p:blipFill>
          <a:blip r:embed="rId2"/>
          <a:stretch>
            <a:fillRect/>
          </a:stretch>
        </p:blipFill>
        <p:spPr>
          <a:xfrm>
            <a:off x="839416" y="1699521"/>
            <a:ext cx="4176464" cy="4176464"/>
          </a:xfrm>
          <a:prstGeom prst="rect">
            <a:avLst/>
          </a:prstGeom>
        </p:spPr>
      </p:pic>
      <p:sp>
        <p:nvSpPr>
          <p:cNvPr id="5" name="Rectángulo 4"/>
          <p:cNvSpPr/>
          <p:nvPr/>
        </p:nvSpPr>
        <p:spPr>
          <a:xfrm>
            <a:off x="5519937" y="4941168"/>
            <a:ext cx="6092825" cy="923330"/>
          </a:xfrm>
          <a:prstGeom prst="rect">
            <a:avLst/>
          </a:prstGeom>
          <a:solidFill>
            <a:srgbClr val="C00000"/>
          </a:solidFill>
        </p:spPr>
        <p:txBody>
          <a:bodyPr>
            <a:spAutoFit/>
          </a:bodyPr>
          <a:lstStyle/>
          <a:p>
            <a:r>
              <a:rPr lang="es-ES" dirty="0">
                <a:solidFill>
                  <a:schemeClr val="bg1"/>
                </a:solidFill>
              </a:rPr>
              <a:t>Expresión que se emplea para denominar la solución creativa propia (no arbitraria) de la que surge un concepto creativo que vivirá mucho tiempo y dará lugar a multitud de campañas.</a:t>
            </a:r>
          </a:p>
        </p:txBody>
      </p:sp>
    </p:spTree>
    <p:extLst>
      <p:ext uri="{BB962C8B-B14F-4D97-AF65-F5344CB8AC3E}">
        <p14:creationId xmlns:p14="http://schemas.microsoft.com/office/powerpoint/2010/main" val="737513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Ejemplos de gran idea </a:t>
            </a:r>
          </a:p>
        </p:txBody>
      </p:sp>
      <p:sp>
        <p:nvSpPr>
          <p:cNvPr id="3" name="Marcador de contenido 2"/>
          <p:cNvSpPr>
            <a:spLocks noGrp="1"/>
          </p:cNvSpPr>
          <p:nvPr>
            <p:ph idx="1"/>
          </p:nvPr>
        </p:nvSpPr>
        <p:spPr>
          <a:xfrm>
            <a:off x="845875" y="1700808"/>
            <a:ext cx="5178118" cy="504056"/>
          </a:xfrm>
        </p:spPr>
        <p:txBody>
          <a:bodyPr/>
          <a:lstStyle/>
          <a:p>
            <a:r>
              <a:rPr lang="es-ES" dirty="0"/>
              <a:t>Red Bull “te da alas”</a:t>
            </a:r>
          </a:p>
        </p:txBody>
      </p:sp>
      <p:sp>
        <p:nvSpPr>
          <p:cNvPr id="4" name="Rectángulo 3"/>
          <p:cNvSpPr/>
          <p:nvPr/>
        </p:nvSpPr>
        <p:spPr>
          <a:xfrm>
            <a:off x="551385" y="5085184"/>
            <a:ext cx="4929363" cy="369332"/>
          </a:xfrm>
          <a:prstGeom prst="rect">
            <a:avLst/>
          </a:prstGeom>
        </p:spPr>
        <p:txBody>
          <a:bodyPr wrap="none">
            <a:spAutoFit/>
          </a:bodyPr>
          <a:lstStyle/>
          <a:p>
            <a:r>
              <a:rPr lang="es-ES" dirty="0"/>
              <a:t>https://www.youtube.com/watch?v=Dgi90AHqKFk</a:t>
            </a:r>
          </a:p>
        </p:txBody>
      </p:sp>
      <p:sp>
        <p:nvSpPr>
          <p:cNvPr id="5" name="Rectángulo 4"/>
          <p:cNvSpPr/>
          <p:nvPr/>
        </p:nvSpPr>
        <p:spPr>
          <a:xfrm>
            <a:off x="388522" y="2906360"/>
            <a:ext cx="6092825" cy="1477328"/>
          </a:xfrm>
          <a:prstGeom prst="rect">
            <a:avLst/>
          </a:prstGeom>
        </p:spPr>
        <p:txBody>
          <a:bodyPr>
            <a:spAutoFit/>
          </a:bodyPr>
          <a:lstStyle/>
          <a:p>
            <a:r>
              <a:rPr lang="es-ES" dirty="0"/>
              <a:t>Red Bull se ha posicionado como la bebida Red Bull se ha posicionado como la bebida </a:t>
            </a:r>
            <a:r>
              <a:rPr lang="es-ES" dirty="0" err="1"/>
              <a:t>energizante</a:t>
            </a:r>
            <a:r>
              <a:rPr lang="es-ES" dirty="0"/>
              <a:t> que revitaliza cuerpo y mente, con su </a:t>
            </a:r>
            <a:r>
              <a:rPr lang="es-ES" dirty="0" err="1"/>
              <a:t>energizante</a:t>
            </a:r>
            <a:r>
              <a:rPr lang="es-ES" dirty="0"/>
              <a:t> que revitaliza cuerpo y mente, con su único e inconfundible slogan único e inconfundible slogan “te da </a:t>
            </a:r>
            <a:r>
              <a:rPr lang="es-ES" dirty="0" err="1"/>
              <a:t>aaalas</a:t>
            </a:r>
            <a:r>
              <a:rPr lang="es-ES" dirty="0"/>
              <a:t> ” . </a:t>
            </a:r>
          </a:p>
        </p:txBody>
      </p:sp>
      <p:pic>
        <p:nvPicPr>
          <p:cNvPr id="7" name="Imagen 6"/>
          <p:cNvPicPr>
            <a:picLocks noChangeAspect="1"/>
          </p:cNvPicPr>
          <p:nvPr/>
        </p:nvPicPr>
        <p:blipFill>
          <a:blip r:embed="rId2"/>
          <a:stretch>
            <a:fillRect/>
          </a:stretch>
        </p:blipFill>
        <p:spPr>
          <a:xfrm>
            <a:off x="6661634" y="2270886"/>
            <a:ext cx="5100044" cy="3102331"/>
          </a:xfrm>
          <a:prstGeom prst="rect">
            <a:avLst/>
          </a:prstGeom>
        </p:spPr>
      </p:pic>
    </p:spTree>
    <p:extLst>
      <p:ext uri="{BB962C8B-B14F-4D97-AF65-F5344CB8AC3E}">
        <p14:creationId xmlns:p14="http://schemas.microsoft.com/office/powerpoint/2010/main" val="668487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Que es IMC </a:t>
            </a:r>
          </a:p>
        </p:txBody>
      </p:sp>
      <p:sp>
        <p:nvSpPr>
          <p:cNvPr id="3" name="Marcador de contenido 2"/>
          <p:cNvSpPr>
            <a:spLocks noGrp="1"/>
          </p:cNvSpPr>
          <p:nvPr>
            <p:ph idx="1"/>
          </p:nvPr>
        </p:nvSpPr>
        <p:spPr>
          <a:xfrm>
            <a:off x="379701" y="1574800"/>
            <a:ext cx="5720474" cy="2623127"/>
          </a:xfrm>
        </p:spPr>
        <p:txBody>
          <a:bodyPr>
            <a:noAutofit/>
          </a:bodyPr>
          <a:lstStyle/>
          <a:p>
            <a:pPr marL="0" indent="0" fontAlgn="base">
              <a:buNone/>
            </a:pPr>
            <a:endParaRPr lang="es-ES" sz="2400" dirty="0"/>
          </a:p>
          <a:p>
            <a:pPr lvl="1"/>
            <a:r>
              <a:rPr lang="es-ES" dirty="0"/>
              <a:t>Simplemente, IMC intenta unificar todas las piezas de las comunicaciones de marketing, incluidas la publicidad, las relaciones públicas, el marketing directo, las redes sociales y la promoción de ventas. </a:t>
            </a:r>
          </a:p>
          <a:p>
            <a:pPr lvl="1"/>
            <a:r>
              <a:rPr lang="es-ES" dirty="0"/>
              <a:t>Está diseñado para crear mensajes consistentes en todos los canales</a:t>
            </a:r>
            <a:endParaRPr lang="en-US" dirty="0"/>
          </a:p>
          <a:p>
            <a:endParaRPr lang="es-ES" sz="3200" dirty="0"/>
          </a:p>
        </p:txBody>
      </p:sp>
      <p:pic>
        <p:nvPicPr>
          <p:cNvPr id="1044" name="Picture 20" descr="Resultado de imagen para integrated marketing commun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874" y="365126"/>
            <a:ext cx="6542762" cy="644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847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Big Idea </a:t>
            </a:r>
          </a:p>
        </p:txBody>
      </p:sp>
      <p:pic>
        <p:nvPicPr>
          <p:cNvPr id="2050" name="Picture 2" descr="Resultado de imagen para EJEMPLOS BIG ID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0" y="1556793"/>
            <a:ext cx="6120680" cy="45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563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Big Idea </a:t>
            </a:r>
          </a:p>
        </p:txBody>
      </p:sp>
      <p:sp>
        <p:nvSpPr>
          <p:cNvPr id="3" name="Marcador de contenido 2"/>
          <p:cNvSpPr>
            <a:spLocks noGrp="1"/>
          </p:cNvSpPr>
          <p:nvPr>
            <p:ph idx="1"/>
          </p:nvPr>
        </p:nvSpPr>
        <p:spPr>
          <a:xfrm>
            <a:off x="263353" y="1844825"/>
            <a:ext cx="6553259" cy="3691607"/>
          </a:xfrm>
        </p:spPr>
        <p:txBody>
          <a:bodyPr>
            <a:normAutofit fontScale="77500" lnSpcReduction="20000"/>
          </a:bodyPr>
          <a:lstStyle/>
          <a:p>
            <a:r>
              <a:rPr lang="es-ES" dirty="0" err="1"/>
              <a:t>Enfagrow</a:t>
            </a:r>
            <a:r>
              <a:rPr lang="es-ES" dirty="0"/>
              <a:t> encontró su Big Idea centrada en el desarrollo cerebral. </a:t>
            </a:r>
          </a:p>
          <a:p>
            <a:r>
              <a:rPr lang="es-ES" dirty="0"/>
              <a:t>Una madre preocupada por el futuro de su hijo y que este sea exitoso en los estudios. </a:t>
            </a:r>
          </a:p>
          <a:p>
            <a:r>
              <a:rPr lang="es-ES" dirty="0"/>
              <a:t>La necesidad de asegurar su desarrollo cerebral se vuelve una motivación efectiva cuando la tensión presentada es “solo tienes hasta los 5 años para que se desarrolle el 85% de su cerebro”… </a:t>
            </a:r>
          </a:p>
          <a:p>
            <a:r>
              <a:rPr lang="es-ES" dirty="0"/>
              <a:t>Vamos contra el tiempo hay que alimentarlo ya. </a:t>
            </a:r>
          </a:p>
          <a:p>
            <a:r>
              <a:rPr lang="es-ES" dirty="0"/>
              <a:t>Y la marca nuevamente cumple, pues posee DHA y además, la recomienda el médico. La fórmula ganadora.</a:t>
            </a:r>
          </a:p>
        </p:txBody>
      </p:sp>
      <p:sp>
        <p:nvSpPr>
          <p:cNvPr id="4" name="Rectángulo 3"/>
          <p:cNvSpPr/>
          <p:nvPr/>
        </p:nvSpPr>
        <p:spPr>
          <a:xfrm>
            <a:off x="6507834" y="5508291"/>
            <a:ext cx="5009513" cy="369332"/>
          </a:xfrm>
          <a:prstGeom prst="rect">
            <a:avLst/>
          </a:prstGeom>
        </p:spPr>
        <p:txBody>
          <a:bodyPr wrap="none">
            <a:spAutoFit/>
          </a:bodyPr>
          <a:lstStyle/>
          <a:p>
            <a:r>
              <a:rPr lang="es-ES" dirty="0"/>
              <a:t>https://www.youtube.com/watch?v=B8IMr6ZnPmo</a:t>
            </a:r>
          </a:p>
        </p:txBody>
      </p:sp>
      <p:pic>
        <p:nvPicPr>
          <p:cNvPr id="5" name="Imagen 4">
            <a:hlinkClick r:id="rId2"/>
          </p:cNvPr>
          <p:cNvPicPr>
            <a:picLocks noChangeAspect="1"/>
          </p:cNvPicPr>
          <p:nvPr/>
        </p:nvPicPr>
        <p:blipFill>
          <a:blip r:embed="rId3"/>
          <a:stretch>
            <a:fillRect/>
          </a:stretch>
        </p:blipFill>
        <p:spPr>
          <a:xfrm>
            <a:off x="6910355" y="2004238"/>
            <a:ext cx="4572000" cy="2571750"/>
          </a:xfrm>
          <a:prstGeom prst="rect">
            <a:avLst/>
          </a:prstGeom>
        </p:spPr>
      </p:pic>
    </p:spTree>
    <p:extLst>
      <p:ext uri="{BB962C8B-B14F-4D97-AF65-F5344CB8AC3E}">
        <p14:creationId xmlns:p14="http://schemas.microsoft.com/office/powerpoint/2010/main" val="2624105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err="1"/>
              <a:t>The</a:t>
            </a:r>
            <a:r>
              <a:rPr lang="es-ES" dirty="0"/>
              <a:t> </a:t>
            </a:r>
            <a:r>
              <a:rPr lang="es-ES" dirty="0" err="1"/>
              <a:t>big</a:t>
            </a:r>
            <a:r>
              <a:rPr lang="es-ES" dirty="0"/>
              <a:t> idea ( </a:t>
            </a:r>
            <a:r>
              <a:rPr lang="es-ES" dirty="0" err="1"/>
              <a:t>The</a:t>
            </a:r>
            <a:r>
              <a:rPr lang="es-ES" dirty="0"/>
              <a:t> </a:t>
            </a:r>
            <a:r>
              <a:rPr lang="es-ES" dirty="0" err="1"/>
              <a:t>Sprite</a:t>
            </a:r>
            <a:r>
              <a:rPr lang="es-ES" dirty="0"/>
              <a:t> </a:t>
            </a:r>
            <a:r>
              <a:rPr lang="es-ES" dirty="0" err="1"/>
              <a:t>Shower</a:t>
            </a:r>
            <a:endParaRPr lang="es-ES" dirty="0"/>
          </a:p>
        </p:txBody>
      </p:sp>
      <p:pic>
        <p:nvPicPr>
          <p:cNvPr id="5" name="Imagen 4">
            <a:hlinkClick r:id="rId2"/>
          </p:cNvPr>
          <p:cNvPicPr>
            <a:picLocks noChangeAspect="1"/>
          </p:cNvPicPr>
          <p:nvPr/>
        </p:nvPicPr>
        <p:blipFill>
          <a:blip r:embed="rId3"/>
          <a:stretch>
            <a:fillRect/>
          </a:stretch>
        </p:blipFill>
        <p:spPr>
          <a:xfrm>
            <a:off x="3081403" y="866800"/>
            <a:ext cx="7803245" cy="5202163"/>
          </a:xfrm>
          <a:prstGeom prst="rect">
            <a:avLst/>
          </a:prstGeom>
        </p:spPr>
      </p:pic>
    </p:spTree>
    <p:extLst>
      <p:ext uri="{BB962C8B-B14F-4D97-AF65-F5344CB8AC3E}">
        <p14:creationId xmlns:p14="http://schemas.microsoft.com/office/powerpoint/2010/main" val="2466122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vert="horz" lIns="91436" tIns="45718" rIns="91436" bIns="45718" rtlCol="0" anchor="t">
            <a:normAutofit fontScale="90000"/>
          </a:bodyPr>
          <a:lstStyle/>
          <a:p>
            <a:r>
              <a:rPr lang="es-ES" altLang="es-ES"/>
              <a:t>UN CASO DE ÉXITO “MINI”</a:t>
            </a:r>
          </a:p>
        </p:txBody>
      </p:sp>
      <p:pic>
        <p:nvPicPr>
          <p:cNvPr id="215043" name="Picture 4" descr="Mini jugete bt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444" y="583525"/>
            <a:ext cx="8161142" cy="587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849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4" descr="Valla 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404815"/>
            <a:ext cx="37719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5" y="160340"/>
            <a:ext cx="3519487" cy="636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6" descr="mini-su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3213100"/>
            <a:ext cx="37211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793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4" descr="Orinal 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7" y="2"/>
            <a:ext cx="2519363"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Picture 5" descr="mini_billboard Amari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908050"/>
            <a:ext cx="27368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6" descr="mini_billboard_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3573463"/>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7" name="Picture 7" descr="mini_billboard_Corn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2" y="2997200"/>
            <a:ext cx="30829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8" name="Picture 8" descr="mini_skili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0752" y="188913"/>
            <a:ext cx="336232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087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3"/>
          <p:cNvSpPr>
            <a:spLocks noGrp="1" noChangeArrowheads="1"/>
          </p:cNvSpPr>
          <p:nvPr>
            <p:ph type="body" idx="1"/>
          </p:nvPr>
        </p:nvSpPr>
        <p:spPr/>
        <p:txBody>
          <a:bodyPr vert="horz" lIns="91436" tIns="45718" rIns="91436" bIns="45718" rtlCol="0">
            <a:normAutofit/>
          </a:bodyPr>
          <a:lstStyle/>
          <a:p>
            <a:endParaRPr lang="es-ES" altLang="es-ES"/>
          </a:p>
        </p:txBody>
      </p:sp>
      <p:pic>
        <p:nvPicPr>
          <p:cNvPr id="219139" name="Picture 4" descr="miniwall_bill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476252"/>
            <a:ext cx="43799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5" descr="mini_billboard_Ni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8" y="3338515"/>
            <a:ext cx="3960812"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1" name="Picture 6" descr="mini_c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441325"/>
            <a:ext cx="36004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041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04824" y="2210232"/>
            <a:ext cx="4619268" cy="3004841"/>
          </a:xfrm>
          <a:prstGeom prst="rect">
            <a:avLst/>
          </a:prstGeom>
        </p:spPr>
      </p:pic>
      <p:pic>
        <p:nvPicPr>
          <p:cNvPr id="5" name="Imagen 4"/>
          <p:cNvPicPr>
            <a:picLocks noChangeAspect="1"/>
          </p:cNvPicPr>
          <p:nvPr/>
        </p:nvPicPr>
        <p:blipFill>
          <a:blip r:embed="rId3"/>
          <a:stretch>
            <a:fillRect/>
          </a:stretch>
        </p:blipFill>
        <p:spPr>
          <a:xfrm>
            <a:off x="2653949" y="0"/>
            <a:ext cx="6580265" cy="1714500"/>
          </a:xfrm>
          <a:prstGeom prst="rect">
            <a:avLst/>
          </a:prstGeom>
        </p:spPr>
      </p:pic>
      <p:pic>
        <p:nvPicPr>
          <p:cNvPr id="6" name="Imagen 5"/>
          <p:cNvPicPr>
            <a:picLocks noChangeAspect="1"/>
          </p:cNvPicPr>
          <p:nvPr/>
        </p:nvPicPr>
        <p:blipFill>
          <a:blip r:embed="rId4"/>
          <a:stretch>
            <a:fillRect/>
          </a:stretch>
        </p:blipFill>
        <p:spPr>
          <a:xfrm>
            <a:off x="6222666" y="2037984"/>
            <a:ext cx="4888714" cy="3022389"/>
          </a:xfrm>
          <a:prstGeom prst="rect">
            <a:avLst/>
          </a:prstGeom>
        </p:spPr>
      </p:pic>
    </p:spTree>
    <p:extLst>
      <p:ext uri="{BB962C8B-B14F-4D97-AF65-F5344CB8AC3E}">
        <p14:creationId xmlns:p14="http://schemas.microsoft.com/office/powerpoint/2010/main" val="4267454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eaLnBrk="1" hangingPunct="1"/>
            <a:r>
              <a:rPr lang="en-US" altLang="es-ES" b="1">
                <a:solidFill>
                  <a:srgbClr val="FFCC66"/>
                </a:solidFill>
                <a:ea typeface="ＭＳ Ｐゴシック" panose="020B0600070205080204" pitchFamily="34" charset="-128"/>
              </a:rPr>
              <a:t>A Step Ahead</a:t>
            </a:r>
          </a:p>
        </p:txBody>
      </p:sp>
      <p:sp>
        <p:nvSpPr>
          <p:cNvPr id="49155" name="Rectangle 3"/>
          <p:cNvSpPr>
            <a:spLocks noGrp="1" noChangeArrowheads="1"/>
          </p:cNvSpPr>
          <p:nvPr>
            <p:ph idx="1"/>
          </p:nvPr>
        </p:nvSpPr>
        <p:spPr/>
        <p:txBody>
          <a:bodyPr/>
          <a:lstStyle/>
          <a:p>
            <a:pPr marL="0" indent="0" eaLnBrk="1" hangingPunct="1">
              <a:lnSpc>
                <a:spcPct val="80000"/>
              </a:lnSpc>
              <a:spcBef>
                <a:spcPct val="0"/>
              </a:spcBef>
              <a:buNone/>
            </a:pPr>
            <a:r>
              <a:rPr lang="en-US" altLang="es-ES" sz="2000">
                <a:solidFill>
                  <a:srgbClr val="FFCC66"/>
                </a:solidFill>
                <a:ea typeface="ＭＳ Ｐゴシック" panose="020B0600070205080204" pitchFamily="34" charset="-128"/>
              </a:rPr>
              <a:t>A Step Ahead </a:t>
            </a:r>
            <a:r>
              <a:rPr lang="en-US" altLang="es-ES" sz="2000">
                <a:solidFill>
                  <a:schemeClr val="bg1"/>
                </a:solidFill>
                <a:ea typeface="ＭＳ Ｐゴシック" panose="020B0600070205080204" pitchFamily="34" charset="-128"/>
              </a:rPr>
              <a:t>is a Media Platform and personal journey that JW consumers take on their path of progress towards success (whatever form that may take). </a:t>
            </a:r>
          </a:p>
          <a:p>
            <a:pPr marL="0" indent="0" eaLnBrk="1" hangingPunct="1">
              <a:lnSpc>
                <a:spcPct val="80000"/>
              </a:lnSpc>
              <a:spcBef>
                <a:spcPct val="0"/>
              </a:spcBef>
              <a:buNone/>
            </a:pPr>
            <a:endParaRPr lang="en-US" altLang="es-ES" sz="2000">
              <a:solidFill>
                <a:schemeClr val="bg1"/>
              </a:solidFill>
              <a:ea typeface="ＭＳ Ｐゴシック" panose="020B0600070205080204" pitchFamily="34" charset="-128"/>
            </a:endParaRPr>
          </a:p>
          <a:p>
            <a:pPr marL="0" indent="0" eaLnBrk="1" hangingPunct="1">
              <a:lnSpc>
                <a:spcPct val="80000"/>
              </a:lnSpc>
              <a:spcBef>
                <a:spcPct val="0"/>
              </a:spcBef>
              <a:buNone/>
            </a:pPr>
            <a:r>
              <a:rPr lang="en-US" altLang="es-ES" sz="2000">
                <a:solidFill>
                  <a:schemeClr val="bg1"/>
                </a:solidFill>
                <a:ea typeface="ＭＳ Ｐゴシック" panose="020B0600070205080204" pitchFamily="34" charset="-128"/>
              </a:rPr>
              <a:t>It begins with history, recent history, present history, and history to be. JW lights up this path and invites consumers to witness these great steps as well as inspires them to take great steps themselves.</a:t>
            </a:r>
          </a:p>
          <a:p>
            <a:pPr marL="0" indent="0" eaLnBrk="1" hangingPunct="1">
              <a:lnSpc>
                <a:spcPct val="80000"/>
              </a:lnSpc>
              <a:spcBef>
                <a:spcPct val="0"/>
              </a:spcBef>
              <a:buNone/>
            </a:pPr>
            <a:endParaRPr lang="en-US" altLang="es-ES" sz="2000">
              <a:solidFill>
                <a:schemeClr val="bg1"/>
              </a:solidFill>
              <a:ea typeface="ＭＳ Ｐゴシック" panose="020B0600070205080204" pitchFamily="34" charset="-128"/>
            </a:endParaRPr>
          </a:p>
          <a:p>
            <a:pPr marL="0" indent="0" eaLnBrk="1" hangingPunct="1">
              <a:lnSpc>
                <a:spcPct val="80000"/>
              </a:lnSpc>
              <a:spcBef>
                <a:spcPct val="0"/>
              </a:spcBef>
              <a:buNone/>
            </a:pPr>
            <a:r>
              <a:rPr lang="en-US" altLang="es-ES" sz="2000">
                <a:solidFill>
                  <a:schemeClr val="bg1"/>
                </a:solidFill>
                <a:ea typeface="ＭＳ Ｐゴシック" panose="020B0600070205080204" pitchFamily="34" charset="-128"/>
              </a:rPr>
              <a:t>It all starts by identifying places throughout our region, where great personalities have made history to showcase how human beings have risen to the challenge of change as a testament to what they too can achieve.</a:t>
            </a:r>
          </a:p>
        </p:txBody>
      </p:sp>
      <p:sp>
        <p:nvSpPr>
          <p:cNvPr id="491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F0B3A0B-6A98-445A-BDF0-2AA6FE7A5AD1}" type="slidenum">
              <a:rPr lang="en-US" altLang="es-ES" sz="1100">
                <a:solidFill>
                  <a:srgbClr val="FFCC66"/>
                </a:solidFill>
              </a:rPr>
              <a:pPr>
                <a:spcBef>
                  <a:spcPct val="0"/>
                </a:spcBef>
                <a:buFontTx/>
                <a:buNone/>
              </a:pPr>
              <a:t>38</a:t>
            </a:fld>
            <a:endParaRPr lang="en-US" altLang="es-ES" sz="1100">
              <a:solidFill>
                <a:srgbClr val="FFCC66"/>
              </a:solidFill>
            </a:endParaRPr>
          </a:p>
        </p:txBody>
      </p:sp>
    </p:spTree>
    <p:extLst>
      <p:ext uri="{BB962C8B-B14F-4D97-AF65-F5344CB8AC3E}">
        <p14:creationId xmlns:p14="http://schemas.microsoft.com/office/powerpoint/2010/main" val="12803692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lnSpc>
                <a:spcPct val="90000"/>
              </a:lnSpc>
            </a:pPr>
            <a:r>
              <a:rPr lang="en-US" altLang="es-ES" sz="3600" b="1">
                <a:solidFill>
                  <a:srgbClr val="F8D839"/>
                </a:solidFill>
                <a:ea typeface="ＭＳ Ｐゴシック" panose="020B0600070205080204" pitchFamily="34" charset="-128"/>
              </a:rPr>
              <a:t>JW Connection Strategies</a:t>
            </a:r>
            <a:endParaRPr lang="en-US" altLang="es-ES" sz="3600">
              <a:solidFill>
                <a:srgbClr val="80FF00"/>
              </a:solidFill>
              <a:ea typeface="ＭＳ Ｐゴシック" panose="020B0600070205080204" pitchFamily="34" charset="-128"/>
            </a:endParaRPr>
          </a:p>
        </p:txBody>
      </p:sp>
      <p:sp>
        <p:nvSpPr>
          <p:cNvPr id="52227" name="Rectangle 3"/>
          <p:cNvSpPr>
            <a:spLocks noGrp="1" noChangeArrowheads="1"/>
          </p:cNvSpPr>
          <p:nvPr>
            <p:ph idx="1"/>
          </p:nvPr>
        </p:nvSpPr>
        <p:spPr/>
        <p:txBody>
          <a:bodyPr>
            <a:spAutoFit/>
          </a:bodyPr>
          <a:lstStyle/>
          <a:p>
            <a:pPr algn="ctr" eaLnBrk="1" hangingPunct="1">
              <a:lnSpc>
                <a:spcPct val="60000"/>
              </a:lnSpc>
              <a:buFontTx/>
              <a:buNone/>
            </a:pPr>
            <a:r>
              <a:rPr lang="en-US" altLang="es-ES" sz="3600" b="1">
                <a:solidFill>
                  <a:srgbClr val="F8D839"/>
                </a:solidFill>
                <a:ea typeface="ＭＳ Ｐゴシック" panose="020B0600070205080204" pitchFamily="34" charset="-128"/>
              </a:rPr>
              <a:t>Connection</a:t>
            </a:r>
          </a:p>
          <a:p>
            <a:pPr algn="ctr" eaLnBrk="1" hangingPunct="1">
              <a:lnSpc>
                <a:spcPct val="60000"/>
              </a:lnSpc>
              <a:buFontTx/>
              <a:buNone/>
            </a:pPr>
            <a:r>
              <a:rPr lang="en-US" altLang="es-ES" sz="3600" b="1">
                <a:solidFill>
                  <a:srgbClr val="F8D839"/>
                </a:solidFill>
                <a:ea typeface="ＭＳ Ｐゴシック" panose="020B0600070205080204" pitchFamily="34" charset="-128"/>
              </a:rPr>
              <a:t>Strategies</a:t>
            </a:r>
            <a:endParaRPr lang="en-US" altLang="es-ES" sz="2800">
              <a:solidFill>
                <a:srgbClr val="80FF00"/>
              </a:solidFill>
              <a:ea typeface="ＭＳ Ｐゴシック" panose="020B0600070205080204" pitchFamily="34" charset="-128"/>
            </a:endParaRPr>
          </a:p>
        </p:txBody>
      </p:sp>
      <p:pic>
        <p:nvPicPr>
          <p:cNvPr id="52228" name="Picture 41"/>
          <p:cNvPicPr preferRelativeResize="0">
            <a:picLocks noChangeAspect="1" noChangeArrowheads="1"/>
          </p:cNvPicPr>
          <p:nvPr/>
        </p:nvPicPr>
        <p:blipFill>
          <a:blip r:embed="rId3">
            <a:lum bright="-2000" contrast="4000"/>
            <a:extLst>
              <a:ext uri="{28A0092B-C50C-407E-A947-70E740481C1C}">
                <a14:useLocalDpi xmlns:a14="http://schemas.microsoft.com/office/drawing/2010/main" val="0"/>
              </a:ext>
            </a:extLst>
          </a:blip>
          <a:srcRect b="36685"/>
          <a:stretch>
            <a:fillRect/>
          </a:stretch>
        </p:blipFill>
        <p:spPr bwMode="auto">
          <a:xfrm>
            <a:off x="3489326" y="1981201"/>
            <a:ext cx="4349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5"/>
          <p:cNvPicPr preferRelativeResize="0">
            <a:picLocks noChangeAspect="1" noChangeArrowheads="1"/>
          </p:cNvPicPr>
          <p:nvPr/>
        </p:nvPicPr>
        <p:blipFill>
          <a:blip r:embed="rId4" cstate="print">
            <a:lum bright="-4000" contrast="4000"/>
            <a:extLst>
              <a:ext uri="{28A0092B-C50C-407E-A947-70E740481C1C}">
                <a14:useLocalDpi xmlns:a14="http://schemas.microsoft.com/office/drawing/2010/main" val="0"/>
              </a:ext>
            </a:extLst>
          </a:blip>
          <a:srcRect b="36275"/>
          <a:stretch>
            <a:fillRect/>
          </a:stretch>
        </p:blipFill>
        <p:spPr bwMode="auto">
          <a:xfrm>
            <a:off x="8340725" y="1981201"/>
            <a:ext cx="4016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8"/>
          <p:cNvSpPr>
            <a:spLocks noChangeArrowheads="1"/>
          </p:cNvSpPr>
          <p:nvPr/>
        </p:nvSpPr>
        <p:spPr bwMode="auto">
          <a:xfrm>
            <a:off x="3055939" y="3865564"/>
            <a:ext cx="1519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60000"/>
              </a:lnSpc>
              <a:buFontTx/>
              <a:buNone/>
            </a:pPr>
            <a:r>
              <a:rPr lang="en-US" altLang="es-ES" sz="1800">
                <a:solidFill>
                  <a:srgbClr val="FFFFFF"/>
                </a:solidFill>
              </a:rPr>
              <a:t>Partner</a:t>
            </a:r>
          </a:p>
          <a:p>
            <a:pPr algn="ctr" eaLnBrk="1" hangingPunct="1">
              <a:lnSpc>
                <a:spcPct val="60000"/>
              </a:lnSpc>
              <a:buFontTx/>
              <a:buNone/>
            </a:pPr>
            <a:r>
              <a:rPr lang="en-US" altLang="es-ES" sz="1800">
                <a:solidFill>
                  <a:srgbClr val="FFFFFF"/>
                </a:solidFill>
              </a:rPr>
              <a:t>in Success</a:t>
            </a:r>
          </a:p>
        </p:txBody>
      </p:sp>
      <p:sp>
        <p:nvSpPr>
          <p:cNvPr id="52231" name="Rectangle 9"/>
          <p:cNvSpPr>
            <a:spLocks noChangeArrowheads="1"/>
          </p:cNvSpPr>
          <p:nvPr/>
        </p:nvSpPr>
        <p:spPr bwMode="auto">
          <a:xfrm>
            <a:off x="7543800" y="3857625"/>
            <a:ext cx="20272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60000"/>
              </a:lnSpc>
              <a:buFontTx/>
              <a:buNone/>
            </a:pPr>
            <a:r>
              <a:rPr lang="en-US" altLang="es-ES" sz="1800">
                <a:solidFill>
                  <a:srgbClr val="FFFFFF"/>
                </a:solidFill>
              </a:rPr>
              <a:t>Confirmation of</a:t>
            </a:r>
          </a:p>
          <a:p>
            <a:pPr algn="ctr" eaLnBrk="1" hangingPunct="1">
              <a:lnSpc>
                <a:spcPct val="60000"/>
              </a:lnSpc>
              <a:buFontTx/>
              <a:buNone/>
            </a:pPr>
            <a:r>
              <a:rPr lang="en-US" altLang="es-ES" sz="1800">
                <a:solidFill>
                  <a:srgbClr val="FFFFFF"/>
                </a:solidFill>
              </a:rPr>
              <a:t>Achievement</a:t>
            </a:r>
          </a:p>
        </p:txBody>
      </p:sp>
    </p:spTree>
    <p:extLst>
      <p:ext uri="{BB962C8B-B14F-4D97-AF65-F5344CB8AC3E}">
        <p14:creationId xmlns:p14="http://schemas.microsoft.com/office/powerpoint/2010/main" val="27961596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4081627085"/>
              </p:ext>
            </p:extLst>
          </p:nvPr>
        </p:nvGraphicFramePr>
        <p:xfrm>
          <a:off x="838886" y="692335"/>
          <a:ext cx="10514231" cy="616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7991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95" y="0"/>
            <a:ext cx="12257701" cy="6858000"/>
          </a:xfrm>
          <a:prstGeom prst="rect">
            <a:avLst/>
          </a:prstGeom>
        </p:spPr>
      </p:pic>
    </p:spTree>
    <p:extLst>
      <p:ext uri="{BB962C8B-B14F-4D97-AF65-F5344CB8AC3E}">
        <p14:creationId xmlns:p14="http://schemas.microsoft.com/office/powerpoint/2010/main" val="4041320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562220" y="117848"/>
            <a:ext cx="9144000" cy="2387600"/>
          </a:xfrm>
        </p:spPr>
        <p:txBody>
          <a:bodyPr>
            <a:noAutofit/>
          </a:bodyPr>
          <a:lstStyle/>
          <a:p>
            <a:r>
              <a:rPr lang="es-ES_tradnl" sz="4400" b="1" dirty="0"/>
              <a:t>Cómo generar relaciones que perduren con los clientes y cómo gestionar esta relación</a:t>
            </a:r>
            <a:br>
              <a:rPr lang="es-ES_tradnl" sz="4400" dirty="0"/>
            </a:br>
            <a:endParaRPr lang="es-ES_tradnl" sz="4400" dirty="0"/>
          </a:p>
        </p:txBody>
      </p:sp>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r="9530" b="10841"/>
          <a:stretch/>
        </p:blipFill>
        <p:spPr>
          <a:xfrm>
            <a:off x="4320694" y="2273351"/>
            <a:ext cx="5211612" cy="3451043"/>
          </a:xfrm>
          <a:prstGeom prst="rect">
            <a:avLst/>
          </a:prstGeom>
        </p:spPr>
      </p:pic>
    </p:spTree>
    <p:extLst>
      <p:ext uri="{BB962C8B-B14F-4D97-AF65-F5344CB8AC3E}">
        <p14:creationId xmlns:p14="http://schemas.microsoft.com/office/powerpoint/2010/main" val="2363219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CRM </a:t>
            </a:r>
          </a:p>
        </p:txBody>
      </p:sp>
      <p:sp>
        <p:nvSpPr>
          <p:cNvPr id="5" name="Marcador de contenido 4"/>
          <p:cNvSpPr>
            <a:spLocks noGrp="1"/>
          </p:cNvSpPr>
          <p:nvPr>
            <p:ph idx="1"/>
          </p:nvPr>
        </p:nvSpPr>
        <p:spPr>
          <a:xfrm>
            <a:off x="4999042" y="2312133"/>
            <a:ext cx="6834810" cy="3031748"/>
          </a:xfrm>
          <a:solidFill>
            <a:srgbClr val="7030A0"/>
          </a:solidFill>
        </p:spPr>
        <p:txBody>
          <a:bodyPr>
            <a:noAutofit/>
          </a:bodyPr>
          <a:lstStyle/>
          <a:p>
            <a:pPr algn="ctr"/>
            <a:r>
              <a:rPr lang="es-ES_tradnl" sz="3200" b="1" dirty="0">
                <a:solidFill>
                  <a:schemeClr val="bg1"/>
                </a:solidFill>
              </a:rPr>
              <a:t>Ahora más que nunca es necesario poner en práctica estrategias específicas en las que tengan cabida todos los medios que ayuden</a:t>
            </a:r>
            <a:br>
              <a:rPr lang="es-ES_tradnl" sz="3200" b="1" dirty="0">
                <a:solidFill>
                  <a:schemeClr val="bg1"/>
                </a:solidFill>
              </a:rPr>
            </a:br>
            <a:r>
              <a:rPr lang="es-ES_tradnl" sz="3200" b="1" dirty="0">
                <a:solidFill>
                  <a:schemeClr val="bg1"/>
                </a:solidFill>
              </a:rPr>
              <a:t>a atraer al cliente, retenerlo, reforzar las relaciones con él y fidelizarlo </a:t>
            </a:r>
            <a:endParaRPr lang="es-ES_tradnl" sz="3200" dirty="0">
              <a:solidFill>
                <a:schemeClr val="bg1"/>
              </a:solidFill>
            </a:endParaRPr>
          </a:p>
          <a:p>
            <a:pPr algn="ctr"/>
            <a:endParaRPr lang="es-ES_tradnl" sz="3200" dirty="0">
              <a:solidFill>
                <a:schemeClr val="bg1"/>
              </a:solidFill>
            </a:endParaRP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04997"/>
            <a:ext cx="4718120" cy="2300056"/>
          </a:xfrm>
          <a:prstGeom prst="rect">
            <a:avLst/>
          </a:prstGeom>
        </p:spPr>
      </p:pic>
    </p:spTree>
    <p:extLst>
      <p:ext uri="{BB962C8B-B14F-4D97-AF65-F5344CB8AC3E}">
        <p14:creationId xmlns:p14="http://schemas.microsoft.com/office/powerpoint/2010/main" val="2283611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4216" y="1041533"/>
            <a:ext cx="7705388" cy="706809"/>
          </a:xfrm>
        </p:spPr>
        <p:txBody>
          <a:bodyPr>
            <a:normAutofit/>
          </a:bodyPr>
          <a:lstStyle/>
          <a:p>
            <a:r>
              <a:rPr lang="es-ES" b="1" dirty="0"/>
              <a:t>Vivimos un cambio de paradigma</a:t>
            </a:r>
            <a:r>
              <a:rPr lang="es-ES" dirty="0"/>
              <a:t> </a:t>
            </a:r>
          </a:p>
        </p:txBody>
      </p:sp>
      <p:sp>
        <p:nvSpPr>
          <p:cNvPr id="3" name="Marcador de contenido 2"/>
          <p:cNvSpPr>
            <a:spLocks noGrp="1"/>
          </p:cNvSpPr>
          <p:nvPr>
            <p:ph idx="1"/>
          </p:nvPr>
        </p:nvSpPr>
        <p:spPr>
          <a:xfrm>
            <a:off x="7176121" y="2060849"/>
            <a:ext cx="4537035" cy="3619599"/>
          </a:xfrm>
        </p:spPr>
        <p:txBody>
          <a:bodyPr>
            <a:normAutofit fontScale="92500" lnSpcReduction="10000"/>
          </a:bodyPr>
          <a:lstStyle/>
          <a:p>
            <a:r>
              <a:rPr lang="es-ES" dirty="0"/>
              <a:t>El CRM  cada día toma mayor relevancia, </a:t>
            </a:r>
            <a:r>
              <a:rPr lang="es-ES" b="1" dirty="0"/>
              <a:t>vivimos un cambio de paradigma</a:t>
            </a:r>
            <a:r>
              <a:rPr lang="es-ES" dirty="0"/>
              <a:t> pasando de una comunicación masiva a una comunicación directa , muy segmentada con la ayuda de múltiples herramientas que nos permite tener un conocimiento muy profundo de los clientes. </a:t>
            </a:r>
          </a:p>
        </p:txBody>
      </p:sp>
      <p:pic>
        <p:nvPicPr>
          <p:cNvPr id="9218" name="Picture 2" descr="Resultado de imagen para conocimiento de cli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861849"/>
            <a:ext cx="5688632" cy="401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28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2987" y="838573"/>
            <a:ext cx="9793620" cy="706809"/>
          </a:xfrm>
        </p:spPr>
        <p:txBody>
          <a:bodyPr>
            <a:normAutofit/>
          </a:bodyPr>
          <a:lstStyle/>
          <a:p>
            <a:r>
              <a:rPr lang="es-ES" dirty="0"/>
              <a:t>El voz a voz es el rama más potente</a:t>
            </a:r>
          </a:p>
        </p:txBody>
      </p:sp>
      <p:sp>
        <p:nvSpPr>
          <p:cNvPr id="3" name="Marcador de contenido 2"/>
          <p:cNvSpPr>
            <a:spLocks noGrp="1"/>
          </p:cNvSpPr>
          <p:nvPr>
            <p:ph idx="1"/>
          </p:nvPr>
        </p:nvSpPr>
        <p:spPr>
          <a:xfrm>
            <a:off x="1991544" y="4869160"/>
            <a:ext cx="9721080" cy="1155712"/>
          </a:xfrm>
        </p:spPr>
        <p:txBody>
          <a:bodyPr>
            <a:normAutofit fontScale="92500" lnSpcReduction="20000"/>
          </a:bodyPr>
          <a:lstStyle/>
          <a:p>
            <a:r>
              <a:rPr lang="es-ES" b="1" dirty="0"/>
              <a:t>Es muy costoso traer nuevos clientes,</a:t>
            </a:r>
            <a:r>
              <a:rPr lang="es-ES" dirty="0"/>
              <a:t> la clave del marketing de hoy es tener </a:t>
            </a:r>
            <a:r>
              <a:rPr lang="es-ES" sz="4400" b="1" dirty="0">
                <a:solidFill>
                  <a:srgbClr val="7030A0"/>
                </a:solidFill>
              </a:rPr>
              <a:t>clientes leales</a:t>
            </a:r>
            <a:r>
              <a:rPr lang="es-ES" dirty="0"/>
              <a:t>, quienes se convierten en el motor de crecimiento de la empresa, el voz a voz es el rama más potente.  </a:t>
            </a:r>
          </a:p>
          <a:p>
            <a:endParaRPr lang="es-ES" dirty="0"/>
          </a:p>
        </p:txBody>
      </p:sp>
      <p:pic>
        <p:nvPicPr>
          <p:cNvPr id="4" name="Imagen 3"/>
          <p:cNvPicPr>
            <a:picLocks noChangeAspect="1"/>
          </p:cNvPicPr>
          <p:nvPr/>
        </p:nvPicPr>
        <p:blipFill>
          <a:blip r:embed="rId2"/>
          <a:stretch>
            <a:fillRect/>
          </a:stretch>
        </p:blipFill>
        <p:spPr>
          <a:xfrm>
            <a:off x="2207568" y="1700808"/>
            <a:ext cx="7620000" cy="2857500"/>
          </a:xfrm>
          <a:prstGeom prst="rect">
            <a:avLst/>
          </a:prstGeom>
        </p:spPr>
      </p:pic>
    </p:spTree>
    <p:extLst>
      <p:ext uri="{BB962C8B-B14F-4D97-AF65-F5344CB8AC3E}">
        <p14:creationId xmlns:p14="http://schemas.microsoft.com/office/powerpoint/2010/main" val="2089096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19200" y="1766205"/>
            <a:ext cx="7901136" cy="4344082"/>
          </a:xfrm>
          <a:prstGeom prst="rect">
            <a:avLst/>
          </a:prstGeom>
        </p:spPr>
      </p:pic>
      <p:sp>
        <p:nvSpPr>
          <p:cNvPr id="2" name="Título 1"/>
          <p:cNvSpPr>
            <a:spLocks noGrp="1"/>
          </p:cNvSpPr>
          <p:nvPr>
            <p:ph type="title"/>
          </p:nvPr>
        </p:nvSpPr>
        <p:spPr>
          <a:xfrm>
            <a:off x="1339241" y="323045"/>
            <a:ext cx="8266043" cy="482806"/>
          </a:xfrm>
        </p:spPr>
        <p:txBody>
          <a:bodyPr>
            <a:normAutofit fontScale="90000"/>
          </a:bodyPr>
          <a:lstStyle/>
          <a:p>
            <a:r>
              <a:rPr lang="es-ES" b="1" dirty="0"/>
              <a:t>El CRM  permite a las empresas actuar en función de los deseos de los clientes </a:t>
            </a:r>
            <a:br>
              <a:rPr lang="es-ES" dirty="0"/>
            </a:br>
            <a:endParaRPr lang="es-ES" dirty="0"/>
          </a:p>
        </p:txBody>
      </p:sp>
      <p:sp>
        <p:nvSpPr>
          <p:cNvPr id="3" name="Marcador de contenido 2"/>
          <p:cNvSpPr>
            <a:spLocks noGrp="1"/>
          </p:cNvSpPr>
          <p:nvPr>
            <p:ph idx="1"/>
          </p:nvPr>
        </p:nvSpPr>
        <p:spPr>
          <a:xfrm>
            <a:off x="2269432" y="1125969"/>
            <a:ext cx="6834810" cy="4086570"/>
          </a:xfrm>
          <a:solidFill>
            <a:srgbClr val="0070C0">
              <a:alpha val="56000"/>
            </a:srgbClr>
          </a:solidFill>
        </p:spPr>
        <p:txBody>
          <a:bodyPr>
            <a:normAutofit lnSpcReduction="10000"/>
          </a:bodyPr>
          <a:lstStyle/>
          <a:p>
            <a:pPr marL="0" indent="0" algn="ctr">
              <a:buNone/>
            </a:pPr>
            <a:r>
              <a:rPr lang="es-ES" b="1" dirty="0">
                <a:solidFill>
                  <a:schemeClr val="bg1"/>
                </a:solidFill>
              </a:rPr>
              <a:t>“No me vendas, déjame que te compre”.</a:t>
            </a:r>
          </a:p>
          <a:p>
            <a:pPr marL="0" indent="0" algn="ctr">
              <a:buNone/>
            </a:pPr>
            <a:endParaRPr lang="es-ES" b="1" dirty="0">
              <a:solidFill>
                <a:schemeClr val="bg1"/>
              </a:solidFill>
            </a:endParaRPr>
          </a:p>
          <a:p>
            <a:r>
              <a:rPr lang="es-ES" b="1" dirty="0">
                <a:solidFill>
                  <a:schemeClr val="bg1"/>
                </a:solidFill>
              </a:rPr>
              <a:t>Tras esta máxima se esconde una estructura empresarial diferente que toma las decisiones en función de los deseos del cliente. </a:t>
            </a:r>
          </a:p>
          <a:p>
            <a:r>
              <a:rPr lang="es-ES" b="1" dirty="0">
                <a:solidFill>
                  <a:schemeClr val="bg1"/>
                </a:solidFill>
              </a:rPr>
              <a:t>Ellos lo exponen y comparten en múltiples canales. Las empresas solo tienen que escuchar, interpretar y actuar en consecuencia” </a:t>
            </a:r>
          </a:p>
          <a:p>
            <a:endParaRPr lang="es-ES" b="1" dirty="0">
              <a:solidFill>
                <a:schemeClr val="bg1"/>
              </a:solidFill>
            </a:endParaRPr>
          </a:p>
        </p:txBody>
      </p:sp>
    </p:spTree>
    <p:extLst>
      <p:ext uri="{BB962C8B-B14F-4D97-AF65-F5344CB8AC3E}">
        <p14:creationId xmlns:p14="http://schemas.microsoft.com/office/powerpoint/2010/main" val="840843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94" y="-6224"/>
            <a:ext cx="8598470" cy="5739479"/>
          </a:xfrm>
          <a:prstGeom prst="rect">
            <a:avLst/>
          </a:prstGeom>
        </p:spPr>
      </p:pic>
      <p:sp>
        <p:nvSpPr>
          <p:cNvPr id="2" name="Título 1"/>
          <p:cNvSpPr>
            <a:spLocks noGrp="1"/>
          </p:cNvSpPr>
          <p:nvPr>
            <p:ph type="title"/>
          </p:nvPr>
        </p:nvSpPr>
        <p:spPr>
          <a:xfrm>
            <a:off x="5999967" y="1229225"/>
            <a:ext cx="5553565" cy="706809"/>
          </a:xfrm>
        </p:spPr>
        <p:txBody>
          <a:bodyPr>
            <a:noAutofit/>
          </a:bodyPr>
          <a:lstStyle/>
          <a:p>
            <a:pPr algn="ctr"/>
            <a:r>
              <a:rPr lang="es-ES" sz="2400" b="1" dirty="0"/>
              <a:t>Los consumidores han asumido el control en la comunicación</a:t>
            </a:r>
            <a:endParaRPr lang="es-ES" sz="2400" dirty="0"/>
          </a:p>
        </p:txBody>
      </p:sp>
      <p:sp>
        <p:nvSpPr>
          <p:cNvPr id="3" name="Marcador de contenido 2"/>
          <p:cNvSpPr>
            <a:spLocks noGrp="1"/>
          </p:cNvSpPr>
          <p:nvPr>
            <p:ph idx="1"/>
          </p:nvPr>
        </p:nvSpPr>
        <p:spPr>
          <a:xfrm>
            <a:off x="5303913" y="2132857"/>
            <a:ext cx="6409243" cy="3403575"/>
          </a:xfrm>
          <a:solidFill>
            <a:srgbClr val="FFC000">
              <a:alpha val="66000"/>
            </a:srgbClr>
          </a:solidFill>
        </p:spPr>
        <p:txBody>
          <a:bodyPr>
            <a:normAutofit fontScale="92500" lnSpcReduction="10000"/>
          </a:bodyPr>
          <a:lstStyle/>
          <a:p>
            <a:r>
              <a:rPr lang="es-ES" b="1" dirty="0"/>
              <a:t>Los consumidores han asumido el control en la comunicación</a:t>
            </a:r>
            <a:r>
              <a:rPr lang="es-ES" dirty="0"/>
              <a:t> gracias a las herramientas online, cada día son más selectivos en los mensajes que buscan,  quieren lo que realmente les interesa. </a:t>
            </a:r>
          </a:p>
          <a:p>
            <a:r>
              <a:rPr lang="es-ES" b="1" dirty="0"/>
              <a:t>Exigen a las marcas una forma distinta de acercarse</a:t>
            </a:r>
            <a:r>
              <a:rPr lang="es-ES" dirty="0"/>
              <a:t> al mercado, </a:t>
            </a:r>
            <a:r>
              <a:rPr lang="es-ES" b="1" dirty="0"/>
              <a:t>más cercana a sus intereses y su estilo de vida</a:t>
            </a:r>
            <a:r>
              <a:rPr lang="es-ES" dirty="0"/>
              <a:t>, cada día más segmentado</a:t>
            </a:r>
          </a:p>
        </p:txBody>
      </p:sp>
    </p:spTree>
    <p:extLst>
      <p:ext uri="{BB962C8B-B14F-4D97-AF65-F5344CB8AC3E}">
        <p14:creationId xmlns:p14="http://schemas.microsoft.com/office/powerpoint/2010/main" val="1975953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t>Más fans que compradores</a:t>
            </a:r>
            <a:endParaRPr lang="es-ES" dirty="0"/>
          </a:p>
        </p:txBody>
      </p:sp>
      <p:sp>
        <p:nvSpPr>
          <p:cNvPr id="3" name="Marcador de contenido 2"/>
          <p:cNvSpPr>
            <a:spLocks noGrp="1"/>
          </p:cNvSpPr>
          <p:nvPr>
            <p:ph idx="1"/>
          </p:nvPr>
        </p:nvSpPr>
        <p:spPr>
          <a:xfrm>
            <a:off x="551385" y="1404914"/>
            <a:ext cx="6834810" cy="4086570"/>
          </a:xfrm>
        </p:spPr>
        <p:txBody>
          <a:bodyPr/>
          <a:lstStyle/>
          <a:p>
            <a:r>
              <a:rPr lang="es-ES" b="1" dirty="0"/>
              <a:t>El CRM permite lograr que los clientes sean más fans que compradores, que amen las marcas y que ellas hagan parte clave de sus vidas </a:t>
            </a:r>
            <a:endParaRPr lang="es-ES" dirty="0"/>
          </a:p>
          <a:p>
            <a:endParaRPr lang="es-ES" dirty="0"/>
          </a:p>
        </p:txBody>
      </p:sp>
      <p:sp>
        <p:nvSpPr>
          <p:cNvPr id="4" name="Rectángulo 3"/>
          <p:cNvSpPr/>
          <p:nvPr/>
        </p:nvSpPr>
        <p:spPr>
          <a:xfrm>
            <a:off x="551385" y="3448199"/>
            <a:ext cx="5112567" cy="1477328"/>
          </a:xfrm>
          <a:prstGeom prst="rect">
            <a:avLst/>
          </a:prstGeom>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“Las marcas que han sustituido la </a:t>
            </a:r>
            <a:r>
              <a:rPr lang="es-ES" dirty="0" err="1">
                <a:latin typeface="Calibri" panose="020F0502020204030204" pitchFamily="34" charset="0"/>
                <a:ea typeface="Calibri" panose="020F0502020204030204" pitchFamily="34" charset="0"/>
                <a:cs typeface="Times New Roman" panose="02020603050405020304" pitchFamily="18" charset="0"/>
              </a:rPr>
              <a:t>satisfacción</a:t>
            </a:r>
            <a:r>
              <a:rPr lang="es-ES" dirty="0">
                <a:latin typeface="Calibri" panose="020F0502020204030204" pitchFamily="34" charset="0"/>
                <a:ea typeface="Calibri" panose="020F0502020204030204" pitchFamily="34" charset="0"/>
                <a:cs typeface="Times New Roman" panose="02020603050405020304" pitchFamily="18" charset="0"/>
              </a:rPr>
              <a:t> por la </a:t>
            </a:r>
            <a:r>
              <a:rPr lang="es-ES" dirty="0" err="1">
                <a:latin typeface="Calibri" panose="020F0502020204030204" pitchFamily="34" charset="0"/>
                <a:ea typeface="Calibri" panose="020F0502020204030204" pitchFamily="34" charset="0"/>
                <a:cs typeface="Times New Roman" panose="02020603050405020304" pitchFamily="18" charset="0"/>
              </a:rPr>
              <a:t>emoción</a:t>
            </a:r>
            <a:r>
              <a:rPr lang="es-ES" dirty="0">
                <a:latin typeface="Calibri" panose="020F0502020204030204" pitchFamily="34" charset="0"/>
                <a:ea typeface="Calibri" panose="020F0502020204030204" pitchFamily="34" charset="0"/>
                <a:cs typeface="Times New Roman" panose="02020603050405020304" pitchFamily="18" charset="0"/>
              </a:rPr>
              <a:t> y el </a:t>
            </a:r>
            <a:r>
              <a:rPr lang="es-ES" dirty="0" err="1">
                <a:latin typeface="Calibri" panose="020F0502020204030204" pitchFamily="34" charset="0"/>
                <a:ea typeface="Calibri" panose="020F0502020204030204" pitchFamily="34" charset="0"/>
                <a:cs typeface="Times New Roman" panose="02020603050405020304" pitchFamily="18" charset="0"/>
              </a:rPr>
              <a:t>vínculo</a:t>
            </a:r>
            <a:r>
              <a:rPr lang="es-ES" dirty="0">
                <a:latin typeface="Calibri" panose="020F0502020204030204" pitchFamily="34" charset="0"/>
                <a:ea typeface="Calibri" panose="020F0502020204030204" pitchFamily="34" charset="0"/>
                <a:cs typeface="Times New Roman" panose="02020603050405020304" pitchFamily="18" charset="0"/>
              </a:rPr>
              <a:t> con los clientes, las que han logrado tener fans en vez de compradores, son aquellas que tienen una estrategia basada en el </a:t>
            </a:r>
            <a:r>
              <a:rPr lang="es-ES" dirty="0" err="1">
                <a:latin typeface="Calibri" panose="020F0502020204030204" pitchFamily="34" charset="0"/>
                <a:ea typeface="Calibri" panose="020F0502020204030204" pitchFamily="34" charset="0"/>
                <a:cs typeface="Times New Roman" panose="02020603050405020304" pitchFamily="18" charset="0"/>
              </a:rPr>
              <a:t>Customer</a:t>
            </a:r>
            <a:r>
              <a:rPr lang="es-ES" dirty="0">
                <a:latin typeface="Calibri" panose="020F0502020204030204" pitchFamily="34" charset="0"/>
                <a:ea typeface="Calibri" panose="020F0502020204030204" pitchFamily="34" charset="0"/>
                <a:cs typeface="Times New Roman" panose="02020603050405020304" pitchFamily="18" charset="0"/>
              </a:rPr>
              <a:t> </a:t>
            </a:r>
            <a:r>
              <a:rPr lang="es-ES" dirty="0" err="1">
                <a:latin typeface="Calibri" panose="020F0502020204030204" pitchFamily="34" charset="0"/>
                <a:ea typeface="Calibri" panose="020F0502020204030204" pitchFamily="34" charset="0"/>
                <a:cs typeface="Times New Roman" panose="02020603050405020304" pitchFamily="18" charset="0"/>
              </a:rPr>
              <a:t>Analytics</a:t>
            </a:r>
            <a:r>
              <a:rPr lang="es-ES" dirty="0">
                <a:latin typeface="Calibri" panose="020F0502020204030204" pitchFamily="34" charset="0"/>
                <a:ea typeface="Calibri" panose="020F0502020204030204" pitchFamily="34" charset="0"/>
                <a:cs typeface="Times New Roman" panose="02020603050405020304" pitchFamily="18" charset="0"/>
              </a:rPr>
              <a:t> “ </a:t>
            </a:r>
            <a:endParaRPr lang="es-ES" dirty="0">
              <a:latin typeface="Times New Roman" panose="02020603050405020304" pitchFamily="18" charset="0"/>
              <a:ea typeface="Calibri" panose="020F0502020204030204" pitchFamily="34" charset="0"/>
            </a:endParaRPr>
          </a:p>
        </p:txBody>
      </p:sp>
      <p:pic>
        <p:nvPicPr>
          <p:cNvPr id="5" name="Imagen 4"/>
          <p:cNvPicPr>
            <a:picLocks noChangeAspect="1"/>
          </p:cNvPicPr>
          <p:nvPr/>
        </p:nvPicPr>
        <p:blipFill>
          <a:blip r:embed="rId2"/>
          <a:stretch>
            <a:fillRect/>
          </a:stretch>
        </p:blipFill>
        <p:spPr>
          <a:xfrm>
            <a:off x="6013259" y="2852936"/>
            <a:ext cx="5715000" cy="2857500"/>
          </a:xfrm>
          <a:prstGeom prst="rect">
            <a:avLst/>
          </a:prstGeom>
        </p:spPr>
      </p:pic>
    </p:spTree>
    <p:extLst>
      <p:ext uri="{BB962C8B-B14F-4D97-AF65-F5344CB8AC3E}">
        <p14:creationId xmlns:p14="http://schemas.microsoft.com/office/powerpoint/2010/main" val="2965882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55440" y="1628801"/>
            <a:ext cx="4603851" cy="4075711"/>
          </a:xfrm>
        </p:spPr>
        <p:txBody>
          <a:bodyPr>
            <a:normAutofit lnSpcReduction="10000"/>
          </a:bodyPr>
          <a:lstStyle/>
          <a:p>
            <a:r>
              <a:rPr lang="es-ES_tradnl" dirty="0"/>
              <a:t>La principal ventaja que aporta el CRM a las empresas es que se convierte en el centro de conocimiento </a:t>
            </a:r>
          </a:p>
          <a:p>
            <a:r>
              <a:rPr lang="es-ES_tradnl" dirty="0"/>
              <a:t>Un cliente informado y gestionado de forma eficaz en tiempo y forma garantiza una fidelidad más allá́ del precio y las políticas de descuento puedan conseguir </a:t>
            </a:r>
            <a:endParaRPr lang="es-ES_tradnl" dirty="0">
              <a:effectLst/>
            </a:endParaRPr>
          </a:p>
        </p:txBody>
      </p:sp>
      <p:pic>
        <p:nvPicPr>
          <p:cNvPr id="4" name="Imagen 3"/>
          <p:cNvPicPr>
            <a:picLocks noChangeAspect="1"/>
          </p:cNvPicPr>
          <p:nvPr/>
        </p:nvPicPr>
        <p:blipFill>
          <a:blip r:embed="rId2"/>
          <a:stretch>
            <a:fillRect/>
          </a:stretch>
        </p:blipFill>
        <p:spPr>
          <a:xfrm>
            <a:off x="5659292" y="749496"/>
            <a:ext cx="5819649" cy="4073754"/>
          </a:xfrm>
          <a:prstGeom prst="rect">
            <a:avLst/>
          </a:prstGeom>
        </p:spPr>
      </p:pic>
    </p:spTree>
    <p:extLst>
      <p:ext uri="{BB962C8B-B14F-4D97-AF65-F5344CB8AC3E}">
        <p14:creationId xmlns:p14="http://schemas.microsoft.com/office/powerpoint/2010/main" val="3849317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684459" y="2707039"/>
            <a:ext cx="6296070" cy="3186130"/>
          </a:xfrm>
          <a:solidFill>
            <a:schemeClr val="accent5">
              <a:lumMod val="50000"/>
            </a:schemeClr>
          </a:solidFill>
        </p:spPr>
        <p:txBody>
          <a:bodyPr>
            <a:normAutofit fontScale="92500" lnSpcReduction="10000"/>
          </a:bodyPr>
          <a:lstStyle/>
          <a:p>
            <a:r>
              <a:rPr lang="es-ES_tradnl" sz="2400" dirty="0">
                <a:solidFill>
                  <a:schemeClr val="bg1"/>
                </a:solidFill>
              </a:rPr>
              <a:t>Al mismo tiempo, gracias a la utilización de las herramientas sociales</a:t>
            </a:r>
          </a:p>
          <a:p>
            <a:r>
              <a:rPr lang="es-ES_tradnl" sz="2400" dirty="0">
                <a:solidFill>
                  <a:schemeClr val="bg1"/>
                </a:solidFill>
              </a:rPr>
              <a:t>El CRM ayuda a identificar a potenciales clientes</a:t>
            </a:r>
          </a:p>
          <a:p>
            <a:r>
              <a:rPr lang="es-ES_tradnl" sz="2400" dirty="0">
                <a:solidFill>
                  <a:schemeClr val="bg1"/>
                </a:solidFill>
              </a:rPr>
              <a:t>A conocer de forma más directa la problemática de los usuarios</a:t>
            </a:r>
          </a:p>
          <a:p>
            <a:r>
              <a:rPr lang="es-ES_tradnl" sz="2400" dirty="0">
                <a:solidFill>
                  <a:schemeClr val="bg1"/>
                </a:solidFill>
              </a:rPr>
              <a:t>A tomar el pulso al mercado y a interactuar con diversas comunidades y grupos de peso en determinados sectores, sin olvidar que permite dar un enfoque más efectivo a las estrategias de marketing y ventas. </a:t>
            </a:r>
          </a:p>
          <a:p>
            <a:endParaRPr lang="es-ES_tradnl" sz="2400" dirty="0">
              <a:solidFill>
                <a:schemeClr val="bg1"/>
              </a:solidFill>
            </a:endParaRPr>
          </a:p>
        </p:txBody>
      </p:sp>
      <p:sp>
        <p:nvSpPr>
          <p:cNvPr id="4" name="CuadroTexto 3"/>
          <p:cNvSpPr txBox="1"/>
          <p:nvPr/>
        </p:nvSpPr>
        <p:spPr>
          <a:xfrm>
            <a:off x="6312025" y="152826"/>
            <a:ext cx="5326441" cy="2554212"/>
          </a:xfrm>
          <a:prstGeom prst="rect">
            <a:avLst/>
          </a:prstGeom>
          <a:noFill/>
        </p:spPr>
        <p:txBody>
          <a:bodyPr wrap="square" rtlCol="0">
            <a:spAutoFit/>
          </a:bodyPr>
          <a:lstStyle/>
          <a:p>
            <a:r>
              <a:rPr lang="es-ES_tradnl" sz="4000" dirty="0"/>
              <a:t>Vendedores</a:t>
            </a:r>
          </a:p>
          <a:p>
            <a:r>
              <a:rPr lang="es-ES_tradnl" sz="4000" dirty="0"/>
              <a:t>Gente de servicio</a:t>
            </a:r>
          </a:p>
          <a:p>
            <a:r>
              <a:rPr lang="es-ES_tradnl" sz="4000" dirty="0"/>
              <a:t>Gerencia</a:t>
            </a:r>
          </a:p>
          <a:p>
            <a:r>
              <a:rPr lang="es-ES_tradnl" sz="4000" dirty="0"/>
              <a:t>Proveedores</a:t>
            </a:r>
          </a:p>
        </p:txBody>
      </p:sp>
      <p:pic>
        <p:nvPicPr>
          <p:cNvPr id="2" name="Imagen 1"/>
          <p:cNvPicPr>
            <a:picLocks noChangeAspect="1"/>
          </p:cNvPicPr>
          <p:nvPr/>
        </p:nvPicPr>
        <p:blipFill>
          <a:blip r:embed="rId2"/>
          <a:stretch>
            <a:fillRect/>
          </a:stretch>
        </p:blipFill>
        <p:spPr>
          <a:xfrm>
            <a:off x="970347" y="1268761"/>
            <a:ext cx="4365114" cy="4322439"/>
          </a:xfrm>
          <a:prstGeom prst="rect">
            <a:avLst/>
          </a:prstGeom>
        </p:spPr>
      </p:pic>
    </p:spTree>
    <p:extLst>
      <p:ext uri="{BB962C8B-B14F-4D97-AF65-F5344CB8AC3E}">
        <p14:creationId xmlns:p14="http://schemas.microsoft.com/office/powerpoint/2010/main" val="346100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220" y="1440494"/>
            <a:ext cx="7700097" cy="4338178"/>
          </a:xfrm>
          <a:prstGeom prst="rect">
            <a:avLst/>
          </a:prstGeom>
        </p:spPr>
      </p:pic>
      <p:sp>
        <p:nvSpPr>
          <p:cNvPr id="5" name="Marcador de contenido 4"/>
          <p:cNvSpPr>
            <a:spLocks noGrp="1"/>
          </p:cNvSpPr>
          <p:nvPr>
            <p:ph idx="1"/>
          </p:nvPr>
        </p:nvSpPr>
        <p:spPr>
          <a:xfrm>
            <a:off x="0" y="1901999"/>
            <a:ext cx="3954823" cy="2770209"/>
          </a:xfrm>
          <a:solidFill>
            <a:schemeClr val="bg1"/>
          </a:solidFill>
        </p:spPr>
        <p:txBody>
          <a:bodyPr>
            <a:normAutofit fontScale="92500" lnSpcReduction="10000"/>
          </a:bodyPr>
          <a:lstStyle/>
          <a:p>
            <a:r>
              <a:rPr lang="sk-SK" b="1" dirty="0"/>
              <a:t>El Marketing de Experiencia:</a:t>
            </a:r>
            <a:r>
              <a:rPr lang="sk-SK" dirty="0"/>
              <a:t> Generando experiencias memorables en los clientes en los diferentes puntos de contacto </a:t>
            </a:r>
            <a:r>
              <a:rPr lang="es-ES" dirty="0"/>
              <a:t>con</a:t>
            </a:r>
            <a:r>
              <a:rPr lang="sk-SK" dirty="0"/>
              <a:t> la marca a lo largo del viaje (Consumer Journey) </a:t>
            </a:r>
          </a:p>
        </p:txBody>
      </p:sp>
    </p:spTree>
    <p:extLst>
      <p:ext uri="{BB962C8B-B14F-4D97-AF65-F5344CB8AC3E}">
        <p14:creationId xmlns:p14="http://schemas.microsoft.com/office/powerpoint/2010/main" val="243209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3087" y="126492"/>
            <a:ext cx="4740886" cy="3959120"/>
          </a:xfrm>
          <a:prstGeom prst="rect">
            <a:avLst/>
          </a:prstGeom>
        </p:spPr>
      </p:pic>
      <p:sp>
        <p:nvSpPr>
          <p:cNvPr id="3" name="Marcador de contenido 2"/>
          <p:cNvSpPr>
            <a:spLocks noGrp="1"/>
          </p:cNvSpPr>
          <p:nvPr>
            <p:ph idx="1"/>
          </p:nvPr>
        </p:nvSpPr>
        <p:spPr>
          <a:xfrm>
            <a:off x="4675769" y="4085612"/>
            <a:ext cx="5182215" cy="2227506"/>
          </a:xfrm>
          <a:solidFill>
            <a:schemeClr val="accent5">
              <a:lumMod val="50000"/>
            </a:schemeClr>
          </a:solidFill>
        </p:spPr>
        <p:txBody>
          <a:bodyPr>
            <a:noAutofit/>
          </a:bodyPr>
          <a:lstStyle/>
          <a:p>
            <a:r>
              <a:rPr lang="es-ES_tradnl" dirty="0">
                <a:solidFill>
                  <a:schemeClr val="bg1"/>
                </a:solidFill>
              </a:rPr>
              <a:t>Se  debe ver la tecnología como una alternativa que fomenta la interconexión de todos los involucrados en la organización creando un único ecosistema </a:t>
            </a:r>
          </a:p>
          <a:p>
            <a:endParaRPr lang="es-ES_tradnl" sz="2000" dirty="0">
              <a:solidFill>
                <a:schemeClr val="bg1"/>
              </a:solidFill>
            </a:endParaRPr>
          </a:p>
        </p:txBody>
      </p:sp>
      <p:sp>
        <p:nvSpPr>
          <p:cNvPr id="4" name="CuadroTexto 3"/>
          <p:cNvSpPr txBox="1"/>
          <p:nvPr/>
        </p:nvSpPr>
        <p:spPr>
          <a:xfrm>
            <a:off x="309910" y="189540"/>
            <a:ext cx="3338511" cy="2554212"/>
          </a:xfrm>
          <a:prstGeom prst="rect">
            <a:avLst/>
          </a:prstGeom>
          <a:solidFill>
            <a:srgbClr val="7030A0"/>
          </a:solidFill>
        </p:spPr>
        <p:txBody>
          <a:bodyPr wrap="square" rtlCol="0">
            <a:spAutoFit/>
          </a:bodyPr>
          <a:lstStyle/>
          <a:p>
            <a:pPr algn="ctr"/>
            <a:r>
              <a:rPr lang="es-ES_tradnl" sz="3200" dirty="0">
                <a:solidFill>
                  <a:schemeClr val="bg1"/>
                </a:solidFill>
              </a:rPr>
              <a:t>Disciplina </a:t>
            </a:r>
          </a:p>
          <a:p>
            <a:pPr algn="ctr"/>
            <a:r>
              <a:rPr lang="es-ES_tradnl" sz="3200" dirty="0">
                <a:solidFill>
                  <a:schemeClr val="bg1"/>
                </a:solidFill>
              </a:rPr>
              <a:t>Orden </a:t>
            </a:r>
          </a:p>
          <a:p>
            <a:pPr algn="ctr"/>
            <a:r>
              <a:rPr lang="es-ES_tradnl" sz="3200" dirty="0">
                <a:solidFill>
                  <a:schemeClr val="bg1"/>
                </a:solidFill>
              </a:rPr>
              <a:t>Cultura</a:t>
            </a:r>
          </a:p>
          <a:p>
            <a:pPr algn="ctr"/>
            <a:r>
              <a:rPr lang="es-ES_tradnl" sz="3200" dirty="0">
                <a:solidFill>
                  <a:schemeClr val="bg1"/>
                </a:solidFill>
              </a:rPr>
              <a:t>Metas claras</a:t>
            </a:r>
          </a:p>
          <a:p>
            <a:pPr algn="ctr"/>
            <a:r>
              <a:rPr lang="es-ES_tradnl" sz="3200" dirty="0">
                <a:solidFill>
                  <a:schemeClr val="bg1"/>
                </a:solidFill>
              </a:rPr>
              <a:t>Seguimiento</a:t>
            </a:r>
          </a:p>
        </p:txBody>
      </p:sp>
      <p:pic>
        <p:nvPicPr>
          <p:cNvPr id="7" name="Imagen 6"/>
          <p:cNvPicPr>
            <a:picLocks noChangeAspect="1"/>
          </p:cNvPicPr>
          <p:nvPr/>
        </p:nvPicPr>
        <p:blipFill>
          <a:blip r:embed="rId3"/>
          <a:stretch>
            <a:fillRect/>
          </a:stretch>
        </p:blipFill>
        <p:spPr>
          <a:xfrm>
            <a:off x="1020698" y="3125460"/>
            <a:ext cx="2975105" cy="2231328"/>
          </a:xfrm>
          <a:prstGeom prst="rect">
            <a:avLst/>
          </a:prstGeom>
        </p:spPr>
      </p:pic>
    </p:spTree>
    <p:extLst>
      <p:ext uri="{BB962C8B-B14F-4D97-AF65-F5344CB8AC3E}">
        <p14:creationId xmlns:p14="http://schemas.microsoft.com/office/powerpoint/2010/main" val="4061410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Segmentación</a:t>
            </a:r>
          </a:p>
        </p:txBody>
      </p:sp>
      <p:sp>
        <p:nvSpPr>
          <p:cNvPr id="3" name="Marcador de contenido 2"/>
          <p:cNvSpPr>
            <a:spLocks noGrp="1"/>
          </p:cNvSpPr>
          <p:nvPr>
            <p:ph idx="1"/>
          </p:nvPr>
        </p:nvSpPr>
        <p:spPr>
          <a:xfrm>
            <a:off x="385464" y="1704699"/>
            <a:ext cx="5256584" cy="3456384"/>
          </a:xfrm>
        </p:spPr>
        <p:txBody>
          <a:bodyPr>
            <a:normAutofit lnSpcReduction="10000"/>
          </a:bodyPr>
          <a:lstStyle/>
          <a:p>
            <a:r>
              <a:rPr lang="es-ES" sz="2400" dirty="0"/>
              <a:t>¿Cómo se utiliza esa información? Primero, se trata de identificar diferencias entre los consumidores (lo que equivale a crear segmentos) para más tarde evolucionar hacia la personalización de productos y servicios. </a:t>
            </a:r>
          </a:p>
          <a:p>
            <a:r>
              <a:rPr lang="es-ES" sz="2400" dirty="0"/>
              <a:t>Dentro del proceso de trabajo de la empresa, estos análisis deben presidir todas las acciones que se realicen en captación, vinculación y emoción.</a:t>
            </a:r>
          </a:p>
        </p:txBody>
      </p:sp>
      <p:pic>
        <p:nvPicPr>
          <p:cNvPr id="5122" name="Picture 2" descr="Resultado de imagen para cli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1628801"/>
            <a:ext cx="6048672" cy="404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842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3429000"/>
            <a:ext cx="695325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464501" y="340074"/>
            <a:ext cx="8266043" cy="482806"/>
          </a:xfrm>
        </p:spPr>
        <p:txBody>
          <a:bodyPr/>
          <a:lstStyle/>
          <a:p>
            <a:r>
              <a:rPr lang="es-ES" b="1" dirty="0"/>
              <a:t>Segmentación </a:t>
            </a:r>
          </a:p>
        </p:txBody>
      </p:sp>
      <p:sp>
        <p:nvSpPr>
          <p:cNvPr id="3" name="Marcador de contenido 2"/>
          <p:cNvSpPr>
            <a:spLocks noGrp="1"/>
          </p:cNvSpPr>
          <p:nvPr>
            <p:ph idx="1"/>
          </p:nvPr>
        </p:nvSpPr>
        <p:spPr>
          <a:xfrm>
            <a:off x="1318589" y="1213652"/>
            <a:ext cx="9215799" cy="2719521"/>
          </a:xfrm>
        </p:spPr>
        <p:txBody>
          <a:bodyPr>
            <a:normAutofit fontScale="92500" lnSpcReduction="20000"/>
          </a:bodyPr>
          <a:lstStyle/>
          <a:p>
            <a:r>
              <a:rPr lang="es-ES" dirty="0"/>
              <a:t>El CRM recoge bases de datos del cliente y los almacena de manera centralizada para utilizarlos más fácilmente. </a:t>
            </a:r>
          </a:p>
          <a:p>
            <a:r>
              <a:rPr lang="es-ES" dirty="0"/>
              <a:t>Además de ser un recurso importante para el equipo de ventas, el CRM guarda datos del cliente, como por ejemplo ubicación, intereses, su comportamiento en la compra y grupo de edad y sexo, que son útiles para realizar acciones de marketing. </a:t>
            </a:r>
          </a:p>
          <a:p>
            <a:r>
              <a:rPr lang="es-ES" b="1" dirty="0"/>
              <a:t>Un sistema CRM puede analizar patrones y tendencias en los datos</a:t>
            </a:r>
            <a:r>
              <a:rPr lang="es-ES" dirty="0"/>
              <a:t> para realizar una segmentación eficaz de los clientes</a:t>
            </a:r>
          </a:p>
        </p:txBody>
      </p:sp>
    </p:spTree>
    <p:extLst>
      <p:ext uri="{BB962C8B-B14F-4D97-AF65-F5344CB8AC3E}">
        <p14:creationId xmlns:p14="http://schemas.microsoft.com/office/powerpoint/2010/main" val="2859630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Segmentación </a:t>
            </a:r>
          </a:p>
        </p:txBody>
      </p:sp>
      <p:sp>
        <p:nvSpPr>
          <p:cNvPr id="3" name="Marcador de contenido 2"/>
          <p:cNvSpPr>
            <a:spLocks noGrp="1"/>
          </p:cNvSpPr>
          <p:nvPr>
            <p:ph idx="1"/>
          </p:nvPr>
        </p:nvSpPr>
        <p:spPr>
          <a:xfrm>
            <a:off x="838886" y="1825626"/>
            <a:ext cx="4753059" cy="3763615"/>
          </a:xfrm>
        </p:spPr>
        <p:txBody>
          <a:bodyPr>
            <a:normAutofit fontScale="85000" lnSpcReduction="20000"/>
          </a:bodyPr>
          <a:lstStyle/>
          <a:p>
            <a:r>
              <a:rPr lang="es-ES" dirty="0"/>
              <a:t>El CRM nos ayuda a crear modelos predictivos que </a:t>
            </a:r>
            <a:r>
              <a:rPr lang="es-ES" b="1" dirty="0"/>
              <a:t>determinan la rentabilidad del cliente en base a su vida útil</a:t>
            </a:r>
            <a:r>
              <a:rPr lang="es-ES" dirty="0"/>
              <a:t>. Al utilizar una herramienta CRM, podemos determinar que segmentos del mercado son más rentables y dirigir material de marketing adecuados a estos clientes. También podemos descubrir clientes son menos rentables y utilizar datos del CRM para encontrar métodos que aumenten su valor.</a:t>
            </a:r>
          </a:p>
        </p:txBody>
      </p:sp>
      <p:pic>
        <p:nvPicPr>
          <p:cNvPr id="7170" name="Picture 2" descr="Resultado de imagen para cli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49" y="1988841"/>
            <a:ext cx="5024829" cy="333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348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Segmentación CRM </a:t>
            </a:r>
          </a:p>
        </p:txBody>
      </p:sp>
      <p:sp>
        <p:nvSpPr>
          <p:cNvPr id="3" name="Marcador de contenido 2"/>
          <p:cNvSpPr>
            <a:spLocks noGrp="1"/>
          </p:cNvSpPr>
          <p:nvPr>
            <p:ph idx="1"/>
          </p:nvPr>
        </p:nvSpPr>
        <p:spPr>
          <a:xfrm>
            <a:off x="838886" y="1825626"/>
            <a:ext cx="5041091" cy="3691607"/>
          </a:xfrm>
        </p:spPr>
        <p:txBody>
          <a:bodyPr>
            <a:normAutofit fontScale="92500" lnSpcReduction="20000"/>
          </a:bodyPr>
          <a:lstStyle/>
          <a:p>
            <a:r>
              <a:rPr lang="es-ES" dirty="0"/>
              <a:t>Combinar el CRM con una estrategia de segmentación del cliente puede producir resultados más efectivos. Esto se debe a que llegamos al cliente adecuado con el mensaje correcto en el momento oportuno, algo que no se puede hacer con el marketing genérico. Por ejemplo, el CRM nos permite dirigirnos a un cliente sugiriéndole productos en base a su historial de compras.</a:t>
            </a:r>
          </a:p>
        </p:txBody>
      </p:sp>
      <p:pic>
        <p:nvPicPr>
          <p:cNvPr id="819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033" y="1853056"/>
            <a:ext cx="5178467"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46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4" y="2927415"/>
            <a:ext cx="12190413" cy="3288872"/>
          </a:xfrm>
          <a:prstGeom prst="rect">
            <a:avLst/>
          </a:prstGeom>
        </p:spPr>
      </p:pic>
      <p:sp>
        <p:nvSpPr>
          <p:cNvPr id="4" name="Título 3"/>
          <p:cNvSpPr>
            <a:spLocks noGrp="1"/>
          </p:cNvSpPr>
          <p:nvPr>
            <p:ph type="title"/>
          </p:nvPr>
        </p:nvSpPr>
        <p:spPr>
          <a:xfrm>
            <a:off x="1127449" y="0"/>
            <a:ext cx="10514231" cy="1325390"/>
          </a:xfrm>
        </p:spPr>
        <p:txBody>
          <a:bodyPr/>
          <a:lstStyle/>
          <a:p>
            <a:r>
              <a:rPr lang="es-ES_tradnl" dirty="0"/>
              <a:t>La </a:t>
            </a:r>
            <a:r>
              <a:rPr lang="es-ES_tradnl" dirty="0" err="1"/>
              <a:t>gesti</a:t>
            </a:r>
            <a:r>
              <a:rPr lang="es-ES" dirty="0" err="1"/>
              <a:t>ón</a:t>
            </a:r>
            <a:r>
              <a:rPr lang="es-ES" dirty="0"/>
              <a:t> de clientes la clave del éxito </a:t>
            </a:r>
            <a:endParaRPr lang="es-ES_tradnl" dirty="0"/>
          </a:p>
        </p:txBody>
      </p:sp>
      <p:graphicFrame>
        <p:nvGraphicFramePr>
          <p:cNvPr id="2" name="Marcador de contenido 1"/>
          <p:cNvGraphicFramePr>
            <a:graphicFrameLocks noGrp="1"/>
          </p:cNvGraphicFramePr>
          <p:nvPr>
            <p:ph idx="1"/>
          </p:nvPr>
        </p:nvGraphicFramePr>
        <p:xfrm>
          <a:off x="402523" y="1694522"/>
          <a:ext cx="11386952" cy="2465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4275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5440" y="365127"/>
            <a:ext cx="10297676" cy="706809"/>
          </a:xfrm>
        </p:spPr>
        <p:txBody>
          <a:bodyPr>
            <a:normAutofit fontScale="90000"/>
          </a:bodyPr>
          <a:lstStyle/>
          <a:p>
            <a:r>
              <a:rPr lang="es-ES" b="1" u="sng" dirty="0"/>
              <a:t>Las base de una buena estrategia de CRM </a:t>
            </a:r>
            <a:br>
              <a:rPr lang="es-ES" dirty="0"/>
            </a:br>
            <a:endParaRPr lang="es-ES" dirty="0"/>
          </a:p>
        </p:txBody>
      </p:sp>
      <p:sp>
        <p:nvSpPr>
          <p:cNvPr id="3" name="Marcador de contenido 2"/>
          <p:cNvSpPr>
            <a:spLocks noGrp="1"/>
          </p:cNvSpPr>
          <p:nvPr>
            <p:ph idx="1"/>
          </p:nvPr>
        </p:nvSpPr>
        <p:spPr>
          <a:xfrm>
            <a:off x="695401" y="1772816"/>
            <a:ext cx="4104456" cy="3991298"/>
          </a:xfrm>
        </p:spPr>
        <p:txBody>
          <a:bodyPr>
            <a:normAutofit fontScale="70000" lnSpcReduction="20000"/>
          </a:bodyPr>
          <a:lstStyle/>
          <a:p>
            <a:pPr marL="0" indent="0">
              <a:buNone/>
            </a:pPr>
            <a:endParaRPr lang="es-ES" dirty="0"/>
          </a:p>
          <a:p>
            <a:r>
              <a:rPr lang="es-ES" b="1" dirty="0"/>
              <a:t>Entendimiento profundo de los compradores y sus procesos de relación con la marca : </a:t>
            </a:r>
          </a:p>
          <a:p>
            <a:pPr lvl="1"/>
            <a:r>
              <a:rPr lang="es-ES" dirty="0"/>
              <a:t>Importancia de la información para conocer el cliente , conocer en profundidad el consumidor, tomar el pulso en cada momento de los consumidores. </a:t>
            </a:r>
          </a:p>
          <a:p>
            <a:pPr lvl="1"/>
            <a:r>
              <a:rPr lang="es-ES" dirty="0"/>
              <a:t>Desarrollo de estrategias claras de fidelización basadas en el conocimiento de sus intereses, entendiendo que no todos los consumidores son iguales, Reconocer los momentos clave a través del </a:t>
            </a:r>
            <a:r>
              <a:rPr lang="es-ES" b="1" dirty="0" err="1"/>
              <a:t>customer</a:t>
            </a:r>
            <a:r>
              <a:rPr lang="es-ES" b="1" dirty="0"/>
              <a:t> </a:t>
            </a:r>
            <a:r>
              <a:rPr lang="es-ES" b="1" dirty="0" err="1"/>
              <a:t>journey</a:t>
            </a:r>
            <a:r>
              <a:rPr lang="es-ES" b="1" dirty="0"/>
              <a:t>.</a:t>
            </a:r>
            <a:r>
              <a:rPr lang="es-ES" dirty="0"/>
              <a:t> </a:t>
            </a:r>
          </a:p>
          <a:p>
            <a:pPr lvl="1"/>
            <a:r>
              <a:rPr lang="es-ES" dirty="0"/>
              <a:t>La inteligencia de los clientes como motor de las estrategias  </a:t>
            </a:r>
          </a:p>
          <a:p>
            <a:endParaRPr lang="es-ES" dirty="0"/>
          </a:p>
        </p:txBody>
      </p:sp>
      <p:pic>
        <p:nvPicPr>
          <p:cNvPr id="4098" name="Picture 2" descr="Resultado de imagen para client intellig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889" y="1772817"/>
            <a:ext cx="5714667" cy="430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87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a:hlinkClick r:id="rId2"/>
          </p:cNvPr>
          <p:cNvPicPr>
            <a:picLocks noChangeAspect="1"/>
          </p:cNvPicPr>
          <p:nvPr/>
        </p:nvPicPr>
        <p:blipFill rotWithShape="1">
          <a:blip r:embed="rId3"/>
          <a:srcRect l="9748" t="22144" r="37177" b="33567"/>
          <a:stretch/>
        </p:blipFill>
        <p:spPr>
          <a:xfrm>
            <a:off x="795" y="-12246"/>
            <a:ext cx="12240417" cy="5745501"/>
          </a:xfrm>
          <a:prstGeom prst="rect">
            <a:avLst/>
          </a:prstGeom>
        </p:spPr>
      </p:pic>
    </p:spTree>
    <p:extLst>
      <p:ext uri="{BB962C8B-B14F-4D97-AF65-F5344CB8AC3E}">
        <p14:creationId xmlns:p14="http://schemas.microsoft.com/office/powerpoint/2010/main" val="3671726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832304" y="5445224"/>
            <a:ext cx="2863028" cy="369332"/>
          </a:xfrm>
          <a:prstGeom prst="rect">
            <a:avLst/>
          </a:prstGeom>
        </p:spPr>
        <p:txBody>
          <a:bodyPr wrap="none">
            <a:spAutoFit/>
          </a:bodyPr>
          <a:lstStyle/>
          <a:p>
            <a:r>
              <a:rPr lang="es-ES" dirty="0"/>
              <a:t>https://www.sugarcrm.com/</a:t>
            </a:r>
          </a:p>
        </p:txBody>
      </p:sp>
      <p:pic>
        <p:nvPicPr>
          <p:cNvPr id="3074" name="Picture 2" descr="Resultado de imagen para sugarcr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24" y="1013842"/>
            <a:ext cx="7620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Resultado de imagen para sugarcrm"/>
          <p:cNvSpPr>
            <a:spLocks noChangeAspect="1" noChangeArrowheads="1"/>
          </p:cNvSpPr>
          <p:nvPr/>
        </p:nvSpPr>
        <p:spPr bwMode="auto">
          <a:xfrm>
            <a:off x="156369"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p:cNvPicPr>
            <a:picLocks noChangeAspect="1"/>
          </p:cNvPicPr>
          <p:nvPr/>
        </p:nvPicPr>
        <p:blipFill>
          <a:blip r:embed="rId4"/>
          <a:stretch>
            <a:fillRect/>
          </a:stretch>
        </p:blipFill>
        <p:spPr>
          <a:xfrm>
            <a:off x="8112225" y="2132856"/>
            <a:ext cx="3340871" cy="2448272"/>
          </a:xfrm>
          <a:prstGeom prst="rect">
            <a:avLst/>
          </a:prstGeom>
        </p:spPr>
      </p:pic>
    </p:spTree>
    <p:extLst>
      <p:ext uri="{BB962C8B-B14F-4D97-AF65-F5344CB8AC3E}">
        <p14:creationId xmlns:p14="http://schemas.microsoft.com/office/powerpoint/2010/main" val="1663623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hlinkClick r:id="rId2"/>
          </p:cNvPr>
          <p:cNvPicPr>
            <a:picLocks noChangeAspect="1"/>
          </p:cNvPicPr>
          <p:nvPr/>
        </p:nvPicPr>
        <p:blipFill rotWithShape="1">
          <a:blip r:embed="rId3"/>
          <a:srcRect l="9922" t="20174" r="37158" b="31947"/>
          <a:stretch/>
        </p:blipFill>
        <p:spPr>
          <a:xfrm>
            <a:off x="794" y="0"/>
            <a:ext cx="12255771" cy="6858000"/>
          </a:xfrm>
          <a:prstGeom prst="rect">
            <a:avLst/>
          </a:prstGeom>
        </p:spPr>
      </p:pic>
    </p:spTree>
    <p:extLst>
      <p:ext uri="{BB962C8B-B14F-4D97-AF65-F5344CB8AC3E}">
        <p14:creationId xmlns:p14="http://schemas.microsoft.com/office/powerpoint/2010/main" val="1745975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32423" y="1177446"/>
            <a:ext cx="6130817" cy="1587324"/>
          </a:xfrm>
        </p:spPr>
        <p:txBody>
          <a:bodyPr>
            <a:normAutofit/>
          </a:bodyPr>
          <a:lstStyle/>
          <a:p>
            <a:pPr algn="ctr"/>
            <a:r>
              <a:rPr lang="sk-SK" b="1" dirty="0"/>
              <a:t>El Marketing de </a:t>
            </a:r>
            <a:r>
              <a:rPr lang="sk-SK" b="1" dirty="0" err="1"/>
              <a:t>Engagement</a:t>
            </a:r>
            <a:r>
              <a:rPr lang="sk-SK" b="1" dirty="0"/>
              <a:t>:</a:t>
            </a:r>
            <a:r>
              <a:rPr lang="sk-SK" dirty="0"/>
              <a:t> </a:t>
            </a:r>
            <a:r>
              <a:rPr lang="sk-SK" dirty="0" err="1"/>
              <a:t>Generando</a:t>
            </a:r>
            <a:r>
              <a:rPr lang="sk-SK" dirty="0"/>
              <a:t> </a:t>
            </a:r>
            <a:r>
              <a:rPr lang="sk-SK" dirty="0" err="1"/>
              <a:t>vínculos</a:t>
            </a:r>
            <a:r>
              <a:rPr lang="sk-SK" dirty="0"/>
              <a:t> </a:t>
            </a:r>
            <a:r>
              <a:rPr lang="sk-SK" dirty="0" err="1"/>
              <a:t>emocionales</a:t>
            </a:r>
            <a:r>
              <a:rPr lang="sk-SK" dirty="0"/>
              <a:t>  </a:t>
            </a:r>
            <a:r>
              <a:rPr lang="sk-SK" dirty="0" err="1"/>
              <a:t>con</a:t>
            </a:r>
            <a:r>
              <a:rPr lang="sk-SK" dirty="0"/>
              <a:t> </a:t>
            </a:r>
            <a:r>
              <a:rPr lang="sk-SK" dirty="0" err="1"/>
              <a:t>las</a:t>
            </a:r>
            <a:r>
              <a:rPr lang="sk-SK" dirty="0"/>
              <a:t> </a:t>
            </a:r>
            <a:r>
              <a:rPr lang="sk-SK" dirty="0" err="1"/>
              <a:t>marcas</a:t>
            </a:r>
            <a:r>
              <a:rPr lang="sk-SK" dirty="0"/>
              <a:t> </a:t>
            </a:r>
            <a:r>
              <a:rPr lang="sk-SK" dirty="0" err="1"/>
              <a:t>que</a:t>
            </a:r>
            <a:r>
              <a:rPr lang="sk-SK" dirty="0"/>
              <a:t> </a:t>
            </a:r>
            <a:r>
              <a:rPr lang="sk-SK" dirty="0" err="1"/>
              <a:t>perduren</a:t>
            </a:r>
            <a:r>
              <a:rPr lang="sk-SK" dirty="0"/>
              <a:t> </a:t>
            </a:r>
            <a:r>
              <a:rPr lang="sk-SK" dirty="0" err="1"/>
              <a:t>en</a:t>
            </a:r>
            <a:r>
              <a:rPr lang="sk-SK" dirty="0"/>
              <a:t> </a:t>
            </a:r>
            <a:r>
              <a:rPr lang="sk-SK" dirty="0" err="1"/>
              <a:t>el</a:t>
            </a:r>
            <a:r>
              <a:rPr lang="sk-SK" dirty="0"/>
              <a:t> </a:t>
            </a:r>
            <a:r>
              <a:rPr lang="sk-SK" dirty="0" err="1"/>
              <a:t>tiempo</a:t>
            </a:r>
            <a:endParaRPr lang="es-ES_tradnl" dirty="0"/>
          </a:p>
        </p:txBody>
      </p:sp>
      <p:sp>
        <p:nvSpPr>
          <p:cNvPr id="2" name="CuadroTexto 1"/>
          <p:cNvSpPr txBox="1"/>
          <p:nvPr/>
        </p:nvSpPr>
        <p:spPr>
          <a:xfrm>
            <a:off x="432422" y="3180427"/>
            <a:ext cx="5330821" cy="1569456"/>
          </a:xfrm>
          <a:prstGeom prst="rect">
            <a:avLst/>
          </a:prstGeom>
          <a:solidFill>
            <a:schemeClr val="accent4">
              <a:lumMod val="60000"/>
              <a:lumOff val="40000"/>
            </a:schemeClr>
          </a:solidFill>
        </p:spPr>
        <p:txBody>
          <a:bodyPr wrap="square" rtlCol="0">
            <a:spAutoFit/>
          </a:bodyPr>
          <a:lstStyle/>
          <a:p>
            <a:r>
              <a:rPr lang="es-ES_tradnl" sz="3200" dirty="0"/>
              <a:t>El reto: ¿C</a:t>
            </a:r>
            <a:r>
              <a:rPr lang="es-ES" sz="3200" dirty="0" err="1"/>
              <a:t>ómo</a:t>
            </a:r>
            <a:r>
              <a:rPr lang="es-ES" sz="3200" dirty="0"/>
              <a:t> mejorar el nivel de vínculo y lealtad con los clientes? </a:t>
            </a:r>
            <a:endParaRPr lang="es-ES_tradnl" sz="32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24" y="708995"/>
            <a:ext cx="5763799" cy="5424753"/>
          </a:xfrm>
          <a:prstGeom prst="rect">
            <a:avLst/>
          </a:prstGeom>
        </p:spPr>
      </p:pic>
    </p:spTree>
    <p:extLst>
      <p:ext uri="{BB962C8B-B14F-4D97-AF65-F5344CB8AC3E}">
        <p14:creationId xmlns:p14="http://schemas.microsoft.com/office/powerpoint/2010/main" val="3890793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nvGraphicFramePr>
        <p:xfrm>
          <a:off x="623393" y="404664"/>
          <a:ext cx="10585177" cy="5899744"/>
        </p:xfrm>
        <a:graphic>
          <a:graphicData uri="http://schemas.openxmlformats.org/drawingml/2006/table">
            <a:tbl>
              <a:tblPr/>
              <a:tblGrid>
                <a:gridCol w="2097399">
                  <a:extLst>
                    <a:ext uri="{9D8B030D-6E8A-4147-A177-3AD203B41FA5}">
                      <a16:colId xmlns:a16="http://schemas.microsoft.com/office/drawing/2014/main" val="20000"/>
                    </a:ext>
                  </a:extLst>
                </a:gridCol>
                <a:gridCol w="2632906">
                  <a:extLst>
                    <a:ext uri="{9D8B030D-6E8A-4147-A177-3AD203B41FA5}">
                      <a16:colId xmlns:a16="http://schemas.microsoft.com/office/drawing/2014/main" val="20001"/>
                    </a:ext>
                  </a:extLst>
                </a:gridCol>
                <a:gridCol w="1008537">
                  <a:extLst>
                    <a:ext uri="{9D8B030D-6E8A-4147-A177-3AD203B41FA5}">
                      <a16:colId xmlns:a16="http://schemas.microsoft.com/office/drawing/2014/main" val="20002"/>
                    </a:ext>
                  </a:extLst>
                </a:gridCol>
                <a:gridCol w="776485">
                  <a:extLst>
                    <a:ext uri="{9D8B030D-6E8A-4147-A177-3AD203B41FA5}">
                      <a16:colId xmlns:a16="http://schemas.microsoft.com/office/drawing/2014/main" val="20003"/>
                    </a:ext>
                  </a:extLst>
                </a:gridCol>
                <a:gridCol w="776485">
                  <a:extLst>
                    <a:ext uri="{9D8B030D-6E8A-4147-A177-3AD203B41FA5}">
                      <a16:colId xmlns:a16="http://schemas.microsoft.com/office/drawing/2014/main" val="20004"/>
                    </a:ext>
                  </a:extLst>
                </a:gridCol>
                <a:gridCol w="776485">
                  <a:extLst>
                    <a:ext uri="{9D8B030D-6E8A-4147-A177-3AD203B41FA5}">
                      <a16:colId xmlns:a16="http://schemas.microsoft.com/office/drawing/2014/main" val="20005"/>
                    </a:ext>
                  </a:extLst>
                </a:gridCol>
                <a:gridCol w="892510">
                  <a:extLst>
                    <a:ext uri="{9D8B030D-6E8A-4147-A177-3AD203B41FA5}">
                      <a16:colId xmlns:a16="http://schemas.microsoft.com/office/drawing/2014/main" val="20006"/>
                    </a:ext>
                  </a:extLst>
                </a:gridCol>
                <a:gridCol w="776485">
                  <a:extLst>
                    <a:ext uri="{9D8B030D-6E8A-4147-A177-3AD203B41FA5}">
                      <a16:colId xmlns:a16="http://schemas.microsoft.com/office/drawing/2014/main" val="20007"/>
                    </a:ext>
                  </a:extLst>
                </a:gridCol>
                <a:gridCol w="847885">
                  <a:extLst>
                    <a:ext uri="{9D8B030D-6E8A-4147-A177-3AD203B41FA5}">
                      <a16:colId xmlns:a16="http://schemas.microsoft.com/office/drawing/2014/main" val="20008"/>
                    </a:ext>
                  </a:extLst>
                </a:gridCol>
              </a:tblGrid>
              <a:tr h="250076">
                <a:tc gridSpan="2">
                  <a:txBody>
                    <a:bodyPr/>
                    <a:lstStyle/>
                    <a:p>
                      <a:pPr algn="ctr" fontAlgn="b"/>
                      <a:r>
                        <a:rPr lang="es-ES" sz="1400" b="1" i="0" u="none" strike="noStrike">
                          <a:solidFill>
                            <a:srgbClr val="000000"/>
                          </a:solidFill>
                          <a:effectLst/>
                          <a:latin typeface="Calibri" panose="020F0502020204030204" pitchFamily="34" charset="0"/>
                        </a:rPr>
                        <a:t>COMPARATIVA</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gridSpan="7">
                  <a:txBody>
                    <a:bodyPr/>
                    <a:lstStyle/>
                    <a:p>
                      <a:pPr algn="ctr" fontAlgn="b"/>
                      <a:r>
                        <a:rPr lang="es-ES" sz="1400" b="1" i="0" u="none" strike="noStrike">
                          <a:solidFill>
                            <a:srgbClr val="000000"/>
                          </a:solidFill>
                          <a:effectLst/>
                          <a:latin typeface="Calibri" panose="020F0502020204030204" pitchFamily="34" charset="0"/>
                        </a:rPr>
                        <a:t>Soluciones CRM</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82315">
                <a:tc>
                  <a:txBody>
                    <a:bodyPr/>
                    <a:lstStyle/>
                    <a:p>
                      <a:pPr algn="l" fontAlgn="b"/>
                      <a:r>
                        <a:rPr lang="es-ES" sz="1200" b="0" i="0" u="none" strike="noStrike">
                          <a:solidFill>
                            <a:srgbClr val="FFFFFF"/>
                          </a:solidFill>
                          <a:effectLst/>
                          <a:latin typeface="Calibri" panose="020F0502020204030204" pitchFamily="34" charset="0"/>
                        </a:rPr>
                        <a:t>Componente</a:t>
                      </a:r>
                    </a:p>
                  </a:txBody>
                  <a:tcPr marL="6810" marR="6810" marT="68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l" fontAlgn="b"/>
                      <a:r>
                        <a:rPr lang="es-ES" sz="1200" b="0" i="0" u="none" strike="noStrike">
                          <a:solidFill>
                            <a:srgbClr val="FFFFFF"/>
                          </a:solidFill>
                          <a:effectLst/>
                          <a:latin typeface="Calibri" panose="020F0502020204030204" pitchFamily="34" charset="0"/>
                        </a:rPr>
                        <a:t>Funcionalidad</a:t>
                      </a:r>
                    </a:p>
                  </a:txBody>
                  <a:tcPr marL="6810" marR="6810" marT="68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b"/>
                      <a:r>
                        <a:rPr lang="es-ES" sz="1200" b="0" i="0" u="none" strike="noStrike">
                          <a:solidFill>
                            <a:srgbClr val="000000"/>
                          </a:solidFill>
                          <a:effectLst/>
                          <a:latin typeface="Calibri" panose="020F0502020204030204" pitchFamily="34" charset="0"/>
                        </a:rPr>
                        <a:t>SAP</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ES" sz="1200" b="0" i="0" u="none" strike="noStrike">
                          <a:solidFill>
                            <a:srgbClr val="000000"/>
                          </a:solidFill>
                          <a:effectLst/>
                          <a:latin typeface="Calibri" panose="020F0502020204030204" pitchFamily="34" charset="0"/>
                        </a:rPr>
                        <a:t>ORACLE</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ES" sz="1200" b="0" i="0" u="none" strike="noStrike">
                          <a:solidFill>
                            <a:srgbClr val="000000"/>
                          </a:solidFill>
                          <a:effectLst/>
                          <a:latin typeface="Calibri" panose="020F0502020204030204" pitchFamily="34" charset="0"/>
                        </a:rPr>
                        <a:t>MICROSOFT</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ES" sz="1200" b="0" i="0" u="none" strike="noStrike">
                          <a:solidFill>
                            <a:srgbClr val="000000"/>
                          </a:solidFill>
                          <a:effectLst/>
                          <a:latin typeface="Calibri" panose="020F0502020204030204" pitchFamily="34" charset="0"/>
                        </a:rPr>
                        <a:t>SugarCRM</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ES" sz="1200" b="0" i="0" u="none" strike="noStrike">
                          <a:solidFill>
                            <a:srgbClr val="000000"/>
                          </a:solidFill>
                          <a:effectLst/>
                          <a:latin typeface="Calibri" panose="020F0502020204030204" pitchFamily="34" charset="0"/>
                        </a:rPr>
                        <a:t>SALESFORCE</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ES" sz="1200" b="0" i="0" u="none" strike="noStrike">
                          <a:solidFill>
                            <a:srgbClr val="000000"/>
                          </a:solidFill>
                          <a:effectLst/>
                          <a:latin typeface="Calibri" panose="020F0502020204030204" pitchFamily="34" charset="0"/>
                        </a:rPr>
                        <a:t>ZOHO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ES" sz="1200" b="0" i="0" u="none" strike="noStrike">
                          <a:solidFill>
                            <a:srgbClr val="000000"/>
                          </a:solidFill>
                          <a:effectLst/>
                          <a:latin typeface="Calibri" panose="020F0502020204030204" pitchFamily="34" charset="0"/>
                        </a:rPr>
                        <a:t>KARMACRM</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001"/>
                  </a:ext>
                </a:extLst>
              </a:tr>
              <a:tr h="182315">
                <a:tc>
                  <a:txBody>
                    <a:bodyPr/>
                    <a:lstStyle/>
                    <a:p>
                      <a:pPr algn="l" fontAlgn="b"/>
                      <a:r>
                        <a:rPr lang="es-ES" sz="1200" b="0" i="0" u="none" strike="noStrike">
                          <a:solidFill>
                            <a:srgbClr val="000000"/>
                          </a:solidFill>
                          <a:effectLst/>
                          <a:latin typeface="Calibri" panose="020F0502020204030204" pitchFamily="34" charset="0"/>
                        </a:rPr>
                        <a:t>E-Commerce</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Analíticas web</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2"/>
                  </a:ext>
                </a:extLst>
              </a:tr>
              <a:tr h="182315">
                <a:tc>
                  <a:txBody>
                    <a:bodyPr/>
                    <a:lstStyle/>
                    <a:p>
                      <a:pPr algn="l" fontAlgn="b"/>
                      <a:r>
                        <a:rPr lang="es-ES" sz="1200" b="0" i="0" u="none" strike="noStrike">
                          <a:solidFill>
                            <a:srgbClr val="000000"/>
                          </a:solidFill>
                          <a:effectLst/>
                          <a:latin typeface="Calibri" panose="020F0502020204030204" pitchFamily="34" charset="0"/>
                        </a:rPr>
                        <a:t>E-Commerce</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Emailing</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003"/>
                  </a:ext>
                </a:extLst>
              </a:tr>
              <a:tr h="182315">
                <a:tc>
                  <a:txBody>
                    <a:bodyPr/>
                    <a:lstStyle/>
                    <a:p>
                      <a:pPr algn="l" fontAlgn="b"/>
                      <a:r>
                        <a:rPr lang="es-ES" sz="1200" b="0" i="0" u="none" strike="noStrike">
                          <a:solidFill>
                            <a:srgbClr val="000000"/>
                          </a:solidFill>
                          <a:effectLst/>
                          <a:latin typeface="Calibri" panose="020F0502020204030204" pitchFamily="34" charset="0"/>
                        </a:rPr>
                        <a:t>E-Commerce</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Remarketing</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4"/>
                  </a:ext>
                </a:extLst>
              </a:tr>
              <a:tr h="182315">
                <a:tc>
                  <a:txBody>
                    <a:bodyPr/>
                    <a:lstStyle/>
                    <a:p>
                      <a:pPr algn="l" fontAlgn="b"/>
                      <a:r>
                        <a:rPr lang="es-ES" sz="1200" b="0" i="0" u="none" strike="noStrike">
                          <a:solidFill>
                            <a:srgbClr val="000000"/>
                          </a:solidFill>
                          <a:effectLst/>
                          <a:latin typeface="Calibri" panose="020F0502020204030204" pitchFamily="34" charset="0"/>
                        </a:rPr>
                        <a:t>E-Commerce</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Compras abandonadas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5"/>
                  </a:ext>
                </a:extLst>
              </a:tr>
              <a:tr h="182315">
                <a:tc>
                  <a:txBody>
                    <a:bodyPr/>
                    <a:lstStyle/>
                    <a:p>
                      <a:pPr algn="l" fontAlgn="b"/>
                      <a:r>
                        <a:rPr lang="es-ES" sz="1200" b="0" i="0" u="none" strike="noStrike">
                          <a:solidFill>
                            <a:srgbClr val="000000"/>
                          </a:solidFill>
                          <a:effectLst/>
                          <a:latin typeface="Calibri" panose="020F0502020204030204" pitchFamily="34" charset="0"/>
                        </a:rPr>
                        <a:t>E-Commerce</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Recomendaciones predictivas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6"/>
                  </a:ext>
                </a:extLst>
              </a:tr>
              <a:tr h="182315">
                <a:tc>
                  <a:txBody>
                    <a:bodyPr/>
                    <a:lstStyle/>
                    <a:p>
                      <a:pPr algn="l" fontAlgn="b"/>
                      <a:r>
                        <a:rPr lang="es-ES" sz="1200" b="0" i="0" u="none" strike="noStrike">
                          <a:solidFill>
                            <a:srgbClr val="000000"/>
                          </a:solidFill>
                          <a:effectLst/>
                          <a:latin typeface="Calibri" panose="020F0502020204030204" pitchFamily="34" charset="0"/>
                        </a:rPr>
                        <a:t>ERP</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Control de Inventario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7"/>
                  </a:ext>
                </a:extLst>
              </a:tr>
              <a:tr h="182315">
                <a:tc>
                  <a:txBody>
                    <a:bodyPr/>
                    <a:lstStyle/>
                    <a:p>
                      <a:pPr algn="l" fontAlgn="b"/>
                      <a:r>
                        <a:rPr lang="es-ES" sz="1200" b="0" i="0" u="none" strike="noStrike">
                          <a:solidFill>
                            <a:srgbClr val="000000"/>
                          </a:solidFill>
                          <a:effectLst/>
                          <a:latin typeface="Calibri" panose="020F0502020204030204" pitchFamily="34" charset="0"/>
                        </a:rPr>
                        <a:t>ERP</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Gestión de proveedores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8"/>
                  </a:ext>
                </a:extLst>
              </a:tr>
              <a:tr h="182315">
                <a:tc>
                  <a:txBody>
                    <a:bodyPr/>
                    <a:lstStyle/>
                    <a:p>
                      <a:pPr algn="l" fontAlgn="b"/>
                      <a:r>
                        <a:rPr lang="es-ES" sz="1200" b="0" i="0" u="none" strike="noStrike">
                          <a:solidFill>
                            <a:srgbClr val="000000"/>
                          </a:solidFill>
                          <a:effectLst/>
                          <a:latin typeface="Calibri" panose="020F0502020204030204" pitchFamily="34" charset="0"/>
                        </a:rPr>
                        <a:t>ERP</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Identificación de puntos críticos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9"/>
                  </a:ext>
                </a:extLst>
              </a:tr>
              <a:tr h="182315">
                <a:tc>
                  <a:txBody>
                    <a:bodyPr/>
                    <a:lstStyle/>
                    <a:p>
                      <a:pPr algn="l" fontAlgn="b"/>
                      <a:r>
                        <a:rPr lang="es-ES" sz="1200" b="0" i="0" u="none" strike="noStrike">
                          <a:solidFill>
                            <a:srgbClr val="000000"/>
                          </a:solidFill>
                          <a:effectLst/>
                          <a:latin typeface="Calibri" panose="020F0502020204030204" pitchFamily="34" charset="0"/>
                        </a:rPr>
                        <a:t>Manejo de la información</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Compromiso del personal</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0"/>
                  </a:ext>
                </a:extLst>
              </a:tr>
              <a:tr h="182315">
                <a:tc>
                  <a:txBody>
                    <a:bodyPr/>
                    <a:lstStyle/>
                    <a:p>
                      <a:pPr algn="l" fontAlgn="b"/>
                      <a:r>
                        <a:rPr lang="es-ES" sz="1200" b="0" i="0" u="none" strike="noStrike">
                          <a:solidFill>
                            <a:srgbClr val="000000"/>
                          </a:solidFill>
                          <a:effectLst/>
                          <a:latin typeface="Calibri" panose="020F0502020204030204" pitchFamily="34" charset="0"/>
                        </a:rPr>
                        <a:t>Manejo de la información</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Cumplimiento de metas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011"/>
                  </a:ext>
                </a:extLst>
              </a:tr>
              <a:tr h="182315">
                <a:tc>
                  <a:txBody>
                    <a:bodyPr/>
                    <a:lstStyle/>
                    <a:p>
                      <a:pPr algn="l" fontAlgn="b"/>
                      <a:r>
                        <a:rPr lang="es-ES" sz="1200" b="0" i="0" u="none" strike="noStrike">
                          <a:solidFill>
                            <a:srgbClr val="000000"/>
                          </a:solidFill>
                          <a:effectLst/>
                          <a:latin typeface="Calibri" panose="020F0502020204030204" pitchFamily="34" charset="0"/>
                        </a:rPr>
                        <a:t>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Gestión de campañas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012"/>
                  </a:ext>
                </a:extLst>
              </a:tr>
              <a:tr h="182315">
                <a:tc>
                  <a:txBody>
                    <a:bodyPr/>
                    <a:lstStyle/>
                    <a:p>
                      <a:pPr algn="l" fontAlgn="b"/>
                      <a:r>
                        <a:rPr lang="es-ES" sz="1200" b="0" i="0" u="none" strike="noStrike">
                          <a:solidFill>
                            <a:srgbClr val="000000"/>
                          </a:solidFill>
                          <a:effectLst/>
                          <a:latin typeface="Calibri" panose="020F0502020204030204" pitchFamily="34" charset="0"/>
                        </a:rPr>
                        <a:t>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Patrón de hábitos de compras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3"/>
                  </a:ext>
                </a:extLst>
              </a:tr>
              <a:tr h="182315">
                <a:tc>
                  <a:txBody>
                    <a:bodyPr/>
                    <a:lstStyle/>
                    <a:p>
                      <a:pPr algn="l" fontAlgn="b"/>
                      <a:r>
                        <a:rPr lang="es-ES" sz="1200" b="0" i="0" u="none" strike="noStrike">
                          <a:solidFill>
                            <a:srgbClr val="000000"/>
                          </a:solidFill>
                          <a:effectLst/>
                          <a:latin typeface="Calibri" panose="020F0502020204030204" pitchFamily="34" charset="0"/>
                        </a:rPr>
                        <a:t>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Costos de marketing y ventas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4"/>
                  </a:ext>
                </a:extLst>
              </a:tr>
              <a:tr h="182315">
                <a:tc>
                  <a:txBody>
                    <a:bodyPr/>
                    <a:lstStyle/>
                    <a:p>
                      <a:pPr algn="l" fontAlgn="b"/>
                      <a:r>
                        <a:rPr lang="es-ES" sz="1200" b="0" i="0" u="none" strike="noStrike">
                          <a:solidFill>
                            <a:srgbClr val="000000"/>
                          </a:solidFill>
                          <a:effectLst/>
                          <a:latin typeface="Calibri" panose="020F0502020204030204" pitchFamily="34" charset="0"/>
                        </a:rPr>
                        <a:t>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Ofertas personalizadas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5"/>
                  </a:ext>
                </a:extLst>
              </a:tr>
              <a:tr h="182315">
                <a:tc>
                  <a:txBody>
                    <a:bodyPr/>
                    <a:lstStyle/>
                    <a:p>
                      <a:pPr algn="l" fontAlgn="b"/>
                      <a:r>
                        <a:rPr lang="es-ES" sz="1200" b="0" i="0" u="none" strike="noStrike">
                          <a:solidFill>
                            <a:srgbClr val="000000"/>
                          </a:solidFill>
                          <a:effectLst/>
                          <a:latin typeface="Calibri" panose="020F0502020204030204" pitchFamily="34" charset="0"/>
                        </a:rPr>
                        <a:t>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Up selling</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6"/>
                  </a:ext>
                </a:extLst>
              </a:tr>
              <a:tr h="182315">
                <a:tc>
                  <a:txBody>
                    <a:bodyPr/>
                    <a:lstStyle/>
                    <a:p>
                      <a:pPr algn="l" fontAlgn="b"/>
                      <a:r>
                        <a:rPr lang="es-ES" sz="1200" b="0" i="0" u="none" strike="noStrike">
                          <a:solidFill>
                            <a:srgbClr val="000000"/>
                          </a:solidFill>
                          <a:effectLst/>
                          <a:latin typeface="Calibri" panose="020F0502020204030204" pitchFamily="34" charset="0"/>
                        </a:rPr>
                        <a:t>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Cross selling</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7"/>
                  </a:ext>
                </a:extLst>
              </a:tr>
              <a:tr h="182315">
                <a:tc>
                  <a:txBody>
                    <a:bodyPr/>
                    <a:lstStyle/>
                    <a:p>
                      <a:pPr algn="l" fontAlgn="b"/>
                      <a:r>
                        <a:rPr lang="es-ES" sz="1200" b="0" i="0" u="none" strike="noStrike">
                          <a:solidFill>
                            <a:srgbClr val="000000"/>
                          </a:solidFill>
                          <a:effectLst/>
                          <a:latin typeface="Calibri" panose="020F0502020204030204" pitchFamily="34" charset="0"/>
                        </a:rPr>
                        <a:t>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Escuchas sociales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8"/>
                  </a:ext>
                </a:extLst>
              </a:tr>
              <a:tr h="182315">
                <a:tc>
                  <a:txBody>
                    <a:bodyPr/>
                    <a:lstStyle/>
                    <a:p>
                      <a:pPr algn="l" fontAlgn="b"/>
                      <a:r>
                        <a:rPr lang="es-ES" sz="1200" b="0" i="0" u="none" strike="noStrike">
                          <a:solidFill>
                            <a:srgbClr val="000000"/>
                          </a:solidFill>
                          <a:effectLst/>
                          <a:latin typeface="Calibri" panose="020F0502020204030204" pitchFamily="34" charset="0"/>
                        </a:rPr>
                        <a:t>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Programas de lealtad</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9"/>
                  </a:ext>
                </a:extLst>
              </a:tr>
              <a:tr h="182315">
                <a:tc>
                  <a:txBody>
                    <a:bodyPr/>
                    <a:lstStyle/>
                    <a:p>
                      <a:pPr algn="l" fontAlgn="b"/>
                      <a:r>
                        <a:rPr lang="es-ES" sz="1200" b="0" i="0" u="none" strike="noStrike">
                          <a:solidFill>
                            <a:srgbClr val="000000"/>
                          </a:solidFill>
                          <a:effectLst/>
                          <a:latin typeface="Calibri" panose="020F0502020204030204" pitchFamily="34" charset="0"/>
                        </a:rPr>
                        <a:t>Servicio al cliente</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Tiempo de respuesta</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020"/>
                  </a:ext>
                </a:extLst>
              </a:tr>
              <a:tr h="182315">
                <a:tc>
                  <a:txBody>
                    <a:bodyPr/>
                    <a:lstStyle/>
                    <a:p>
                      <a:pPr algn="l" fontAlgn="b"/>
                      <a:r>
                        <a:rPr lang="es-ES" sz="1200" b="0" i="0" u="none" strike="noStrike">
                          <a:solidFill>
                            <a:srgbClr val="000000"/>
                          </a:solidFill>
                          <a:effectLst/>
                          <a:latin typeface="Calibri" panose="020F0502020204030204" pitchFamily="34" charset="0"/>
                        </a:rPr>
                        <a:t>Telemarketing</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Gestión de tiempo de llamadas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021"/>
                  </a:ext>
                </a:extLst>
              </a:tr>
              <a:tr h="182315">
                <a:tc>
                  <a:txBody>
                    <a:bodyPr/>
                    <a:lstStyle/>
                    <a:p>
                      <a:pPr algn="l" fontAlgn="b"/>
                      <a:r>
                        <a:rPr lang="es-ES" sz="1200" b="0" i="0" u="none" strike="noStrike">
                          <a:solidFill>
                            <a:srgbClr val="000000"/>
                          </a:solidFill>
                          <a:effectLst/>
                          <a:latin typeface="Calibri" panose="020F0502020204030204" pitchFamily="34" charset="0"/>
                        </a:rPr>
                        <a:t>Tiempo</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Tiempos de entrega</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2"/>
                  </a:ext>
                </a:extLst>
              </a:tr>
              <a:tr h="182315">
                <a:tc>
                  <a:txBody>
                    <a:bodyPr/>
                    <a:lstStyle/>
                    <a:p>
                      <a:pPr algn="l" fontAlgn="b"/>
                      <a:r>
                        <a:rPr lang="es-ES" sz="1200" b="0" i="0" u="none" strike="noStrike">
                          <a:solidFill>
                            <a:srgbClr val="000000"/>
                          </a:solidFill>
                          <a:effectLst/>
                          <a:latin typeface="Calibri" panose="020F0502020204030204" pitchFamily="34" charset="0"/>
                        </a:rPr>
                        <a:t>Tiempo</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Rutas de viaje</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3"/>
                  </a:ext>
                </a:extLst>
              </a:tr>
              <a:tr h="182315">
                <a:tc>
                  <a:txBody>
                    <a:bodyPr/>
                    <a:lstStyle/>
                    <a:p>
                      <a:pPr algn="l" fontAlgn="b"/>
                      <a:r>
                        <a:rPr lang="es-ES" sz="1200" b="0" i="0" u="none" strike="noStrike">
                          <a:solidFill>
                            <a:srgbClr val="000000"/>
                          </a:solidFill>
                          <a:effectLst/>
                          <a:latin typeface="Calibri" panose="020F0502020204030204" pitchFamily="34" charset="0"/>
                        </a:rPr>
                        <a:t>Tiempo</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Flujos de trabajo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024"/>
                  </a:ext>
                </a:extLst>
              </a:tr>
              <a:tr h="182315">
                <a:tc>
                  <a:txBody>
                    <a:bodyPr/>
                    <a:lstStyle/>
                    <a:p>
                      <a:pPr algn="l" fontAlgn="b"/>
                      <a:r>
                        <a:rPr lang="es-ES" sz="1200" b="0" i="0" u="none" strike="noStrike">
                          <a:solidFill>
                            <a:srgbClr val="000000"/>
                          </a:solidFill>
                          <a:effectLst/>
                          <a:latin typeface="Calibri" panose="020F0502020204030204" pitchFamily="34" charset="0"/>
                        </a:rPr>
                        <a:t>Tiempo</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Agenda de visitas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025"/>
                  </a:ext>
                </a:extLst>
              </a:tr>
              <a:tr h="182315">
                <a:tc>
                  <a:txBody>
                    <a:bodyPr/>
                    <a:lstStyle/>
                    <a:p>
                      <a:pPr algn="l" fontAlgn="b"/>
                      <a:r>
                        <a:rPr lang="es-ES" sz="1200" b="0" i="0" u="none" strike="noStrike">
                          <a:solidFill>
                            <a:srgbClr val="000000"/>
                          </a:solidFill>
                          <a:effectLst/>
                          <a:latin typeface="Calibri" panose="020F0502020204030204" pitchFamily="34" charset="0"/>
                        </a:rPr>
                        <a:t>Ventas</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Previsión de la demanda</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6"/>
                  </a:ext>
                </a:extLst>
              </a:tr>
              <a:tr h="338326">
                <a:tc>
                  <a:txBody>
                    <a:bodyPr/>
                    <a:lstStyle/>
                    <a:p>
                      <a:pPr algn="l" fontAlgn="b"/>
                      <a:r>
                        <a:rPr lang="es-ES" sz="1200" b="0" i="0" u="none" strike="noStrike">
                          <a:solidFill>
                            <a:srgbClr val="000000"/>
                          </a:solidFill>
                          <a:effectLst/>
                          <a:latin typeface="Calibri" panose="020F0502020204030204" pitchFamily="34" charset="0"/>
                        </a:rPr>
                        <a:t>Ventas</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Elasticidad del precio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7"/>
                  </a:ext>
                </a:extLst>
              </a:tr>
              <a:tr h="182315">
                <a:tc>
                  <a:txBody>
                    <a:bodyPr/>
                    <a:lstStyle/>
                    <a:p>
                      <a:pPr algn="l" fontAlgn="b"/>
                      <a:r>
                        <a:rPr lang="es-ES" sz="1200" b="0" i="0" u="none" strike="noStrike">
                          <a:solidFill>
                            <a:srgbClr val="000000"/>
                          </a:solidFill>
                          <a:effectLst/>
                          <a:latin typeface="Calibri" panose="020F0502020204030204" pitchFamily="34" charset="0"/>
                        </a:rPr>
                        <a:t>Ventas</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Riesgo de crédito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8"/>
                  </a:ext>
                </a:extLst>
              </a:tr>
              <a:tr h="189712">
                <a:tc>
                  <a:txBody>
                    <a:bodyPr/>
                    <a:lstStyle/>
                    <a:p>
                      <a:pPr algn="l" fontAlgn="b"/>
                      <a:r>
                        <a:rPr lang="es-ES" sz="1200" b="0" i="0" u="none" strike="noStrike">
                          <a:solidFill>
                            <a:srgbClr val="000000"/>
                          </a:solidFill>
                          <a:effectLst/>
                          <a:latin typeface="Calibri" panose="020F0502020204030204" pitchFamily="34" charset="0"/>
                        </a:rPr>
                        <a:t>Ventas</a:t>
                      </a:r>
                    </a:p>
                  </a:txBody>
                  <a:tcPr marL="6810" marR="6810" marT="6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Gestión de clientes potenciales</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9C0006"/>
                          </a:solidFill>
                          <a:effectLst/>
                          <a:latin typeface="Calibri" panose="020F0502020204030204" pitchFamily="34" charset="0"/>
                        </a:rPr>
                        <a:t>No</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s-ES" sz="1200" b="0" i="0" u="none" strike="noStrike" dirty="0">
                          <a:solidFill>
                            <a:srgbClr val="006100"/>
                          </a:solidFill>
                          <a:effectLst/>
                          <a:latin typeface="Calibri" panose="020F0502020204030204" pitchFamily="34" charset="0"/>
                        </a:rPr>
                        <a:t>Sí</a:t>
                      </a:r>
                    </a:p>
                  </a:txBody>
                  <a:tcPr marL="6810" marR="6810" marT="68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029"/>
                  </a:ext>
                </a:extLst>
              </a:tr>
            </a:tbl>
          </a:graphicData>
        </a:graphic>
      </p:graphicFrame>
    </p:spTree>
    <p:extLst>
      <p:ext uri="{BB962C8B-B14F-4D97-AF65-F5344CB8AC3E}">
        <p14:creationId xmlns:p14="http://schemas.microsoft.com/office/powerpoint/2010/main" val="783362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87688" y="4077073"/>
            <a:ext cx="8583358" cy="1970263"/>
          </a:xfrm>
        </p:spPr>
        <p:txBody>
          <a:bodyPr>
            <a:normAutofit lnSpcReduction="10000"/>
          </a:bodyPr>
          <a:lstStyle/>
          <a:p>
            <a:r>
              <a:rPr lang="es-ES_tradnl" dirty="0"/>
              <a:t>Estas herramientas deben permitir crear y gestionar una base de información sobre los clientes de forma que, partiendo de ella, sea posible asentar los pilares de una relación más solida, más duradera y, en definitiva, más ventajosa para todos. </a:t>
            </a:r>
          </a:p>
        </p:txBody>
      </p:sp>
      <p:pic>
        <p:nvPicPr>
          <p:cNvPr id="4" name="Imagen 3"/>
          <p:cNvPicPr>
            <a:picLocks noChangeAspect="1"/>
          </p:cNvPicPr>
          <p:nvPr/>
        </p:nvPicPr>
        <p:blipFill>
          <a:blip r:embed="rId2"/>
          <a:stretch>
            <a:fillRect/>
          </a:stretch>
        </p:blipFill>
        <p:spPr>
          <a:xfrm>
            <a:off x="551385" y="639741"/>
            <a:ext cx="7339351" cy="3132330"/>
          </a:xfrm>
          <a:prstGeom prst="rect">
            <a:avLst/>
          </a:prstGeom>
        </p:spPr>
      </p:pic>
    </p:spTree>
    <p:extLst>
      <p:ext uri="{BB962C8B-B14F-4D97-AF65-F5344CB8AC3E}">
        <p14:creationId xmlns:p14="http://schemas.microsoft.com/office/powerpoint/2010/main" val="1922043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54580" y="927308"/>
            <a:ext cx="7800488" cy="4938857"/>
          </a:xfrm>
        </p:spPr>
        <p:txBody>
          <a:bodyPr>
            <a:normAutofit/>
          </a:bodyPr>
          <a:lstStyle/>
          <a:p>
            <a:r>
              <a:rPr lang="es-ES" sz="2600" dirty="0"/>
              <a:t>La relevancia. La construcción de marcas se basa en la capacidad de ser relevante entre los públicos de interés. </a:t>
            </a:r>
          </a:p>
          <a:p>
            <a:r>
              <a:rPr lang="es-ES" sz="2600" dirty="0"/>
              <a:t>Para ello, hay que </a:t>
            </a:r>
            <a:r>
              <a:rPr lang="es-ES" sz="3200" b="1" dirty="0">
                <a:solidFill>
                  <a:srgbClr val="7030A0"/>
                </a:solidFill>
              </a:rPr>
              <a:t>conectar con las necesidades y los deseos del consumidor.</a:t>
            </a:r>
            <a:endParaRPr lang="es-ES" sz="2600" b="1" dirty="0">
              <a:solidFill>
                <a:srgbClr val="7030A0"/>
              </a:solidFill>
            </a:endParaRPr>
          </a:p>
          <a:p>
            <a:r>
              <a:rPr lang="es-ES" sz="3000" b="1" dirty="0">
                <a:solidFill>
                  <a:srgbClr val="FF0000"/>
                </a:solidFill>
              </a:rPr>
              <a:t>De notoriedad a relevancia</a:t>
            </a:r>
          </a:p>
          <a:p>
            <a:pPr lvl="1"/>
            <a:r>
              <a:rPr lang="es-ES" dirty="0"/>
              <a:t>Adquirir notoriedad ha sido durante décadas un objetivo prioritario en la gestión de las marcas, y la publicidad su principal instrumento. </a:t>
            </a:r>
          </a:p>
          <a:p>
            <a:pPr lvl="1"/>
            <a:r>
              <a:rPr lang="es-ES" dirty="0"/>
              <a:t>Sin embargo, en el nuevo contexto, es la relevancia la que marca la diferencia y otorga valor a una marca</a:t>
            </a:r>
          </a:p>
        </p:txBody>
      </p:sp>
      <p:pic>
        <p:nvPicPr>
          <p:cNvPr id="5" name="Imagen 4"/>
          <p:cNvPicPr>
            <a:picLocks noChangeAspect="1"/>
          </p:cNvPicPr>
          <p:nvPr/>
        </p:nvPicPr>
        <p:blipFill>
          <a:blip r:embed="rId2"/>
          <a:stretch>
            <a:fillRect/>
          </a:stretch>
        </p:blipFill>
        <p:spPr>
          <a:xfrm>
            <a:off x="8550520" y="2768252"/>
            <a:ext cx="2960876" cy="1889039"/>
          </a:xfrm>
          <a:prstGeom prst="rect">
            <a:avLst/>
          </a:prstGeom>
        </p:spPr>
      </p:pic>
    </p:spTree>
    <p:extLst>
      <p:ext uri="{BB962C8B-B14F-4D97-AF65-F5344CB8AC3E}">
        <p14:creationId xmlns:p14="http://schemas.microsoft.com/office/powerpoint/2010/main" val="174783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8590" y="365126"/>
            <a:ext cx="8266043" cy="482806"/>
          </a:xfrm>
        </p:spPr>
        <p:txBody>
          <a:bodyPr/>
          <a:lstStyle/>
          <a:p>
            <a:r>
              <a:rPr lang="es-CO" dirty="0"/>
              <a:t>Relevancia </a:t>
            </a:r>
          </a:p>
        </p:txBody>
      </p:sp>
      <p:sp>
        <p:nvSpPr>
          <p:cNvPr id="3" name="Marcador de contenido 2"/>
          <p:cNvSpPr>
            <a:spLocks noGrp="1"/>
          </p:cNvSpPr>
          <p:nvPr>
            <p:ph idx="1"/>
          </p:nvPr>
        </p:nvSpPr>
        <p:spPr>
          <a:xfrm>
            <a:off x="1318590" y="1213652"/>
            <a:ext cx="6347339" cy="4086570"/>
          </a:xfrm>
        </p:spPr>
        <p:txBody>
          <a:bodyPr>
            <a:normAutofit/>
          </a:bodyPr>
          <a:lstStyle/>
          <a:p>
            <a:r>
              <a:rPr lang="es-ES" dirty="0"/>
              <a:t>Una marca es relevante cuando conecta con los deseos, necesidades y aspiraciones del público al que se dirige. </a:t>
            </a:r>
          </a:p>
          <a:p>
            <a:r>
              <a:rPr lang="es-ES" dirty="0"/>
              <a:t>Cuando les facilita la vida y forma parte de su identidad como individuos. Cuando sorprende continuamente. </a:t>
            </a:r>
          </a:p>
        </p:txBody>
      </p:sp>
      <p:pic>
        <p:nvPicPr>
          <p:cNvPr id="4" name="Imagen 3"/>
          <p:cNvPicPr>
            <a:picLocks noChangeAspect="1"/>
          </p:cNvPicPr>
          <p:nvPr/>
        </p:nvPicPr>
        <p:blipFill>
          <a:blip r:embed="rId2"/>
          <a:stretch>
            <a:fillRect/>
          </a:stretch>
        </p:blipFill>
        <p:spPr>
          <a:xfrm>
            <a:off x="7503091" y="1213652"/>
            <a:ext cx="4378090" cy="2304258"/>
          </a:xfrm>
          <a:prstGeom prst="rect">
            <a:avLst/>
          </a:prstGeom>
        </p:spPr>
      </p:pic>
      <p:sp>
        <p:nvSpPr>
          <p:cNvPr id="5" name="Rectángulo 4"/>
          <p:cNvSpPr/>
          <p:nvPr/>
        </p:nvSpPr>
        <p:spPr>
          <a:xfrm>
            <a:off x="2963296" y="4330726"/>
            <a:ext cx="7320571" cy="2308324"/>
          </a:xfrm>
          <a:prstGeom prst="rect">
            <a:avLst/>
          </a:prstGeom>
        </p:spPr>
        <p:txBody>
          <a:bodyPr wrap="square">
            <a:spAutoFit/>
          </a:bodyPr>
          <a:lstStyle/>
          <a:p>
            <a:r>
              <a:rPr lang="es-ES" sz="2400" dirty="0"/>
              <a:t>Cuando tiene una visión y una personalidad claras y atractivas. </a:t>
            </a:r>
          </a:p>
          <a:p>
            <a:r>
              <a:rPr lang="es-ES" sz="2400" b="1" dirty="0">
                <a:solidFill>
                  <a:srgbClr val="C00000"/>
                </a:solidFill>
              </a:rPr>
              <a:t>Cuando se puede afirmar que si desapareciera la marca dejaría un vacío importante entre sus fans </a:t>
            </a:r>
            <a:r>
              <a:rPr lang="es-ES" sz="2400" dirty="0"/>
              <a:t>(según algunos estudios, menos de un tercio de las marcas pasaría este test). </a:t>
            </a:r>
          </a:p>
        </p:txBody>
      </p:sp>
    </p:spTree>
    <p:extLst>
      <p:ext uri="{BB962C8B-B14F-4D97-AF65-F5344CB8AC3E}">
        <p14:creationId xmlns:p14="http://schemas.microsoft.com/office/powerpoint/2010/main" val="3760650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155" y="574043"/>
            <a:ext cx="3726689" cy="3726689"/>
          </a:xfrm>
          <a:prstGeom prst="rect">
            <a:avLst/>
          </a:prstGeom>
        </p:spPr>
      </p:pic>
      <p:sp>
        <p:nvSpPr>
          <p:cNvPr id="5" name="Marcador de contenido 4"/>
          <p:cNvSpPr>
            <a:spLocks noGrp="1"/>
          </p:cNvSpPr>
          <p:nvPr>
            <p:ph idx="1"/>
          </p:nvPr>
        </p:nvSpPr>
        <p:spPr>
          <a:xfrm>
            <a:off x="6609455" y="1124745"/>
            <a:ext cx="4975544" cy="3393563"/>
          </a:xfrm>
        </p:spPr>
        <p:txBody>
          <a:bodyPr vert="horz" lIns="91440" tIns="45720" rIns="91440" bIns="45720" rtlCol="0" anchor="t">
            <a:normAutofit fontScale="92500" lnSpcReduction="10000"/>
          </a:bodyPr>
          <a:lstStyle/>
          <a:p>
            <a:endParaRPr lang="es-ES" dirty="0"/>
          </a:p>
          <a:p>
            <a:r>
              <a:rPr lang="es-ES" b="1" dirty="0"/>
              <a:t>El Marketing de Contenidos</a:t>
            </a:r>
            <a:r>
              <a:rPr lang="es-ES" dirty="0"/>
              <a:t>: Generando contenidos que realmente les interese a los consumidores y sean cercanos a su estilo de vida, generando interés en compartirlos con </a:t>
            </a:r>
            <a:r>
              <a:rPr lang="es-ES" dirty="0" err="1"/>
              <a:t>ss</a:t>
            </a:r>
            <a:r>
              <a:rPr lang="es-ES" dirty="0"/>
              <a:t> grupos de interés (</a:t>
            </a:r>
            <a:r>
              <a:rPr lang="es-ES" dirty="0" err="1"/>
              <a:t>Viralidad</a:t>
            </a:r>
            <a:r>
              <a:rPr lang="es-ES" dirty="0"/>
              <a:t>) a través de las redes. </a:t>
            </a:r>
          </a:p>
        </p:txBody>
      </p:sp>
      <p:sp>
        <p:nvSpPr>
          <p:cNvPr id="3" name="CuadroTexto 2"/>
          <p:cNvSpPr txBox="1"/>
          <p:nvPr/>
        </p:nvSpPr>
        <p:spPr>
          <a:xfrm>
            <a:off x="7308417" y="4518307"/>
            <a:ext cx="3577621" cy="1815646"/>
          </a:xfrm>
          <a:prstGeom prst="rect">
            <a:avLst/>
          </a:prstGeom>
          <a:solidFill>
            <a:schemeClr val="accent4">
              <a:lumMod val="60000"/>
              <a:lumOff val="40000"/>
            </a:schemeClr>
          </a:solidFill>
        </p:spPr>
        <p:txBody>
          <a:bodyPr wrap="square" rtlCol="0">
            <a:spAutoFit/>
          </a:bodyPr>
          <a:lstStyle/>
          <a:p>
            <a:pPr algn="ctr"/>
            <a:r>
              <a:rPr lang="es-ES_tradnl" sz="2800" dirty="0">
                <a:ln w="0"/>
                <a:effectLst>
                  <a:outerShdw blurRad="38100" dist="19050" dir="2700000" algn="tl" rotWithShape="0">
                    <a:schemeClr val="dk1">
                      <a:alpha val="40000"/>
                    </a:schemeClr>
                  </a:outerShdw>
                </a:effectLst>
              </a:rPr>
              <a:t>¿Para </a:t>
            </a:r>
            <a:r>
              <a:rPr lang="es-ES_tradnl" sz="2800" dirty="0" err="1">
                <a:ln w="0"/>
                <a:effectLst>
                  <a:outerShdw blurRad="38100" dist="19050" dir="2700000" algn="tl" rotWithShape="0">
                    <a:schemeClr val="dk1">
                      <a:alpha val="40000"/>
                    </a:schemeClr>
                  </a:outerShdw>
                </a:effectLst>
              </a:rPr>
              <a:t>qu</a:t>
            </a:r>
            <a:r>
              <a:rPr lang="es-ES" sz="2800" dirty="0">
                <a:ln w="0"/>
                <a:effectLst>
                  <a:outerShdw blurRad="38100" dist="19050" dir="2700000" algn="tl" rotWithShape="0">
                    <a:schemeClr val="dk1">
                      <a:alpha val="40000"/>
                    </a:schemeClr>
                  </a:outerShdw>
                </a:effectLst>
              </a:rPr>
              <a:t>é</a:t>
            </a:r>
            <a:r>
              <a:rPr lang="es-ES_tradnl" sz="2800" dirty="0">
                <a:ln w="0"/>
                <a:effectLst>
                  <a:outerShdw blurRad="38100" dist="19050" dir="2700000" algn="tl" rotWithShape="0">
                    <a:schemeClr val="dk1">
                      <a:alpha val="40000"/>
                    </a:schemeClr>
                  </a:outerShdw>
                </a:effectLst>
              </a:rPr>
              <a:t>?  Tener la marca siempre presente en la mente de los compradores  </a:t>
            </a:r>
          </a:p>
        </p:txBody>
      </p:sp>
      <p:sp>
        <p:nvSpPr>
          <p:cNvPr id="7" name="CuadroTexto 6"/>
          <p:cNvSpPr txBox="1"/>
          <p:nvPr/>
        </p:nvSpPr>
        <p:spPr>
          <a:xfrm>
            <a:off x="1757571" y="4710983"/>
            <a:ext cx="3768660" cy="830889"/>
          </a:xfrm>
          <a:prstGeom prst="rect">
            <a:avLst/>
          </a:prstGeom>
          <a:solidFill>
            <a:srgbClr val="FF0000"/>
          </a:solidFill>
        </p:spPr>
        <p:txBody>
          <a:bodyPr wrap="square" rtlCol="0">
            <a:spAutoFit/>
          </a:bodyPr>
          <a:lstStyle/>
          <a:p>
            <a:pPr algn="ctr"/>
            <a:r>
              <a:rPr lang="es-ES_tradnl" sz="4800" dirty="0">
                <a:solidFill>
                  <a:srgbClr val="FFFF00"/>
                </a:solidFill>
              </a:rPr>
              <a:t>El gran reto </a:t>
            </a:r>
          </a:p>
        </p:txBody>
      </p:sp>
    </p:spTree>
    <p:extLst>
      <p:ext uri="{BB962C8B-B14F-4D97-AF65-F5344CB8AC3E}">
        <p14:creationId xmlns:p14="http://schemas.microsoft.com/office/powerpoint/2010/main" val="237735896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AC9E007419184146AB9002BD6D33CE1A" ma:contentTypeVersion="0" ma:contentTypeDescription="Crear nuevo documento." ma:contentTypeScope="" ma:versionID="4e2af5baa4153da76a203421438eb561">
  <xsd:schema xmlns:xsd="http://www.w3.org/2001/XMLSchema" xmlns:xs="http://www.w3.org/2001/XMLSchema" xmlns:p="http://schemas.microsoft.com/office/2006/metadata/properties" targetNamespace="http://schemas.microsoft.com/office/2006/metadata/properties" ma:root="true" ma:fieldsID="e643e18af889c27956c9fdc206b126a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8B2824-368D-4DAF-93DE-03D2BD55212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94AC6E9-FF6F-4F68-BC1D-721575C63EE3}"/>
</file>

<file path=customXml/itemProps3.xml><?xml version="1.0" encoding="utf-8"?>
<ds:datastoreItem xmlns:ds="http://schemas.openxmlformats.org/officeDocument/2006/customXml" ds:itemID="{00A0506B-29AE-437A-BB80-DE9E0691CC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1232</TotalTime>
  <Words>3503</Words>
  <Application>Microsoft Office PowerPoint</Application>
  <PresentationFormat>Panorámica</PresentationFormat>
  <Paragraphs>512</Paragraphs>
  <Slides>61</Slides>
  <Notes>5</Notes>
  <HiddenSlides>0</HiddenSlides>
  <MMClips>0</MMClips>
  <ScaleCrop>false</ScaleCrop>
  <HeadingPairs>
    <vt:vector size="4" baseType="variant">
      <vt:variant>
        <vt:lpstr>Tema</vt:lpstr>
      </vt:variant>
      <vt:variant>
        <vt:i4>2</vt:i4>
      </vt:variant>
      <vt:variant>
        <vt:lpstr>Títulos de diapositiva</vt:lpstr>
      </vt:variant>
      <vt:variant>
        <vt:i4>61</vt:i4>
      </vt:variant>
    </vt:vector>
  </HeadingPairs>
  <TitlesOfParts>
    <vt:vector size="63" baseType="lpstr">
      <vt:lpstr>Tema de Office</vt:lpstr>
      <vt:lpstr>1_Tema de Office</vt:lpstr>
      <vt:lpstr>Presentación de PowerPoint</vt:lpstr>
      <vt:lpstr>Que es IMC </vt:lpstr>
      <vt:lpstr>Que es IMC </vt:lpstr>
      <vt:lpstr>Presentación de PowerPoint</vt:lpstr>
      <vt:lpstr>Presentación de PowerPoint</vt:lpstr>
      <vt:lpstr>Presentación de PowerPoint</vt:lpstr>
      <vt:lpstr>Presentación de PowerPoint</vt:lpstr>
      <vt:lpstr>Relevancia </vt:lpstr>
      <vt:lpstr>Presentación de PowerPoint</vt:lpstr>
      <vt:lpstr>Marketing de contenidos </vt:lpstr>
      <vt:lpstr>Marketing de contenidos </vt:lpstr>
      <vt:lpstr>Presentación de PowerPoint</vt:lpstr>
      <vt:lpstr>Presentación de PowerPoint</vt:lpstr>
      <vt:lpstr>Cada día es más difícil captar la atención de los consumidores </vt:lpstr>
      <vt:lpstr>La Estrategia de Comunicación </vt:lpstr>
      <vt:lpstr>Presentación de PowerPoint</vt:lpstr>
      <vt:lpstr>Presentación de PowerPoint</vt:lpstr>
      <vt:lpstr>Objetivos</vt:lpstr>
      <vt:lpstr>Efectos publicitarios en función del tiempo  </vt:lpstr>
      <vt:lpstr>La publicidad y las marcas </vt:lpstr>
      <vt:lpstr>Presentación de PowerPoint</vt:lpstr>
      <vt:lpstr>Posicionamiento de la marca </vt:lpstr>
      <vt:lpstr>El Reto de comunicación</vt:lpstr>
      <vt:lpstr>Los puntos de contacto en el desarrollo del IMC </vt:lpstr>
      <vt:lpstr>Los puntos de contacto en el desarrollo del IMC </vt:lpstr>
      <vt:lpstr>Los puntos de contacto en el desarrollo del IMC </vt:lpstr>
      <vt:lpstr>Consumer Journey</vt:lpstr>
      <vt:lpstr>La Gran Idea </vt:lpstr>
      <vt:lpstr>Ejemplos de gran idea </vt:lpstr>
      <vt:lpstr>Big Idea </vt:lpstr>
      <vt:lpstr>Big Idea </vt:lpstr>
      <vt:lpstr>The big idea ( The Sprite Shower</vt:lpstr>
      <vt:lpstr>UN CASO DE ÉXITO “MINI”</vt:lpstr>
      <vt:lpstr>Presentación de PowerPoint</vt:lpstr>
      <vt:lpstr>Presentación de PowerPoint</vt:lpstr>
      <vt:lpstr>Presentación de PowerPoint</vt:lpstr>
      <vt:lpstr>Presentación de PowerPoint</vt:lpstr>
      <vt:lpstr>A Step Ahead</vt:lpstr>
      <vt:lpstr>JW Connection Strategies</vt:lpstr>
      <vt:lpstr>Presentación de PowerPoint</vt:lpstr>
      <vt:lpstr>Cómo generar relaciones que perduren con los clientes y cómo gestionar esta relación </vt:lpstr>
      <vt:lpstr>CRM </vt:lpstr>
      <vt:lpstr>Vivimos un cambio de paradigma </vt:lpstr>
      <vt:lpstr>El voz a voz es el rama más potente</vt:lpstr>
      <vt:lpstr>El CRM  permite a las empresas actuar en función de los deseos de los clientes  </vt:lpstr>
      <vt:lpstr>Los consumidores han asumido el control en la comunicación</vt:lpstr>
      <vt:lpstr>Más fans que compradores</vt:lpstr>
      <vt:lpstr>Presentación de PowerPoint</vt:lpstr>
      <vt:lpstr>Presentación de PowerPoint</vt:lpstr>
      <vt:lpstr>Presentación de PowerPoint</vt:lpstr>
      <vt:lpstr>Segmentación</vt:lpstr>
      <vt:lpstr>Segmentación </vt:lpstr>
      <vt:lpstr>Segmentación </vt:lpstr>
      <vt:lpstr>Segmentación CRM </vt:lpstr>
      <vt:lpstr>La gestión de clientes la clave del éxito </vt:lpstr>
      <vt:lpstr>Las base de una buena estrategia de CRM  </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Carlos Rodriguez Gomez</dc:creator>
  <cp:lastModifiedBy>Juan Carlos Rodriguez Gomez</cp:lastModifiedBy>
  <cp:revision>29</cp:revision>
  <dcterms:created xsi:type="dcterms:W3CDTF">2019-09-23T20:05:30Z</dcterms:created>
  <dcterms:modified xsi:type="dcterms:W3CDTF">2022-08-30T01:14:14Z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0x010100AC9E007419184146AB9002BD6D33CE1A</vt:lpwstr>
  </property>
  <property fmtid="{D5CDD505-2E9C-101B-9397-08002B2CF9AE}" pid="3" name="Order">
    <vt:lpwstr>600.000000000000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