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4" r:id="rId2"/>
    <p:sldId id="265" r:id="rId3"/>
    <p:sldId id="266" r:id="rId4"/>
    <p:sldId id="267" r:id="rId5"/>
    <p:sldId id="269" r:id="rId6"/>
    <p:sldId id="271" r:id="rId7"/>
    <p:sldId id="272" r:id="rId8"/>
    <p:sldId id="273" r:id="rId9"/>
    <p:sldId id="274" r:id="rId10"/>
    <p:sldId id="275" r:id="rId11"/>
    <p:sldId id="297" r:id="rId12"/>
    <p:sldId id="277" r:id="rId13"/>
    <p:sldId id="281" r:id="rId14"/>
    <p:sldId id="283" r:id="rId15"/>
    <p:sldId id="291" r:id="rId16"/>
    <p:sldId id="292" r:id="rId17"/>
    <p:sldId id="293" r:id="rId18"/>
    <p:sldId id="294" r:id="rId19"/>
    <p:sldId id="295" r:id="rId20"/>
    <p:sldId id="296" r:id="rId21"/>
    <p:sldId id="300" r:id="rId22"/>
    <p:sldId id="298" r:id="rId23"/>
    <p:sldId id="299" r:id="rId24"/>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62" autoAdjust="0"/>
    <p:restoredTop sz="94660"/>
  </p:normalViewPr>
  <p:slideViewPr>
    <p:cSldViewPr>
      <p:cViewPr varScale="1">
        <p:scale>
          <a:sx n="87" d="100"/>
          <a:sy n="87" d="100"/>
        </p:scale>
        <p:origin x="96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F6F0F8-6602-4964-A7BD-A2A1F9ABF5C7}" type="datetimeFigureOut">
              <a:rPr lang="es-CO" smtClean="0"/>
              <a:pPr/>
              <a:t>6/07/2017</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1A9877-7456-4743-BE31-34D027D62322}" type="slidenum">
              <a:rPr lang="es-CO" smtClean="0"/>
              <a:pPr/>
              <a:t>‹Nº›</a:t>
            </a:fld>
            <a:endParaRPr lang="es-CO"/>
          </a:p>
        </p:txBody>
      </p:sp>
    </p:spTree>
    <p:extLst>
      <p:ext uri="{BB962C8B-B14F-4D97-AF65-F5344CB8AC3E}">
        <p14:creationId xmlns:p14="http://schemas.microsoft.com/office/powerpoint/2010/main" val="1517711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0BC56D8-1BCF-463A-A004-D7166BB86E41}" type="slidenum">
              <a:rPr lang="es-ES"/>
              <a:pPr>
                <a:defRPr/>
              </a:pPr>
              <a:t>10</a:t>
            </a:fld>
            <a:endParaRPr lang="es-E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s-ES" smtClean="0"/>
          </a:p>
        </p:txBody>
      </p:sp>
    </p:spTree>
    <p:extLst>
      <p:ext uri="{BB962C8B-B14F-4D97-AF65-F5344CB8AC3E}">
        <p14:creationId xmlns:p14="http://schemas.microsoft.com/office/powerpoint/2010/main" val="3812256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BFD508A4-1B8C-4DF0-A5AC-1DB1752E5657}" type="datetimeFigureOut">
              <a:rPr lang="es-CO" smtClean="0"/>
              <a:pPr/>
              <a:t>6/07/2017</a:t>
            </a:fld>
            <a:endParaRPr lang="es-CO"/>
          </a:p>
        </p:txBody>
      </p:sp>
      <p:sp>
        <p:nvSpPr>
          <p:cNvPr id="5" name="4 Marcador de pie de página"/>
          <p:cNvSpPr>
            <a:spLocks noGrp="1"/>
          </p:cNvSpPr>
          <p:nvPr>
            <p:ph type="ftr" sz="quarter" idx="11"/>
          </p:nvPr>
        </p:nvSpPr>
        <p:spPr/>
        <p:txBody>
          <a:bodyPr/>
          <a:lstStyle/>
          <a:p>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BFD508A4-1B8C-4DF0-A5AC-1DB1752E5657}" type="datetimeFigureOut">
              <a:rPr lang="es-CO" smtClean="0"/>
              <a:pPr/>
              <a:t>6/07/2017</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0BDBA4E4-4CD4-4182-B4F1-663DEE99AFCD}" type="slidenum">
              <a:rPr lang="es-CO" smtClean="0"/>
              <a:pPr/>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BFD508A4-1B8C-4DF0-A5AC-1DB1752E5657}" type="datetimeFigureOut">
              <a:rPr lang="es-CO" smtClean="0"/>
              <a:pPr/>
              <a:t>6/07/2017</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0BDBA4E4-4CD4-4182-B4F1-663DEE99AFCD}" type="slidenum">
              <a:rPr lang="es-CO" smtClean="0"/>
              <a:pPr/>
              <a:t>‹Nº›</a:t>
            </a:fld>
            <a:endParaRPr lang="es-CO"/>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6858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331640" y="260648"/>
            <a:ext cx="8229600" cy="1143000"/>
          </a:xfrm>
        </p:spPr>
        <p:txBody>
          <a:bodyPr/>
          <a:lstStyle/>
          <a:p>
            <a:r>
              <a:rPr lang="es-ES" dirty="0" smtClean="0"/>
              <a:t>Haga clic para modificar el estilo de título del patrón</a:t>
            </a:r>
            <a:endParaRPr lang="es-CO" dirty="0"/>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BFD508A4-1B8C-4DF0-A5AC-1DB1752E5657}" type="datetimeFigureOut">
              <a:rPr lang="es-CO" smtClean="0"/>
              <a:pPr/>
              <a:t>6/07/2017</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0BDBA4E4-4CD4-4182-B4F1-663DEE99AFCD}" type="slidenum">
              <a:rPr lang="es-CO" smtClean="0"/>
              <a:pPr/>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FD508A4-1B8C-4DF0-A5AC-1DB1752E5657}" type="datetimeFigureOut">
              <a:rPr lang="es-CO" smtClean="0"/>
              <a:pPr/>
              <a:t>6/07/2017</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0BDBA4E4-4CD4-4182-B4F1-663DEE99AFCD}" type="slidenum">
              <a:rPr lang="es-CO" smtClean="0"/>
              <a:pPr/>
              <a:t>‹Nº›</a:t>
            </a:fld>
            <a:endParaRPr lang="es-C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BFD508A4-1B8C-4DF0-A5AC-1DB1752E5657}" type="datetimeFigureOut">
              <a:rPr lang="es-CO" smtClean="0"/>
              <a:pPr/>
              <a:t>6/07/2017</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0BDBA4E4-4CD4-4182-B4F1-663DEE99AFCD}" type="slidenum">
              <a:rPr lang="es-CO" smtClean="0"/>
              <a:pPr/>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BFD508A4-1B8C-4DF0-A5AC-1DB1752E5657}" type="datetimeFigureOut">
              <a:rPr lang="es-CO" smtClean="0"/>
              <a:pPr/>
              <a:t>6/07/2017</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0BDBA4E4-4CD4-4182-B4F1-663DEE99AFCD}" type="slidenum">
              <a:rPr lang="es-CO" smtClean="0"/>
              <a:pPr/>
              <a:t>‹Nº›</a:t>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BFD508A4-1B8C-4DF0-A5AC-1DB1752E5657}" type="datetimeFigureOut">
              <a:rPr lang="es-CO" smtClean="0"/>
              <a:pPr/>
              <a:t>6/07/2017</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0BDBA4E4-4CD4-4182-B4F1-663DEE99AFCD}" type="slidenum">
              <a:rPr lang="es-CO" smtClean="0"/>
              <a:pPr/>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FD508A4-1B8C-4DF0-A5AC-1DB1752E5657}" type="datetimeFigureOut">
              <a:rPr lang="es-CO" smtClean="0"/>
              <a:pPr/>
              <a:t>6/07/2017</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0BDBA4E4-4CD4-4182-B4F1-663DEE99AFCD}" type="slidenum">
              <a:rPr lang="es-CO" smtClean="0"/>
              <a:pPr/>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FD508A4-1B8C-4DF0-A5AC-1DB1752E5657}" type="datetimeFigureOut">
              <a:rPr lang="es-CO" smtClean="0"/>
              <a:pPr/>
              <a:t>6/07/2017</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0BDBA4E4-4CD4-4182-B4F1-663DEE99AFCD}" type="slidenum">
              <a:rPr lang="es-CO" smtClean="0"/>
              <a:pPr/>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FD508A4-1B8C-4DF0-A5AC-1DB1752E5657}" type="datetimeFigureOut">
              <a:rPr lang="es-CO" smtClean="0"/>
              <a:pPr/>
              <a:t>6/07/2017</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0BDBA4E4-4CD4-4182-B4F1-663DEE99AFCD}" type="slidenum">
              <a:rPr lang="es-CO" smtClean="0"/>
              <a:pPr/>
              <a:t>‹Nº›</a:t>
            </a:fld>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892163" y="228600"/>
            <a:ext cx="7424253" cy="1143000"/>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CO" dirty="0"/>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D508A4-1B8C-4DF0-A5AC-1DB1752E5657}" type="datetimeFigureOut">
              <a:rPr lang="es-CO" smtClean="0"/>
              <a:pPr/>
              <a:t>6/07/2017</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CO" dirty="0" smtClean="0"/>
              <a:t>JUAN CARLOS RODRIGUEZ GOMEZ</a:t>
            </a:r>
            <a:endParaRPr lang="es-CO"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DBA4E4-4CD4-4182-B4F1-663DEE99AFCD}" type="slidenum">
              <a:rPr lang="es-CO" smtClean="0"/>
              <a:pPr/>
              <a:t>‹Nº›</a:t>
            </a:fld>
            <a:endParaRPr lang="es-CO"/>
          </a:p>
        </p:txBody>
      </p:sp>
      <p:sp>
        <p:nvSpPr>
          <p:cNvPr id="10" name="9 Rectángulo"/>
          <p:cNvSpPr/>
          <p:nvPr userDrawn="1"/>
        </p:nvSpPr>
        <p:spPr>
          <a:xfrm>
            <a:off x="0" y="0"/>
            <a:ext cx="827584" cy="68580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a:p>
        </p:txBody>
      </p:sp>
      <p:sp>
        <p:nvSpPr>
          <p:cNvPr id="11" name="10 Rectángulo"/>
          <p:cNvSpPr/>
          <p:nvPr userDrawn="1"/>
        </p:nvSpPr>
        <p:spPr>
          <a:xfrm>
            <a:off x="0" y="6237312"/>
            <a:ext cx="9144000" cy="620688"/>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s-CO" dirty="0" smtClean="0"/>
              <a:t>                                                                                                                                  </a:t>
            </a:r>
            <a:r>
              <a:rPr lang="es-CO" baseline="0" dirty="0" smtClean="0"/>
              <a:t> </a:t>
            </a:r>
            <a:endParaRPr lang="es-CO" dirty="0"/>
          </a:p>
        </p:txBody>
      </p:sp>
      <p:pic>
        <p:nvPicPr>
          <p:cNvPr id="1026" name="Picture 2" descr="Resultado de imagen para LOGO UNIEMPRESARIAL"/>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004048" y="6237312"/>
            <a:ext cx="1903185" cy="55102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6148-000822.jpg"/>
          <p:cNvPicPr>
            <a:picLocks noChangeAspect="1"/>
          </p:cNvPicPr>
          <p:nvPr/>
        </p:nvPicPr>
        <p:blipFill>
          <a:blip r:embed="rId2"/>
          <a:srcRect/>
          <a:stretch>
            <a:fillRect/>
          </a:stretch>
        </p:blipFill>
        <p:spPr bwMode="auto">
          <a:xfrm>
            <a:off x="-145350" y="3744"/>
            <a:ext cx="9582648" cy="6854256"/>
          </a:xfrm>
          <a:prstGeom prst="rect">
            <a:avLst/>
          </a:prstGeom>
          <a:noFill/>
          <a:ln w="9525">
            <a:noFill/>
            <a:miter lim="800000"/>
            <a:headEnd/>
            <a:tailEnd/>
          </a:ln>
        </p:spPr>
      </p:pic>
      <p:sp>
        <p:nvSpPr>
          <p:cNvPr id="2" name="1 Título"/>
          <p:cNvSpPr>
            <a:spLocks noGrp="1"/>
          </p:cNvSpPr>
          <p:nvPr>
            <p:ph type="ctrTitle"/>
          </p:nvPr>
        </p:nvSpPr>
        <p:spPr>
          <a:xfrm>
            <a:off x="685800" y="2130425"/>
            <a:ext cx="4534272" cy="1470025"/>
          </a:xfrm>
        </p:spPr>
        <p:txBody>
          <a:bodyPr>
            <a:normAutofit fontScale="90000"/>
          </a:bodyPr>
          <a:lstStyle/>
          <a:p>
            <a:r>
              <a:rPr lang="es-CO" sz="6700" b="1" dirty="0" smtClean="0">
                <a:solidFill>
                  <a:schemeClr val="bg1"/>
                </a:solidFill>
              </a:rPr>
              <a:t>Espíritu Emprendedor</a:t>
            </a:r>
            <a:r>
              <a:rPr lang="es-CO" dirty="0" smtClean="0">
                <a:solidFill>
                  <a:schemeClr val="bg1"/>
                </a:solidFill>
              </a:rPr>
              <a:t/>
            </a:r>
            <a:br>
              <a:rPr lang="es-CO" dirty="0" smtClean="0">
                <a:solidFill>
                  <a:schemeClr val="bg1"/>
                </a:solidFill>
              </a:rPr>
            </a:br>
            <a:r>
              <a:rPr lang="es-CO" dirty="0" smtClean="0">
                <a:solidFill>
                  <a:schemeClr val="bg1"/>
                </a:solidFill>
              </a:rPr>
              <a:t/>
            </a:r>
            <a:br>
              <a:rPr lang="es-CO" dirty="0" smtClean="0">
                <a:solidFill>
                  <a:schemeClr val="bg1"/>
                </a:solidFill>
              </a:rPr>
            </a:br>
            <a:r>
              <a:rPr lang="es-CO" dirty="0" smtClean="0">
                <a:solidFill>
                  <a:schemeClr val="bg1"/>
                </a:solidFill>
              </a:rPr>
              <a:t>JUAN CARLOS RODRIGUEZ GOMEZ</a:t>
            </a:r>
            <a:endParaRPr lang="es-CO"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body" sz="half" idx="1"/>
          </p:nvPr>
        </p:nvSpPr>
        <p:spPr>
          <a:xfrm>
            <a:off x="971600" y="1196752"/>
            <a:ext cx="7379791" cy="4114800"/>
          </a:xfrm>
        </p:spPr>
        <p:txBody>
          <a:bodyPr>
            <a:normAutofit fontScale="92500" lnSpcReduction="10000"/>
          </a:bodyPr>
          <a:lstStyle/>
          <a:p>
            <a:pPr algn="ctr">
              <a:lnSpc>
                <a:spcPct val="80000"/>
              </a:lnSpc>
              <a:buFontTx/>
              <a:buNone/>
              <a:defRPr/>
            </a:pPr>
            <a:r>
              <a:rPr lang="es-ES" sz="3600" dirty="0" smtClean="0">
                <a:effectLst>
                  <a:outerShdw blurRad="38100" dist="38100" dir="2700000" algn="tl">
                    <a:srgbClr val="000000"/>
                  </a:outerShdw>
                </a:effectLst>
                <a:latin typeface="Tahoma" charset="0"/>
              </a:rPr>
              <a:t>Ideas de Negocio</a:t>
            </a:r>
          </a:p>
          <a:p>
            <a:pPr>
              <a:lnSpc>
                <a:spcPct val="80000"/>
              </a:lnSpc>
              <a:defRPr/>
            </a:pPr>
            <a:endParaRPr lang="es-ES" sz="2400" dirty="0" smtClean="0">
              <a:latin typeface="Tahoma" charset="0"/>
            </a:endParaRPr>
          </a:p>
          <a:p>
            <a:pPr>
              <a:lnSpc>
                <a:spcPct val="80000"/>
              </a:lnSpc>
              <a:defRPr/>
            </a:pPr>
            <a:endParaRPr lang="es-ES" sz="2400" dirty="0" smtClean="0">
              <a:latin typeface="Tahoma" charset="0"/>
            </a:endParaRPr>
          </a:p>
          <a:p>
            <a:pPr>
              <a:lnSpc>
                <a:spcPct val="80000"/>
              </a:lnSpc>
              <a:buFontTx/>
              <a:buNone/>
              <a:defRPr/>
            </a:pPr>
            <a:r>
              <a:rPr lang="es-ES" sz="2400" dirty="0" smtClean="0">
                <a:latin typeface="Tahoma" charset="0"/>
              </a:rPr>
              <a:t>Una buena idea de negocio debe poseer al menos las siguientes características: </a:t>
            </a:r>
          </a:p>
          <a:p>
            <a:pPr>
              <a:lnSpc>
                <a:spcPct val="105000"/>
              </a:lnSpc>
              <a:defRPr/>
            </a:pPr>
            <a:endParaRPr lang="es-ES" sz="2400" dirty="0" smtClean="0">
              <a:latin typeface="Tahoma" charset="0"/>
            </a:endParaRPr>
          </a:p>
          <a:p>
            <a:pPr>
              <a:lnSpc>
                <a:spcPct val="105000"/>
              </a:lnSpc>
              <a:defRPr/>
            </a:pPr>
            <a:r>
              <a:rPr lang="es-ES" sz="2400" dirty="0" smtClean="0">
                <a:latin typeface="Tahoma" charset="0"/>
              </a:rPr>
              <a:t>- Debe responder a una necesidad de los clientes. </a:t>
            </a:r>
          </a:p>
          <a:p>
            <a:pPr>
              <a:lnSpc>
                <a:spcPct val="105000"/>
              </a:lnSpc>
              <a:defRPr/>
            </a:pPr>
            <a:r>
              <a:rPr lang="es-ES" sz="2400" dirty="0" smtClean="0">
                <a:latin typeface="Tahoma" charset="0"/>
              </a:rPr>
              <a:t>- Tener altas dosis de innovación. </a:t>
            </a:r>
          </a:p>
          <a:p>
            <a:pPr>
              <a:lnSpc>
                <a:spcPct val="105000"/>
              </a:lnSpc>
              <a:defRPr/>
            </a:pPr>
            <a:r>
              <a:rPr lang="es-ES" sz="2400" dirty="0" smtClean="0">
                <a:latin typeface="Tahoma" charset="0"/>
              </a:rPr>
              <a:t>- Ser única o, en el peor de los casos, diferente. </a:t>
            </a:r>
          </a:p>
          <a:p>
            <a:pPr>
              <a:lnSpc>
                <a:spcPct val="105000"/>
              </a:lnSpc>
              <a:defRPr/>
            </a:pPr>
            <a:r>
              <a:rPr lang="es-ES" sz="2400" dirty="0" smtClean="0">
                <a:latin typeface="Tahoma" charset="0"/>
              </a:rPr>
              <a:t>- Tener claridad en los objetivos. </a:t>
            </a:r>
          </a:p>
          <a:p>
            <a:pPr>
              <a:lnSpc>
                <a:spcPct val="105000"/>
              </a:lnSpc>
              <a:defRPr/>
            </a:pPr>
            <a:r>
              <a:rPr lang="es-ES" sz="2400" dirty="0" smtClean="0">
                <a:latin typeface="Tahoma" charset="0"/>
              </a:rPr>
              <a:t>- Ofrecer rentabilidad a largo plazo.</a:t>
            </a:r>
            <a:endParaRPr lang="es-ES_tradnl" sz="2400" dirty="0" smtClean="0">
              <a:latin typeface="Tahoma" charset="0"/>
            </a:endParaRPr>
          </a:p>
        </p:txBody>
      </p:sp>
      <p:sp>
        <p:nvSpPr>
          <p:cNvPr id="205827" name="Rectangle 3"/>
          <p:cNvSpPr>
            <a:spLocks noChangeArrowheads="1"/>
          </p:cNvSpPr>
          <p:nvPr/>
        </p:nvSpPr>
        <p:spPr bwMode="auto">
          <a:xfrm>
            <a:off x="1331913" y="404813"/>
            <a:ext cx="6477000" cy="519112"/>
          </a:xfrm>
          <a:prstGeom prst="rect">
            <a:avLst/>
          </a:prstGeom>
          <a:noFill/>
          <a:ln w="9525">
            <a:noFill/>
            <a:miter lim="800000"/>
            <a:headEnd/>
            <a:tailEnd/>
          </a:ln>
          <a:effectLst/>
        </p:spPr>
        <p:txBody>
          <a:bodyPr>
            <a:spAutoFit/>
          </a:bodyPr>
          <a:lstStyle/>
          <a:p>
            <a:pPr algn="ctr">
              <a:defRPr/>
            </a:pPr>
            <a:endParaRPr lang="es-ES" sz="2800">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205826">
                                            <p:txEl>
                                              <p:pRg st="5" end="5"/>
                                            </p:txEl>
                                          </p:spTgt>
                                        </p:tgtEl>
                                        <p:attrNameLst>
                                          <p:attrName>style.visibility</p:attrName>
                                        </p:attrNameLst>
                                      </p:cBhvr>
                                      <p:to>
                                        <p:strVal val="visible"/>
                                      </p:to>
                                    </p:set>
                                    <p:animEffect transition="in" filter="barn(inHorizontal)">
                                      <p:cBhvr>
                                        <p:cTn id="7" dur="500"/>
                                        <p:tgtEl>
                                          <p:spTgt spid="205826">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205826">
                                            <p:txEl>
                                              <p:pRg st="6" end="6"/>
                                            </p:txEl>
                                          </p:spTgt>
                                        </p:tgtEl>
                                        <p:attrNameLst>
                                          <p:attrName>style.visibility</p:attrName>
                                        </p:attrNameLst>
                                      </p:cBhvr>
                                      <p:to>
                                        <p:strVal val="visible"/>
                                      </p:to>
                                    </p:set>
                                    <p:animEffect transition="in" filter="barn(inHorizontal)">
                                      <p:cBhvr>
                                        <p:cTn id="12" dur="500"/>
                                        <p:tgtEl>
                                          <p:spTgt spid="205826">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205826">
                                            <p:txEl>
                                              <p:pRg st="7" end="7"/>
                                            </p:txEl>
                                          </p:spTgt>
                                        </p:tgtEl>
                                        <p:attrNameLst>
                                          <p:attrName>style.visibility</p:attrName>
                                        </p:attrNameLst>
                                      </p:cBhvr>
                                      <p:to>
                                        <p:strVal val="visible"/>
                                      </p:to>
                                    </p:set>
                                    <p:animEffect transition="in" filter="barn(inHorizontal)">
                                      <p:cBhvr>
                                        <p:cTn id="17" dur="500"/>
                                        <p:tgtEl>
                                          <p:spTgt spid="205826">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205826">
                                            <p:txEl>
                                              <p:pRg st="8" end="8"/>
                                            </p:txEl>
                                          </p:spTgt>
                                        </p:tgtEl>
                                        <p:attrNameLst>
                                          <p:attrName>style.visibility</p:attrName>
                                        </p:attrNameLst>
                                      </p:cBhvr>
                                      <p:to>
                                        <p:strVal val="visible"/>
                                      </p:to>
                                    </p:set>
                                    <p:animEffect transition="in" filter="barn(inHorizontal)">
                                      <p:cBhvr>
                                        <p:cTn id="22" dur="500"/>
                                        <p:tgtEl>
                                          <p:spTgt spid="205826">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nodeType="clickEffect">
                                  <p:stCondLst>
                                    <p:cond delay="0"/>
                                  </p:stCondLst>
                                  <p:childTnLst>
                                    <p:set>
                                      <p:cBhvr>
                                        <p:cTn id="26" dur="1" fill="hold">
                                          <p:stCondLst>
                                            <p:cond delay="0"/>
                                          </p:stCondLst>
                                        </p:cTn>
                                        <p:tgtEl>
                                          <p:spTgt spid="205826">
                                            <p:txEl>
                                              <p:pRg st="9" end="9"/>
                                            </p:txEl>
                                          </p:spTgt>
                                        </p:tgtEl>
                                        <p:attrNameLst>
                                          <p:attrName>style.visibility</p:attrName>
                                        </p:attrNameLst>
                                      </p:cBhvr>
                                      <p:to>
                                        <p:strVal val="visible"/>
                                      </p:to>
                                    </p:set>
                                    <p:animEffect transition="in" filter="barn(inHorizontal)">
                                      <p:cBhvr>
                                        <p:cTn id="27" dur="500"/>
                                        <p:tgtEl>
                                          <p:spTgt spid="20582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La Ideas de Negocio</a:t>
            </a:r>
            <a:endParaRPr lang="es-CO" dirty="0"/>
          </a:p>
        </p:txBody>
      </p:sp>
      <p:sp>
        <p:nvSpPr>
          <p:cNvPr id="3" name="2 Marcador de texto"/>
          <p:cNvSpPr>
            <a:spLocks noGrp="1"/>
          </p:cNvSpPr>
          <p:nvPr>
            <p:ph idx="1"/>
          </p:nvPr>
        </p:nvSpPr>
        <p:spPr>
          <a:xfrm>
            <a:off x="4716016" y="1700808"/>
            <a:ext cx="4135821" cy="3960440"/>
          </a:xfrm>
        </p:spPr>
        <p:txBody>
          <a:bodyPr>
            <a:normAutofit fontScale="92500" lnSpcReduction="20000"/>
          </a:bodyPr>
          <a:lstStyle/>
          <a:p>
            <a:pPr marL="514350" indent="-514350">
              <a:buFont typeface="+mj-lt"/>
              <a:buAutoNum type="arabicPeriod"/>
            </a:pPr>
            <a:r>
              <a:rPr lang="es-CO" dirty="0" smtClean="0"/>
              <a:t>Presentación de  grupos de trabajo e ideas de negocio</a:t>
            </a:r>
          </a:p>
          <a:p>
            <a:pPr marL="514350" indent="-514350">
              <a:buFont typeface="+mj-lt"/>
              <a:buAutoNum type="arabicPeriod"/>
            </a:pPr>
            <a:r>
              <a:rPr lang="es-CO" dirty="0" smtClean="0"/>
              <a:t>Presentación de ideas de negocio por grupos</a:t>
            </a:r>
          </a:p>
          <a:p>
            <a:pPr marL="514350" indent="-514350">
              <a:buFont typeface="+mj-lt"/>
              <a:buAutoNum type="arabicPeriod"/>
            </a:pPr>
            <a:r>
              <a:rPr lang="es-CO" dirty="0" smtClean="0"/>
              <a:t>Preparación de las ideas de negocio para la feria </a:t>
            </a:r>
            <a:endParaRPr lang="es-CO" dirty="0"/>
          </a:p>
        </p:txBody>
      </p:sp>
      <p:pic>
        <p:nvPicPr>
          <p:cNvPr id="1026" name="Picture 2" descr="Royalty-free Image: Business people looking at adhesive notes in confer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7" y="2276872"/>
            <a:ext cx="3548009" cy="2365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7698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27 CuadroTexto"/>
          <p:cNvSpPr txBox="1"/>
          <p:nvPr/>
        </p:nvSpPr>
        <p:spPr>
          <a:xfrm>
            <a:off x="571472" y="1268760"/>
            <a:ext cx="7929618" cy="1500198"/>
          </a:xfrm>
          <a:prstGeom prst="rect">
            <a:avLst/>
          </a:prstGeom>
          <a:noFill/>
        </p:spPr>
        <p:txBody>
          <a:bodyPr wrap="square" lIns="0" tIns="0" rIns="0" bIns="0" rtlCol="0" anchor="t" anchorCtr="0">
            <a:noAutofit/>
          </a:bodyPr>
          <a:lstStyle/>
          <a:p>
            <a:pPr algn="ctr"/>
            <a:r>
              <a:rPr lang="es-ES" sz="3600" b="1" dirty="0" smtClean="0">
                <a:solidFill>
                  <a:srgbClr val="0036A2"/>
                </a:solidFill>
              </a:rPr>
              <a:t>EMPRENDEDOR</a:t>
            </a:r>
            <a:endParaRPr lang="es-ES" sz="3600" dirty="0" smtClean="0"/>
          </a:p>
          <a:p>
            <a:pPr algn="ctr"/>
            <a:endParaRPr lang="es-ES" sz="2800" dirty="0" smtClean="0"/>
          </a:p>
          <a:p>
            <a:pPr algn="ctr"/>
            <a:r>
              <a:rPr lang="es-ES" sz="2800" dirty="0" smtClean="0"/>
              <a:t>Define:</a:t>
            </a:r>
          </a:p>
          <a:p>
            <a:pPr algn="ctr"/>
            <a:endParaRPr lang="es-ES" sz="2800" dirty="0" smtClean="0"/>
          </a:p>
        </p:txBody>
      </p:sp>
      <p:sp>
        <p:nvSpPr>
          <p:cNvPr id="29" name="28 Rectángulo"/>
          <p:cNvSpPr/>
          <p:nvPr/>
        </p:nvSpPr>
        <p:spPr>
          <a:xfrm>
            <a:off x="1179317" y="3068960"/>
            <a:ext cx="7327792" cy="1815882"/>
          </a:xfrm>
          <a:prstGeom prst="rect">
            <a:avLst/>
          </a:prstGeom>
        </p:spPr>
        <p:txBody>
          <a:bodyPr wrap="square">
            <a:spAutoFit/>
          </a:bodyPr>
          <a:lstStyle/>
          <a:p>
            <a:pPr lvl="0" algn="just"/>
            <a:r>
              <a:rPr lang="es-ES" sz="2800" dirty="0" smtClean="0"/>
              <a:t>Es una persona con capacidad de innovar; entendida esta como la capacidad de generar bienes y servicios de una forma </a:t>
            </a:r>
            <a:r>
              <a:rPr lang="es-ES" sz="2800" b="1" u="sng" dirty="0" smtClean="0"/>
              <a:t>creativa, metódica, ética, responsable y efectiva</a:t>
            </a:r>
            <a:r>
              <a:rPr lang="es-ES" sz="2800" dirty="0" smtClean="0"/>
              <a:t>.</a:t>
            </a:r>
            <a:endParaRPr lang="es-ES" sz="2800" dirty="0" smtClean="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ppt_w</p:attrName>
                                        </p:attrNameLst>
                                      </p:cBhvr>
                                      <p:tavLst>
                                        <p:tav tm="0">
                                          <p:val>
                                            <p:strVal val="#ppt_w*0.70"/>
                                          </p:val>
                                        </p:tav>
                                        <p:tav tm="100000">
                                          <p:val>
                                            <p:strVal val="#ppt_w"/>
                                          </p:val>
                                        </p:tav>
                                      </p:tavLst>
                                    </p:anim>
                                    <p:anim calcmode="lin" valueType="num">
                                      <p:cBhvr>
                                        <p:cTn id="8" dur="1000" fill="hold"/>
                                        <p:tgtEl>
                                          <p:spTgt spid="29"/>
                                        </p:tgtEl>
                                        <p:attrNameLst>
                                          <p:attrName>ppt_h</p:attrName>
                                        </p:attrNameLst>
                                      </p:cBhvr>
                                      <p:tavLst>
                                        <p:tav tm="0">
                                          <p:val>
                                            <p:strVal val="#ppt_h"/>
                                          </p:val>
                                        </p:tav>
                                        <p:tav tm="100000">
                                          <p:val>
                                            <p:strVal val="#ppt_h"/>
                                          </p:val>
                                        </p:tav>
                                      </p:tavLst>
                                    </p:anim>
                                    <p:animEffect transition="in" filter="fade">
                                      <p:cBhvr>
                                        <p:cTn id="9"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15 Grupo"/>
          <p:cNvGrpSpPr/>
          <p:nvPr/>
        </p:nvGrpSpPr>
        <p:grpSpPr>
          <a:xfrm>
            <a:off x="1178886" y="1643050"/>
            <a:ext cx="3532055" cy="2643206"/>
            <a:chOff x="1175778" y="1857364"/>
            <a:chExt cx="3532055" cy="2643206"/>
          </a:xfrm>
        </p:grpSpPr>
        <p:sp>
          <p:nvSpPr>
            <p:cNvPr id="11" name="10 Flecha doblada"/>
            <p:cNvSpPr/>
            <p:nvPr/>
          </p:nvSpPr>
          <p:spPr>
            <a:xfrm flipH="1">
              <a:off x="3564825" y="1857364"/>
              <a:ext cx="1143008" cy="2643206"/>
            </a:xfrm>
            <a:prstGeom prst="bentArrow">
              <a:avLst/>
            </a:prstGeom>
            <a:solidFill>
              <a:srgbClr val="FFCC66"/>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0" name="9 Rectángulo redondeado"/>
            <p:cNvSpPr/>
            <p:nvPr/>
          </p:nvSpPr>
          <p:spPr>
            <a:xfrm>
              <a:off x="1175778" y="1987361"/>
              <a:ext cx="1714512" cy="4286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t>CUALIDADES </a:t>
              </a:r>
              <a:endParaRPr lang="es-ES" dirty="0"/>
            </a:p>
          </p:txBody>
        </p:sp>
      </p:grpSp>
      <p:grpSp>
        <p:nvGrpSpPr>
          <p:cNvPr id="5" name="16 Grupo"/>
          <p:cNvGrpSpPr/>
          <p:nvPr/>
        </p:nvGrpSpPr>
        <p:grpSpPr>
          <a:xfrm>
            <a:off x="5246223" y="1643050"/>
            <a:ext cx="3576529" cy="2643206"/>
            <a:chOff x="4429124" y="1851528"/>
            <a:chExt cx="3576529" cy="2643206"/>
          </a:xfrm>
        </p:grpSpPr>
        <p:sp>
          <p:nvSpPr>
            <p:cNvPr id="12" name="11 Flecha doblada"/>
            <p:cNvSpPr/>
            <p:nvPr/>
          </p:nvSpPr>
          <p:spPr>
            <a:xfrm>
              <a:off x="4429124" y="1851528"/>
              <a:ext cx="1143008" cy="2643206"/>
            </a:xfrm>
            <a:prstGeom prst="bentArrow">
              <a:avLst/>
            </a:prstGeom>
            <a:solidFill>
              <a:srgbClr val="FFCC66"/>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3" name="12 Rectángulo redondeado"/>
            <p:cNvSpPr/>
            <p:nvPr/>
          </p:nvSpPr>
          <p:spPr>
            <a:xfrm>
              <a:off x="6291141" y="1987361"/>
              <a:ext cx="1714512" cy="4286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t>ACTITUDES</a:t>
              </a:r>
              <a:endParaRPr lang="es-ES" dirty="0"/>
            </a:p>
          </p:txBody>
        </p:sp>
      </p:grpSp>
      <p:sp>
        <p:nvSpPr>
          <p:cNvPr id="14" name="13 Rectángulo"/>
          <p:cNvSpPr/>
          <p:nvPr/>
        </p:nvSpPr>
        <p:spPr>
          <a:xfrm>
            <a:off x="821696" y="2506142"/>
            <a:ext cx="3273269" cy="2677656"/>
          </a:xfrm>
          <a:prstGeom prst="rect">
            <a:avLst/>
          </a:prstGeom>
        </p:spPr>
        <p:txBody>
          <a:bodyPr wrap="square">
            <a:spAutoFit/>
          </a:bodyPr>
          <a:lstStyle/>
          <a:p>
            <a:pPr marL="269875" indent="-269875">
              <a:buBlip>
                <a:blip r:embed="rId2"/>
              </a:buBlip>
            </a:pPr>
            <a:r>
              <a:rPr lang="es-MX" sz="2400" dirty="0" smtClean="0"/>
              <a:t>Liderazgo</a:t>
            </a:r>
          </a:p>
          <a:p>
            <a:pPr marL="269875" indent="-269875">
              <a:buBlip>
                <a:blip r:embed="rId2"/>
              </a:buBlip>
            </a:pPr>
            <a:r>
              <a:rPr lang="es-MX" sz="2400" dirty="0" smtClean="0"/>
              <a:t>Adaptación al cambio</a:t>
            </a:r>
          </a:p>
          <a:p>
            <a:pPr marL="269875" indent="-269875">
              <a:buBlip>
                <a:blip r:embed="rId2"/>
              </a:buBlip>
            </a:pPr>
            <a:r>
              <a:rPr lang="es-MX" sz="2400" dirty="0" smtClean="0"/>
              <a:t>Trabajo en equipo</a:t>
            </a:r>
          </a:p>
          <a:p>
            <a:pPr marL="269875" indent="-269875">
              <a:buBlip>
                <a:blip r:embed="rId2"/>
              </a:buBlip>
            </a:pPr>
            <a:r>
              <a:rPr lang="es-MX" sz="2400" dirty="0" smtClean="0"/>
              <a:t>Conocimiento del negocio</a:t>
            </a:r>
          </a:p>
          <a:p>
            <a:pPr marL="269875" indent="-269875">
              <a:buBlip>
                <a:blip r:embed="rId2"/>
              </a:buBlip>
            </a:pPr>
            <a:r>
              <a:rPr lang="es-MX" sz="2400" dirty="0" smtClean="0"/>
              <a:t>Competente</a:t>
            </a:r>
          </a:p>
          <a:p>
            <a:pPr marL="269875" indent="-269875">
              <a:buBlip>
                <a:blip r:embed="rId2"/>
              </a:buBlip>
            </a:pPr>
            <a:r>
              <a:rPr lang="es-MX" sz="2400" dirty="0" smtClean="0"/>
              <a:t>Innovador</a:t>
            </a:r>
            <a:endParaRPr lang="es-ES" sz="2400" dirty="0"/>
          </a:p>
        </p:txBody>
      </p:sp>
      <p:sp>
        <p:nvSpPr>
          <p:cNvPr id="15" name="14 Rectángulo"/>
          <p:cNvSpPr/>
          <p:nvPr/>
        </p:nvSpPr>
        <p:spPr>
          <a:xfrm>
            <a:off x="5835235" y="2507380"/>
            <a:ext cx="3273269" cy="2308324"/>
          </a:xfrm>
          <a:prstGeom prst="rect">
            <a:avLst/>
          </a:prstGeom>
        </p:spPr>
        <p:txBody>
          <a:bodyPr wrap="square">
            <a:spAutoFit/>
          </a:bodyPr>
          <a:lstStyle/>
          <a:p>
            <a:pPr marL="269875" indent="-269875">
              <a:buBlip>
                <a:blip r:embed="rId2"/>
              </a:buBlip>
            </a:pPr>
            <a:r>
              <a:rPr lang="es-MX" sz="2400" dirty="0" smtClean="0"/>
              <a:t>Precisión</a:t>
            </a:r>
          </a:p>
          <a:p>
            <a:pPr marL="269875" indent="-269875">
              <a:buBlip>
                <a:blip r:embed="rId2"/>
              </a:buBlip>
            </a:pPr>
            <a:r>
              <a:rPr lang="es-MX" sz="2400" dirty="0" smtClean="0"/>
              <a:t>Pro-actividad</a:t>
            </a:r>
          </a:p>
          <a:p>
            <a:pPr marL="269875" indent="-269875">
              <a:buBlip>
                <a:blip r:embed="rId2"/>
              </a:buBlip>
            </a:pPr>
            <a:r>
              <a:rPr lang="es-MX" sz="2400" dirty="0" smtClean="0"/>
              <a:t>Puntualidad</a:t>
            </a:r>
          </a:p>
          <a:p>
            <a:pPr marL="269875" indent="-269875">
              <a:buBlip>
                <a:blip r:embed="rId2"/>
              </a:buBlip>
            </a:pPr>
            <a:r>
              <a:rPr lang="es-MX" sz="2400" dirty="0" smtClean="0"/>
              <a:t>Fiabilidad</a:t>
            </a:r>
          </a:p>
          <a:p>
            <a:pPr marL="269875" indent="-269875">
              <a:buBlip>
                <a:blip r:embed="rId2"/>
              </a:buBlip>
            </a:pPr>
            <a:r>
              <a:rPr lang="es-MX" sz="2400" dirty="0" smtClean="0"/>
              <a:t>Presentación</a:t>
            </a:r>
          </a:p>
          <a:p>
            <a:pPr marL="269875" indent="-269875">
              <a:buBlip>
                <a:blip r:embed="rId2"/>
              </a:buBlip>
            </a:pPr>
            <a:r>
              <a:rPr lang="es-MX" sz="2400" dirty="0" smtClean="0"/>
              <a:t>Autónomo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iterate type="lt">
                                    <p:tmPct val="10000"/>
                                  </p:iterate>
                                  <p:childTnLst>
                                    <p:set>
                                      <p:cBhvr>
                                        <p:cTn id="11" dur="1" fill="hold">
                                          <p:stCondLst>
                                            <p:cond delay="0"/>
                                          </p:stCondLst>
                                        </p:cTn>
                                        <p:tgtEl>
                                          <p:spTgt spid="14"/>
                                        </p:tgtEl>
                                        <p:attrNameLst>
                                          <p:attrName>style.visibility</p:attrName>
                                        </p:attrNameLst>
                                      </p:cBhvr>
                                      <p:to>
                                        <p:strVal val="visible"/>
                                      </p:to>
                                    </p:set>
                                    <p:animEffect transition="in" filter="fade">
                                      <p:cBhvr>
                                        <p:cTn id="12" dur="2000"/>
                                        <p:tgtEl>
                                          <p:spTgt spid="14"/>
                                        </p:tgtEl>
                                      </p:cBhvr>
                                    </p:animEffect>
                                    <p:anim calcmode="lin" valueType="num">
                                      <p:cBhvr>
                                        <p:cTn id="13" dur="2000" fill="hold"/>
                                        <p:tgtEl>
                                          <p:spTgt spid="14"/>
                                        </p:tgtEl>
                                        <p:attrNameLst>
                                          <p:attrName>ppt_w</p:attrName>
                                        </p:attrNameLst>
                                      </p:cBhvr>
                                      <p:tavLst>
                                        <p:tav tm="0" fmla="#ppt_w*sin(2.5*pi*$)">
                                          <p:val>
                                            <p:fltVal val="0"/>
                                          </p:val>
                                        </p:tav>
                                        <p:tav tm="100000">
                                          <p:val>
                                            <p:fltVal val="1"/>
                                          </p:val>
                                        </p:tav>
                                      </p:tavLst>
                                    </p:anim>
                                    <p:anim calcmode="lin" valueType="num">
                                      <p:cBhvr>
                                        <p:cTn id="14"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strips(downLeft)">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grpId="0" nodeType="clickEffect">
                                  <p:stCondLst>
                                    <p:cond delay="0"/>
                                  </p:stCondLst>
                                  <p:iterate type="lt">
                                    <p:tmPct val="10000"/>
                                  </p:iterate>
                                  <p:childTnLst>
                                    <p:set>
                                      <p:cBhvr>
                                        <p:cTn id="23" dur="1" fill="hold">
                                          <p:stCondLst>
                                            <p:cond delay="0"/>
                                          </p:stCondLst>
                                        </p:cTn>
                                        <p:tgtEl>
                                          <p:spTgt spid="15"/>
                                        </p:tgtEl>
                                        <p:attrNameLst>
                                          <p:attrName>style.visibility</p:attrName>
                                        </p:attrNameLst>
                                      </p:cBhvr>
                                      <p:to>
                                        <p:strVal val="visible"/>
                                      </p:to>
                                    </p:set>
                                    <p:animEffect transition="in" filter="fade">
                                      <p:cBhvr>
                                        <p:cTn id="24" dur="2000"/>
                                        <p:tgtEl>
                                          <p:spTgt spid="15"/>
                                        </p:tgtEl>
                                      </p:cBhvr>
                                    </p:animEffect>
                                    <p:anim calcmode="lin" valueType="num">
                                      <p:cBhvr>
                                        <p:cTn id="25" dur="2000" fill="hold"/>
                                        <p:tgtEl>
                                          <p:spTgt spid="15"/>
                                        </p:tgtEl>
                                        <p:attrNameLst>
                                          <p:attrName>ppt_w</p:attrName>
                                        </p:attrNameLst>
                                      </p:cBhvr>
                                      <p:tavLst>
                                        <p:tav tm="0" fmla="#ppt_w*sin(2.5*pi*$)">
                                          <p:val>
                                            <p:fltVal val="0"/>
                                          </p:val>
                                        </p:tav>
                                        <p:tav tm="100000">
                                          <p:val>
                                            <p:fltVal val="1"/>
                                          </p:val>
                                        </p:tav>
                                      </p:tavLst>
                                    </p:anim>
                                    <p:anim calcmode="lin" valueType="num">
                                      <p:cBhvr>
                                        <p:cTn id="26" dur="20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27 CuadroTexto"/>
          <p:cNvSpPr txBox="1"/>
          <p:nvPr/>
        </p:nvSpPr>
        <p:spPr>
          <a:xfrm>
            <a:off x="597230" y="2143116"/>
            <a:ext cx="7929618" cy="785818"/>
          </a:xfrm>
          <a:prstGeom prst="rect">
            <a:avLst/>
          </a:prstGeom>
          <a:noFill/>
        </p:spPr>
        <p:txBody>
          <a:bodyPr wrap="square" lIns="0" tIns="0" rIns="0" bIns="0" rtlCol="0" anchor="t" anchorCtr="0">
            <a:noAutofit/>
          </a:bodyPr>
          <a:lstStyle/>
          <a:p>
            <a:pPr algn="ctr"/>
            <a:r>
              <a:rPr lang="es-ES" sz="3600" b="1" u="sng" dirty="0" smtClean="0"/>
              <a:t>EL  VERDADERO  LIDER</a:t>
            </a:r>
          </a:p>
          <a:p>
            <a:pPr algn="ctr"/>
            <a:endParaRPr lang="es-ES" sz="3600" b="1" dirty="0" smtClean="0">
              <a:solidFill>
                <a:srgbClr val="0036A2"/>
              </a:solidFill>
            </a:endParaRPr>
          </a:p>
          <a:p>
            <a:pPr algn="ctr"/>
            <a:endParaRPr lang="es-ES" sz="3600" b="1" dirty="0" smtClean="0">
              <a:solidFill>
                <a:srgbClr val="0036A2"/>
              </a:solidFill>
            </a:endParaRPr>
          </a:p>
          <a:p>
            <a:pPr algn="ctr"/>
            <a:endParaRPr lang="es-ES" sz="2800" dirty="0" smtClean="0"/>
          </a:p>
        </p:txBody>
      </p:sp>
      <p:sp>
        <p:nvSpPr>
          <p:cNvPr id="5" name="4 Rectángulo"/>
          <p:cNvSpPr/>
          <p:nvPr/>
        </p:nvSpPr>
        <p:spPr>
          <a:xfrm>
            <a:off x="6215074" y="6215082"/>
            <a:ext cx="1935145" cy="369332"/>
          </a:xfrm>
          <a:prstGeom prst="rect">
            <a:avLst/>
          </a:prstGeom>
        </p:spPr>
        <p:txBody>
          <a:bodyPr wrap="none">
            <a:spAutoFit/>
          </a:bodyPr>
          <a:lstStyle/>
          <a:p>
            <a:r>
              <a:rPr lang="es-MX" dirty="0" smtClean="0"/>
              <a:t>RONALD  REAGAN </a:t>
            </a:r>
            <a:endParaRPr lang="es-ES" dirty="0"/>
          </a:p>
        </p:txBody>
      </p:sp>
      <p:sp>
        <p:nvSpPr>
          <p:cNvPr id="6" name="5 Rectángulo"/>
          <p:cNvSpPr/>
          <p:nvPr/>
        </p:nvSpPr>
        <p:spPr>
          <a:xfrm>
            <a:off x="571472" y="3357562"/>
            <a:ext cx="8001056" cy="2308324"/>
          </a:xfrm>
          <a:prstGeom prst="rect">
            <a:avLst/>
          </a:prstGeom>
        </p:spPr>
        <p:txBody>
          <a:bodyPr wrap="square">
            <a:spAutoFit/>
          </a:bodyPr>
          <a:lstStyle/>
          <a:p>
            <a:pPr lvl="0" algn="ctr"/>
            <a:r>
              <a:rPr lang="es-ES" sz="3600" b="1" dirty="0" smtClean="0">
                <a:solidFill>
                  <a:srgbClr val="0036A2"/>
                </a:solidFill>
              </a:rPr>
              <a:t>“El LIDER NO ES  AQUEL  QUE  LOGRA GRANDES COSAS , SINO AQUEL QUE HACE QUE LA GENTE  LOGRE GRANDES COSAS”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ache2.asset-cache.net/gp/137086256.jpg?v=1&amp;c=IWSAsset&amp;k=3&amp;d=xIx4P9d7FKNZBWFYufmB9wkUugi4E7xdvl0u5PMJlOmaxnvRTlgUOyhjNKC9amD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1023" y="18655"/>
            <a:ext cx="4860032" cy="6942905"/>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971600" y="981728"/>
            <a:ext cx="3456384" cy="3539430"/>
          </a:xfrm>
          <a:prstGeom prst="rect">
            <a:avLst/>
          </a:prstGeom>
        </p:spPr>
        <p:txBody>
          <a:bodyPr wrap="square">
            <a:spAutoFit/>
          </a:bodyPr>
          <a:lstStyle/>
          <a:p>
            <a:pPr algn="ctr"/>
            <a:r>
              <a:rPr lang="es-CO" sz="2800" dirty="0" smtClean="0"/>
              <a:t>Antes de buscar una idea que sirva como base de un nuevo</a:t>
            </a:r>
          </a:p>
          <a:p>
            <a:pPr algn="ctr"/>
            <a:r>
              <a:rPr lang="es-CO" sz="2800" dirty="0" smtClean="0"/>
              <a:t>negocio, primero debemos entender las cinco realidades que enfrentan todos los emprendedores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oyalty-free Image: Light bulb sketched on notep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90" y="11698"/>
            <a:ext cx="5866070" cy="6846301"/>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5148065" y="908720"/>
            <a:ext cx="3982044" cy="4154984"/>
          </a:xfrm>
          <a:prstGeom prst="rect">
            <a:avLst/>
          </a:prstGeom>
        </p:spPr>
        <p:txBody>
          <a:bodyPr wrap="square">
            <a:spAutoFit/>
          </a:bodyPr>
          <a:lstStyle/>
          <a:p>
            <a:r>
              <a:rPr lang="es-CO" sz="2400" b="1" dirty="0" smtClean="0"/>
              <a:t>1. Todo emprendedor es un “inventor”: no en el sentido de </a:t>
            </a:r>
            <a:r>
              <a:rPr lang="es-CO" sz="2400" dirty="0" smtClean="0"/>
              <a:t>que deba crear un nuevo producto, sino en el sentido de que siempre ven la situación y se preguntan: “¿Qué falta en este</a:t>
            </a:r>
          </a:p>
          <a:p>
            <a:r>
              <a:rPr lang="es-CO" sz="2400" dirty="0" smtClean="0"/>
              <a:t>cuadro? ¿Qué se puede mejorar?” El emprendedor le da vida a la idea sobre la que se fundamentará el negocio.</a:t>
            </a:r>
            <a:endParaRPr lang="es-CO"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igh-Res Stock Photography: Woman looking at wall of ide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2" y="0"/>
            <a:ext cx="965637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323528" y="1052736"/>
            <a:ext cx="3672408" cy="5262979"/>
          </a:xfrm>
          <a:prstGeom prst="rect">
            <a:avLst/>
          </a:prstGeom>
          <a:solidFill>
            <a:srgbClr val="002060">
              <a:alpha val="46000"/>
            </a:srgbClr>
          </a:solidFill>
        </p:spPr>
        <p:txBody>
          <a:bodyPr wrap="square">
            <a:spAutoFit/>
          </a:bodyPr>
          <a:lstStyle/>
          <a:p>
            <a:r>
              <a:rPr lang="es-CO" sz="2400" b="1" dirty="0" smtClean="0">
                <a:solidFill>
                  <a:schemeClr val="bg1"/>
                </a:solidFill>
              </a:rPr>
              <a:t>2. Los emprendedores no compran negocios, los crean: en</a:t>
            </a:r>
          </a:p>
          <a:p>
            <a:r>
              <a:rPr lang="es-CO" sz="2400" dirty="0" smtClean="0">
                <a:solidFill>
                  <a:schemeClr val="bg1"/>
                </a:solidFill>
              </a:rPr>
              <a:t>vez de usar un sistema ajeno, crean compañías robustas y</a:t>
            </a:r>
          </a:p>
          <a:p>
            <a:r>
              <a:rPr lang="es-CO" sz="2400" dirty="0" smtClean="0">
                <a:solidFill>
                  <a:schemeClr val="bg1"/>
                </a:solidFill>
              </a:rPr>
              <a:t>dinámicas de cero. Las oportunidades de negocios son para</a:t>
            </a:r>
          </a:p>
          <a:p>
            <a:r>
              <a:rPr lang="es-CO" sz="2400" dirty="0" smtClean="0">
                <a:solidFill>
                  <a:schemeClr val="bg1"/>
                </a:solidFill>
              </a:rPr>
              <a:t>los técnicos y gerentes que quieren administrar un negocio</a:t>
            </a:r>
          </a:p>
          <a:p>
            <a:r>
              <a:rPr lang="es-CO" sz="2400" dirty="0" smtClean="0">
                <a:solidFill>
                  <a:schemeClr val="bg1"/>
                </a:solidFill>
              </a:rPr>
              <a:t>ajeno. Los emprendedores crean algo nuevo.</a:t>
            </a:r>
            <a:endParaRPr lang="es-CO" sz="2400"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oyalty-free Image: Business people making a human pyram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179"/>
            <a:ext cx="9144000" cy="7116335"/>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4427984" y="1270830"/>
            <a:ext cx="4586733" cy="4154984"/>
          </a:xfrm>
          <a:prstGeom prst="rect">
            <a:avLst/>
          </a:prstGeom>
        </p:spPr>
        <p:txBody>
          <a:bodyPr wrap="square">
            <a:spAutoFit/>
          </a:bodyPr>
          <a:lstStyle/>
          <a:p>
            <a:r>
              <a:rPr lang="es-CO" sz="2400" b="1" dirty="0" smtClean="0">
                <a:solidFill>
                  <a:schemeClr val="bg1"/>
                </a:solidFill>
              </a:rPr>
              <a:t>3. El virus empresarial es muy contagioso: a los emprendedores</a:t>
            </a:r>
          </a:p>
          <a:p>
            <a:r>
              <a:rPr lang="es-CO" sz="2400" dirty="0" smtClean="0"/>
              <a:t>les encanta complacerse con el deleite de las personas</a:t>
            </a:r>
          </a:p>
          <a:p>
            <a:r>
              <a:rPr lang="es-CO" sz="2400" dirty="0" smtClean="0"/>
              <a:t>que entran en contacto con una nueva idea por primera vez.</a:t>
            </a:r>
          </a:p>
          <a:p>
            <a:r>
              <a:rPr lang="es-CO" sz="2400" dirty="0" smtClean="0"/>
              <a:t>Se mueren por los elogios de los clientes satisfechos y viven</a:t>
            </a:r>
          </a:p>
          <a:p>
            <a:r>
              <a:rPr lang="es-CO" sz="2400" dirty="0" smtClean="0"/>
              <a:t>para aprovechar la oportunidad de montar un negocio exitoso</a:t>
            </a:r>
          </a:p>
          <a:p>
            <a:r>
              <a:rPr lang="es-CO" sz="2400" dirty="0" smtClean="0"/>
              <a:t>a partir de sus propias ideas.</a:t>
            </a:r>
            <a:endParaRPr lang="es-CO"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igh-Res Stock Photography: man compares small growth chart to 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43910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395536" y="116632"/>
            <a:ext cx="7858180" cy="3046988"/>
          </a:xfrm>
          <a:prstGeom prst="rect">
            <a:avLst/>
          </a:prstGeom>
        </p:spPr>
        <p:txBody>
          <a:bodyPr wrap="square">
            <a:spAutoFit/>
          </a:bodyPr>
          <a:lstStyle/>
          <a:p>
            <a:r>
              <a:rPr lang="es-CO" sz="2400" b="1" dirty="0" smtClean="0"/>
              <a:t>4. El crecimiento es el único criterio que siguen los emprendedores</a:t>
            </a:r>
          </a:p>
          <a:p>
            <a:endParaRPr lang="es-CO" sz="2400" b="1" dirty="0" smtClean="0"/>
          </a:p>
          <a:p>
            <a:r>
              <a:rPr lang="es-CO" sz="2400" dirty="0" smtClean="0"/>
              <a:t>para medir el éxito: mientras más rápido crezca el</a:t>
            </a:r>
          </a:p>
          <a:p>
            <a:r>
              <a:rPr lang="es-CO" sz="2400" dirty="0" smtClean="0"/>
              <a:t>nuevo negocio, más exitosos se sienten. No hay nada que los</a:t>
            </a:r>
          </a:p>
          <a:p>
            <a:r>
              <a:rPr lang="es-CO" sz="2400" dirty="0" smtClean="0"/>
              <a:t>espante más que quedar atrapados en un negocio que crece</a:t>
            </a:r>
          </a:p>
          <a:p>
            <a:r>
              <a:rPr lang="es-CO" sz="2400" dirty="0" smtClean="0"/>
              <a:t>lentamente o que está estancado. Todo emprendedor quiere</a:t>
            </a:r>
          </a:p>
          <a:p>
            <a:r>
              <a:rPr lang="es-CO" sz="2400" dirty="0" smtClean="0"/>
              <a:t>montar un negocio que prospere.</a:t>
            </a:r>
            <a:endParaRPr lang="es-CO"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Public\Pictures\Fotos Mercadeo\75675805.jpg"/>
          <p:cNvPicPr>
            <a:picLocks noChangeAspect="1" noChangeArrowheads="1"/>
          </p:cNvPicPr>
          <p:nvPr/>
        </p:nvPicPr>
        <p:blipFill>
          <a:blip r:embed="rId2"/>
          <a:srcRect/>
          <a:stretch>
            <a:fillRect/>
          </a:stretch>
        </p:blipFill>
        <p:spPr bwMode="auto">
          <a:xfrm>
            <a:off x="4644008" y="10822"/>
            <a:ext cx="4499992" cy="5979098"/>
          </a:xfrm>
          <a:prstGeom prst="rect">
            <a:avLst/>
          </a:prstGeom>
          <a:noFill/>
        </p:spPr>
      </p:pic>
      <p:sp>
        <p:nvSpPr>
          <p:cNvPr id="2" name="1 Título"/>
          <p:cNvSpPr>
            <a:spLocks noGrp="1"/>
          </p:cNvSpPr>
          <p:nvPr>
            <p:ph type="title"/>
          </p:nvPr>
        </p:nvSpPr>
        <p:spPr>
          <a:xfrm>
            <a:off x="1259632" y="2996952"/>
            <a:ext cx="4657700" cy="1143000"/>
          </a:xfrm>
          <a:solidFill>
            <a:srgbClr val="002060"/>
          </a:solidFill>
          <a:ln>
            <a:solidFill>
              <a:schemeClr val="accent1"/>
            </a:solidFill>
          </a:ln>
        </p:spPr>
        <p:txBody>
          <a:bodyPr>
            <a:normAutofit fontScale="90000"/>
          </a:bodyPr>
          <a:lstStyle/>
          <a:p>
            <a:r>
              <a:rPr lang="es-CO" dirty="0">
                <a:solidFill>
                  <a:schemeClr val="bg1"/>
                </a:solidFill>
              </a:rPr>
              <a:t>¿</a:t>
            </a:r>
            <a:r>
              <a:rPr lang="es-CO" dirty="0" smtClean="0">
                <a:solidFill>
                  <a:schemeClr val="bg1"/>
                </a:solidFill>
              </a:rPr>
              <a:t>Que significa ser emprendedor?</a:t>
            </a:r>
            <a:endParaRPr lang="es-CO"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oyalty-free Image: Businessman holding plant outdo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
            <a:ext cx="457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971600" y="476672"/>
            <a:ext cx="4896544" cy="4154984"/>
          </a:xfrm>
          <a:prstGeom prst="rect">
            <a:avLst/>
          </a:prstGeom>
        </p:spPr>
        <p:txBody>
          <a:bodyPr wrap="square">
            <a:spAutoFit/>
          </a:bodyPr>
          <a:lstStyle/>
          <a:p>
            <a:r>
              <a:rPr lang="es-CO" sz="2400" b="1" dirty="0" smtClean="0"/>
              <a:t>5. La realidad es que todo el mundo posee la habilidad para</a:t>
            </a:r>
          </a:p>
          <a:p>
            <a:r>
              <a:rPr lang="es-CO" sz="2400" dirty="0" smtClean="0"/>
              <a:t>convertirse en un emprendedor: no todo el mundo tiene la</a:t>
            </a:r>
          </a:p>
          <a:p>
            <a:r>
              <a:rPr lang="es-CO" sz="2400" dirty="0" smtClean="0"/>
              <a:t>paciencia necesaria para cultivar las destrezas necesarias para</a:t>
            </a:r>
          </a:p>
          <a:p>
            <a:r>
              <a:rPr lang="es-CO" sz="2400" dirty="0" smtClean="0"/>
              <a:t>convertir una simple idea en un negocio lucrativo. Pero todo</a:t>
            </a:r>
          </a:p>
          <a:p>
            <a:r>
              <a:rPr lang="es-CO" sz="2400" dirty="0" smtClean="0"/>
              <a:t>el mundo puede hacerlo si se lo propone. Los emprendedores</a:t>
            </a:r>
          </a:p>
          <a:p>
            <a:r>
              <a:rPr lang="es-CO" sz="2400" dirty="0" smtClean="0"/>
              <a:t>no nacen, se hacen.</a:t>
            </a:r>
            <a:endParaRPr lang="es-CO"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emprenderalia.com/wp-content/uploads/BusinessModelBlock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131" y="2492896"/>
            <a:ext cx="7920303" cy="3729980"/>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123728" y="692696"/>
            <a:ext cx="5262210" cy="923330"/>
          </a:xfrm>
          <a:prstGeom prst="rect">
            <a:avLst/>
          </a:prstGeom>
          <a:noFill/>
        </p:spPr>
        <p:txBody>
          <a:bodyPr wrap="none" rtlCol="0">
            <a:spAutoFit/>
          </a:bodyPr>
          <a:lstStyle/>
          <a:p>
            <a:r>
              <a:rPr lang="es-CO" sz="5400" dirty="0" smtClean="0"/>
              <a:t>El modelo </a:t>
            </a:r>
            <a:r>
              <a:rPr lang="es-CO" sz="5400" dirty="0" err="1" smtClean="0"/>
              <a:t>Canvas</a:t>
            </a:r>
            <a:r>
              <a:rPr lang="es-CO" sz="5400" dirty="0" smtClean="0"/>
              <a:t> </a:t>
            </a:r>
            <a:endParaRPr lang="es-CO" sz="5400" dirty="0"/>
          </a:p>
        </p:txBody>
      </p:sp>
    </p:spTree>
    <p:extLst>
      <p:ext uri="{BB962C8B-B14F-4D97-AF65-F5344CB8AC3E}">
        <p14:creationId xmlns:p14="http://schemas.microsoft.com/office/powerpoint/2010/main" val="30691500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Flecha circular"/>
          <p:cNvSpPr/>
          <p:nvPr/>
        </p:nvSpPr>
        <p:spPr>
          <a:xfrm rot="16200000" flipH="1">
            <a:off x="1835696" y="2276871"/>
            <a:ext cx="2520281" cy="5256585"/>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3" name="2 Flecha circular"/>
          <p:cNvSpPr/>
          <p:nvPr/>
        </p:nvSpPr>
        <p:spPr>
          <a:xfrm flipH="1" flipV="1">
            <a:off x="1475656" y="1124744"/>
            <a:ext cx="3024336" cy="3279269"/>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10800000" scaled="1"/>
                <a:tileRect/>
              </a:gradFill>
            </a:endParaRPr>
          </a:p>
        </p:txBody>
      </p:sp>
      <p:sp>
        <p:nvSpPr>
          <p:cNvPr id="11" name="10 Flecha circular"/>
          <p:cNvSpPr/>
          <p:nvPr/>
        </p:nvSpPr>
        <p:spPr>
          <a:xfrm>
            <a:off x="4139952" y="836712"/>
            <a:ext cx="3240360" cy="3024336"/>
          </a:xfrm>
          <a:prstGeom prst="circular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1433225424"/>
              </p:ext>
            </p:extLst>
          </p:nvPr>
        </p:nvGraphicFramePr>
        <p:xfrm>
          <a:off x="385192" y="818728"/>
          <a:ext cx="8229600" cy="5562600"/>
        </p:xfrm>
        <a:graphic>
          <a:graphicData uri="http://schemas.openxmlformats.org/drawingml/2006/table">
            <a:tbl>
              <a:tblPr firstRow="1" bandRow="1">
                <a:tableStyleId>{5DA37D80-6434-44D0-A028-1B22A696006F}</a:tableStyleId>
              </a:tblPr>
              <a:tblGrid>
                <a:gridCol w="1645920"/>
                <a:gridCol w="1645920"/>
                <a:gridCol w="822960"/>
                <a:gridCol w="822960"/>
                <a:gridCol w="1645920"/>
                <a:gridCol w="1645920"/>
              </a:tblGrid>
              <a:tr h="1854200">
                <a:tc rowSpan="2">
                  <a:txBody>
                    <a:bodyPr/>
                    <a:lstStyle/>
                    <a:p>
                      <a:r>
                        <a:rPr lang="es-CO" sz="1200" b="1" i="0" dirty="0" smtClean="0">
                          <a:solidFill>
                            <a:schemeClr val="tx1"/>
                          </a:solidFill>
                          <a:latin typeface="+mn-lt"/>
                          <a:ea typeface="Hand Of Sean" pitchFamily="2" charset="-128"/>
                        </a:rPr>
                        <a:t>ASOCIACIONES</a:t>
                      </a:r>
                      <a:r>
                        <a:rPr lang="es-CO" sz="1200" b="1" i="0" baseline="0" dirty="0" smtClean="0">
                          <a:solidFill>
                            <a:schemeClr val="tx1"/>
                          </a:solidFill>
                          <a:latin typeface="+mn-lt"/>
                          <a:ea typeface="Hand Of Sean" pitchFamily="2" charset="-128"/>
                        </a:rPr>
                        <a:t> CLAVES</a:t>
                      </a:r>
                      <a:endParaRPr lang="es-CO" sz="1000" b="0" i="0" baseline="0" dirty="0" smtClean="0">
                        <a:solidFill>
                          <a:schemeClr val="tx1"/>
                        </a:solidFill>
                        <a:latin typeface="+mn-lt"/>
                        <a:ea typeface="Hand Of Sean" pitchFamily="2" charset="-128"/>
                      </a:endParaRPr>
                    </a:p>
                    <a:p>
                      <a:endParaRPr lang="es-CO" sz="1000" b="0" i="1" baseline="0" dirty="0" smtClean="0">
                        <a:solidFill>
                          <a:schemeClr val="tx1"/>
                        </a:solidFill>
                        <a:latin typeface="+mn-lt"/>
                        <a:ea typeface="Hand Of Sean" pitchFamily="2" charset="-128"/>
                      </a:endParaRPr>
                    </a:p>
                  </a:txBody>
                  <a:tcPr>
                    <a:lnL w="76200" cap="flat" cmpd="sng" algn="ctr">
                      <a:solidFill>
                        <a:schemeClr val="tx1"/>
                      </a:solidFill>
                      <a:prstDash val="solid"/>
                      <a:round/>
                      <a:headEnd type="none" w="med" len="med"/>
                      <a:tailEnd type="none" w="med" len="med"/>
                    </a:lnL>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noFill/>
                  </a:tcPr>
                </a:tc>
                <a:tc>
                  <a:txBody>
                    <a:bodyPr/>
                    <a:lstStyle/>
                    <a:p>
                      <a:r>
                        <a:rPr lang="es-CO" sz="1200" b="1" dirty="0" smtClean="0">
                          <a:solidFill>
                            <a:schemeClr val="tx1"/>
                          </a:solidFill>
                          <a:latin typeface="+mn-lt"/>
                          <a:ea typeface="Hand Of Sean" pitchFamily="2" charset="-128"/>
                        </a:rPr>
                        <a:t>ACTIVIDADES</a:t>
                      </a:r>
                    </a:p>
                    <a:p>
                      <a:pPr marL="0" marR="0" indent="0" algn="l" defTabSz="914400" rtl="0" eaLnBrk="1" fontAlgn="auto" latinLnBrk="0" hangingPunct="1">
                        <a:lnSpc>
                          <a:spcPct val="100000"/>
                        </a:lnSpc>
                        <a:spcBef>
                          <a:spcPts val="0"/>
                        </a:spcBef>
                        <a:spcAft>
                          <a:spcPts val="0"/>
                        </a:spcAft>
                        <a:buClrTx/>
                        <a:buSzTx/>
                        <a:buFontTx/>
                        <a:buNone/>
                        <a:tabLst/>
                        <a:defRPr/>
                      </a:pPr>
                      <a:endParaRPr lang="es-CO" sz="1200" b="1" baseline="0" dirty="0" smtClean="0">
                        <a:solidFill>
                          <a:schemeClr val="tx1"/>
                        </a:solidFill>
                        <a:latin typeface="+mn-lt"/>
                        <a:ea typeface="Hand Of Sean" pitchFamily="2" charset="-128"/>
                      </a:endParaRPr>
                    </a:p>
                    <a:p>
                      <a:endParaRPr lang="es-CO" sz="1200" b="1" dirty="0" smtClean="0">
                        <a:solidFill>
                          <a:schemeClr val="tx1"/>
                        </a:solidFill>
                        <a:latin typeface="+mn-lt"/>
                        <a:ea typeface="Hand Of Sean" pitchFamily="2" charset="-128"/>
                      </a:endParaRPr>
                    </a:p>
                  </a:txBody>
                  <a:tcPr>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noFill/>
                  </a:tcPr>
                </a:tc>
                <a:tc rowSpan="2" gridSpan="2">
                  <a:txBody>
                    <a:bodyPr/>
                    <a:lstStyle/>
                    <a:p>
                      <a:r>
                        <a:rPr lang="es-CO" sz="1200" b="1" dirty="0" smtClean="0">
                          <a:solidFill>
                            <a:schemeClr val="tx1"/>
                          </a:solidFill>
                          <a:latin typeface="+mn-lt"/>
                          <a:ea typeface="Hand Of Sean" pitchFamily="2" charset="-128"/>
                        </a:rPr>
                        <a:t>PROPUESTA</a:t>
                      </a:r>
                      <a:r>
                        <a:rPr lang="es-CO" sz="1200" b="1" baseline="0" dirty="0" smtClean="0">
                          <a:solidFill>
                            <a:schemeClr val="tx1"/>
                          </a:solidFill>
                          <a:latin typeface="+mn-lt"/>
                          <a:ea typeface="Hand Of Sean" pitchFamily="2" charset="-128"/>
                        </a:rPr>
                        <a:t> DE VALOR</a:t>
                      </a:r>
                    </a:p>
                    <a:p>
                      <a:pPr marL="0" indent="0">
                        <a:buFont typeface="Arial" pitchFamily="34" charset="0"/>
                        <a:buNone/>
                      </a:pPr>
                      <a:endParaRPr lang="es-CO" sz="1200" b="1" baseline="0" dirty="0" smtClean="0">
                        <a:solidFill>
                          <a:schemeClr val="tx1"/>
                        </a:solidFill>
                        <a:latin typeface="+mn-lt"/>
                        <a:ea typeface="Hand Of Sean" pitchFamily="2" charset="-128"/>
                      </a:endParaRP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solidFill>
                      <a:schemeClr val="bg1">
                        <a:lumMod val="65000"/>
                      </a:schemeClr>
                    </a:solidFill>
                  </a:tcPr>
                </a:tc>
                <a:tc rowSpan="2" hMerge="1">
                  <a:txBody>
                    <a:bodyPr/>
                    <a:lstStyle/>
                    <a:p>
                      <a:endParaRPr lang="es-CO"/>
                    </a:p>
                  </a:txBody>
                  <a:tcPr/>
                </a:tc>
                <a:tc>
                  <a:txBody>
                    <a:bodyPr/>
                    <a:lstStyle/>
                    <a:p>
                      <a:r>
                        <a:rPr lang="es-CO" sz="1200" b="1" dirty="0" smtClean="0">
                          <a:solidFill>
                            <a:schemeClr val="tx1"/>
                          </a:solidFill>
                          <a:latin typeface="+mn-lt"/>
                          <a:ea typeface="Hand Of Sean" pitchFamily="2" charset="-128"/>
                        </a:rPr>
                        <a:t>RELACIONES CON CLIENTES</a:t>
                      </a:r>
                    </a:p>
                  </a:txBody>
                  <a:tcPr anchor="b">
                    <a:lnL w="76200" cap="flat" cmpd="sng" algn="ctr">
                      <a:solidFill>
                        <a:schemeClr val="tx1"/>
                      </a:solidFill>
                      <a:prstDash val="solid"/>
                      <a:round/>
                      <a:headEnd type="none" w="med" len="med"/>
                      <a:tailEnd type="none" w="med" len="med"/>
                    </a:lnL>
                    <a:lnT w="76200" cap="flat" cmpd="sng" algn="ctr">
                      <a:solidFill>
                        <a:schemeClr val="tx1"/>
                      </a:solidFill>
                      <a:prstDash val="solid"/>
                      <a:round/>
                      <a:headEnd type="none" w="med" len="med"/>
                      <a:tailEnd type="none" w="med" len="med"/>
                    </a:lnT>
                    <a:noFill/>
                  </a:tcPr>
                </a:tc>
                <a:tc rowSpan="2">
                  <a:txBody>
                    <a:bodyPr/>
                    <a:lstStyle/>
                    <a:p>
                      <a:r>
                        <a:rPr lang="es-CO" sz="1200" b="1" dirty="0" smtClean="0">
                          <a:solidFill>
                            <a:schemeClr val="tx1"/>
                          </a:solidFill>
                          <a:latin typeface="+mn-lt"/>
                          <a:ea typeface="Hand Of Sean" pitchFamily="2" charset="-128"/>
                        </a:rPr>
                        <a:t>SEGMENTOS DE MERCADO</a:t>
                      </a:r>
                    </a:p>
                    <a:p>
                      <a:endParaRPr lang="es-CO" sz="1200" b="1" dirty="0" smtClean="0">
                        <a:solidFill>
                          <a:schemeClr val="tx1"/>
                        </a:solidFill>
                        <a:latin typeface="+mn-lt"/>
                        <a:ea typeface="Hand Of Sean" pitchFamily="2" charset="-128"/>
                      </a:endParaRPr>
                    </a:p>
                  </a:txBody>
                  <a:tcPr>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noFill/>
                  </a:tcPr>
                </a:tc>
              </a:tr>
              <a:tr h="1854200">
                <a:tc vMerge="1">
                  <a:txBody>
                    <a:bodyPr/>
                    <a:lstStyle/>
                    <a:p>
                      <a:endParaRPr lang="es-CO"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200" b="1" dirty="0" smtClean="0">
                          <a:solidFill>
                            <a:schemeClr val="tx1"/>
                          </a:solidFill>
                          <a:latin typeface="+mn-lt"/>
                          <a:ea typeface="Hand Of Sean" pitchFamily="2" charset="-128"/>
                        </a:rPr>
                        <a:t>RECURSOS</a:t>
                      </a:r>
                      <a:r>
                        <a:rPr lang="es-CO" sz="1200" b="1" baseline="0" dirty="0" smtClean="0">
                          <a:solidFill>
                            <a:schemeClr val="tx1"/>
                          </a:solidFill>
                          <a:latin typeface="+mn-lt"/>
                          <a:ea typeface="Hand Of Sean" pitchFamily="2" charset="-128"/>
                        </a:rPr>
                        <a:t> CLAVE</a:t>
                      </a:r>
                    </a:p>
                  </a:txBody>
                  <a:tcPr>
                    <a:lnR w="762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noFill/>
                  </a:tcPr>
                </a:tc>
                <a:tc gridSpan="2" vMerge="1">
                  <a:txBody>
                    <a:bodyPr/>
                    <a:lstStyle/>
                    <a:p>
                      <a:endParaRPr lang="es-CO" dirty="0"/>
                    </a:p>
                  </a:txBody>
                  <a:tcPr/>
                </a:tc>
                <a:tc hMerge="1" vMerge="1">
                  <a:txBody>
                    <a:bodyPr/>
                    <a:lstStyle/>
                    <a:p>
                      <a:endParaRPr lang="es-CO"/>
                    </a:p>
                  </a:txBody>
                  <a:tcPr/>
                </a:tc>
                <a:tc>
                  <a:txBody>
                    <a:bodyPr/>
                    <a:lstStyle/>
                    <a:p>
                      <a:pPr algn="r"/>
                      <a:r>
                        <a:rPr lang="es-CO" sz="1200" b="1" dirty="0" smtClean="0">
                          <a:solidFill>
                            <a:schemeClr val="tx1"/>
                          </a:solidFill>
                          <a:latin typeface="+mn-lt"/>
                          <a:ea typeface="Hand Of Sean" pitchFamily="2" charset="-128"/>
                        </a:rPr>
                        <a:t>CANALES</a:t>
                      </a:r>
                    </a:p>
                  </a:txBody>
                  <a:tcPr>
                    <a:lnL w="76200" cap="flat" cmpd="sng" algn="ctr">
                      <a:solidFill>
                        <a:schemeClr val="tx1"/>
                      </a:solidFill>
                      <a:prstDash val="solid"/>
                      <a:round/>
                      <a:headEnd type="none" w="med" len="med"/>
                      <a:tailEnd type="none" w="med" len="med"/>
                    </a:lnL>
                    <a:lnB w="76200" cap="flat" cmpd="sng" algn="ctr">
                      <a:solidFill>
                        <a:schemeClr val="tx1"/>
                      </a:solidFill>
                      <a:prstDash val="solid"/>
                      <a:round/>
                      <a:headEnd type="none" w="med" len="med"/>
                      <a:tailEnd type="none" w="med" len="med"/>
                    </a:lnB>
                    <a:noFill/>
                  </a:tcPr>
                </a:tc>
                <a:tc vMerge="1">
                  <a:txBody>
                    <a:bodyPr/>
                    <a:lstStyle/>
                    <a:p>
                      <a:endParaRPr lang="es-CO" dirty="0"/>
                    </a:p>
                  </a:txBody>
                  <a:tcPr/>
                </a:tc>
              </a:tr>
              <a:tr h="1854200">
                <a:tc gridSpan="3">
                  <a:txBody>
                    <a:bodyPr/>
                    <a:lstStyle/>
                    <a:p>
                      <a:r>
                        <a:rPr lang="es-CO" sz="1200" b="1" dirty="0" smtClean="0">
                          <a:solidFill>
                            <a:schemeClr val="tx1"/>
                          </a:solidFill>
                          <a:latin typeface="+mn-lt"/>
                          <a:ea typeface="Hand Of Sean" pitchFamily="2" charset="-128"/>
                        </a:rPr>
                        <a:t>ESTRUCTURA DE COSTOS</a:t>
                      </a:r>
                    </a:p>
                    <a:p>
                      <a:endParaRPr lang="es-CO" sz="1200" b="1" dirty="0" smtClean="0">
                        <a:solidFill>
                          <a:schemeClr val="tx1"/>
                        </a:solidFill>
                        <a:latin typeface="+mn-lt"/>
                        <a:ea typeface="Hand Of Sean" pitchFamily="2" charset="-128"/>
                      </a:endParaRPr>
                    </a:p>
                    <a:p>
                      <a:pPr marL="0" indent="0">
                        <a:buFont typeface="+mj-lt"/>
                        <a:buNone/>
                      </a:pPr>
                      <a:endParaRPr lang="es-CO" sz="1000" b="0" dirty="0">
                        <a:solidFill>
                          <a:schemeClr val="tx1"/>
                        </a:solidFill>
                        <a:latin typeface="+mn-lt"/>
                        <a:ea typeface="Hand Of Sean" pitchFamily="2" charset="-128"/>
                      </a:endParaRPr>
                    </a:p>
                  </a:txBody>
                  <a:tcPr>
                    <a:lnL w="76200" cap="flat" cmpd="sng" algn="ctr">
                      <a:solidFill>
                        <a:schemeClr val="tx1"/>
                      </a:solidFill>
                      <a:prstDash val="solid"/>
                      <a:round/>
                      <a:headEnd type="none" w="med" len="med"/>
                      <a:tailEnd type="none" w="med" len="med"/>
                    </a:lnL>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noFill/>
                  </a:tcPr>
                </a:tc>
                <a:tc hMerge="1">
                  <a:txBody>
                    <a:bodyPr/>
                    <a:lstStyle/>
                    <a:p>
                      <a:endParaRPr lang="es-CO" dirty="0"/>
                    </a:p>
                  </a:txBody>
                  <a:tcPr/>
                </a:tc>
                <a:tc hMerge="1">
                  <a:txBody>
                    <a:bodyPr/>
                    <a:lstStyle/>
                    <a:p>
                      <a:endParaRPr lang="es-CO" dirty="0"/>
                    </a:p>
                  </a:txBody>
                  <a:tcPr/>
                </a:tc>
                <a:tc gridSpan="3">
                  <a:txBody>
                    <a:bodyPr/>
                    <a:lstStyle/>
                    <a:p>
                      <a:r>
                        <a:rPr lang="es-CO" sz="1200" b="1" dirty="0" smtClean="0">
                          <a:solidFill>
                            <a:schemeClr val="tx1"/>
                          </a:solidFill>
                          <a:latin typeface="+mn-lt"/>
                          <a:ea typeface="Hand Of Sean" pitchFamily="2" charset="-128"/>
                        </a:rPr>
                        <a:t>FUENTES DE INGRESOS</a:t>
                      </a:r>
                    </a:p>
                  </a:txBody>
                  <a:tcPr>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noFill/>
                  </a:tcPr>
                </a:tc>
                <a:tc hMerge="1">
                  <a:txBody>
                    <a:bodyPr/>
                    <a:lstStyle/>
                    <a:p>
                      <a:endParaRPr lang="es-CO" dirty="0"/>
                    </a:p>
                  </a:txBody>
                  <a:tcPr/>
                </a:tc>
                <a:tc hMerge="1">
                  <a:txBody>
                    <a:bodyPr/>
                    <a:lstStyle/>
                    <a:p>
                      <a:endParaRPr lang="es-CO"/>
                    </a:p>
                  </a:txBody>
                  <a:tcPr/>
                </a:tc>
              </a:tr>
            </a:tbl>
          </a:graphicData>
        </a:graphic>
      </p:graphicFrame>
      <p:sp>
        <p:nvSpPr>
          <p:cNvPr id="7" name="6 CuadroTexto"/>
          <p:cNvSpPr txBox="1"/>
          <p:nvPr/>
        </p:nvSpPr>
        <p:spPr>
          <a:xfrm>
            <a:off x="827584" y="2082914"/>
            <a:ext cx="2016224" cy="553998"/>
          </a:xfrm>
          <a:prstGeom prst="rect">
            <a:avLst/>
          </a:prstGeom>
          <a:noFill/>
        </p:spPr>
        <p:txBody>
          <a:bodyPr wrap="square" rtlCol="0">
            <a:spAutoFit/>
          </a:bodyPr>
          <a:lstStyle/>
          <a:p>
            <a:pPr algn="ctr"/>
            <a:r>
              <a:rPr lang="es-CO" sz="3000" b="1" dirty="0" smtClean="0"/>
              <a:t>CÓMO</a:t>
            </a:r>
            <a:endParaRPr lang="es-CO" sz="3000" b="1" dirty="0"/>
          </a:p>
        </p:txBody>
      </p:sp>
      <p:sp>
        <p:nvSpPr>
          <p:cNvPr id="8" name="7 CuadroTexto"/>
          <p:cNvSpPr txBox="1"/>
          <p:nvPr/>
        </p:nvSpPr>
        <p:spPr>
          <a:xfrm>
            <a:off x="6228184" y="2226930"/>
            <a:ext cx="2016224" cy="553998"/>
          </a:xfrm>
          <a:prstGeom prst="rect">
            <a:avLst/>
          </a:prstGeom>
          <a:noFill/>
        </p:spPr>
        <p:txBody>
          <a:bodyPr wrap="square" rtlCol="0">
            <a:spAutoFit/>
          </a:bodyPr>
          <a:lstStyle/>
          <a:p>
            <a:pPr algn="ctr"/>
            <a:r>
              <a:rPr lang="es-CO" sz="3000" b="1" dirty="0" err="1" smtClean="0"/>
              <a:t>QUÍEN</a:t>
            </a:r>
            <a:endParaRPr lang="es-CO" sz="3000" b="1" dirty="0"/>
          </a:p>
        </p:txBody>
      </p:sp>
      <p:sp>
        <p:nvSpPr>
          <p:cNvPr id="9" name="8 CuadroTexto"/>
          <p:cNvSpPr txBox="1"/>
          <p:nvPr/>
        </p:nvSpPr>
        <p:spPr>
          <a:xfrm>
            <a:off x="3743908" y="2625217"/>
            <a:ext cx="2016224" cy="553998"/>
          </a:xfrm>
          <a:prstGeom prst="rect">
            <a:avLst/>
          </a:prstGeom>
          <a:noFill/>
        </p:spPr>
        <p:txBody>
          <a:bodyPr wrap="square" rtlCol="0">
            <a:spAutoFit/>
          </a:bodyPr>
          <a:lstStyle/>
          <a:p>
            <a:pPr algn="ctr"/>
            <a:r>
              <a:rPr lang="es-CO" sz="3000" b="1" dirty="0" smtClean="0"/>
              <a:t>QUÉ</a:t>
            </a:r>
            <a:endParaRPr lang="es-CO" sz="3000" b="1" dirty="0"/>
          </a:p>
        </p:txBody>
      </p:sp>
      <p:sp>
        <p:nvSpPr>
          <p:cNvPr id="10" name="9 CuadroTexto"/>
          <p:cNvSpPr txBox="1"/>
          <p:nvPr/>
        </p:nvSpPr>
        <p:spPr>
          <a:xfrm>
            <a:off x="3131840" y="5517232"/>
            <a:ext cx="2016224" cy="553998"/>
          </a:xfrm>
          <a:prstGeom prst="rect">
            <a:avLst/>
          </a:prstGeom>
          <a:noFill/>
        </p:spPr>
        <p:txBody>
          <a:bodyPr wrap="square" rtlCol="0">
            <a:spAutoFit/>
          </a:bodyPr>
          <a:lstStyle/>
          <a:p>
            <a:pPr algn="ctr"/>
            <a:r>
              <a:rPr lang="es-CO" sz="3000" b="1" dirty="0" smtClean="0"/>
              <a:t>CUÁNTO</a:t>
            </a:r>
            <a:endParaRPr lang="es-CO" sz="3000" b="1" dirty="0"/>
          </a:p>
        </p:txBody>
      </p:sp>
      <p:sp>
        <p:nvSpPr>
          <p:cNvPr id="12" name="11 CuadroTexto"/>
          <p:cNvSpPr txBox="1"/>
          <p:nvPr/>
        </p:nvSpPr>
        <p:spPr>
          <a:xfrm>
            <a:off x="10463" y="138698"/>
            <a:ext cx="7776864" cy="553998"/>
          </a:xfrm>
          <a:prstGeom prst="rect">
            <a:avLst/>
          </a:prstGeom>
          <a:noFill/>
        </p:spPr>
        <p:txBody>
          <a:bodyPr wrap="square" rtlCol="0">
            <a:spAutoFit/>
          </a:bodyPr>
          <a:lstStyle/>
          <a:p>
            <a:pPr algn="r"/>
            <a:r>
              <a:rPr lang="es-CO" sz="3000" b="1" dirty="0" smtClean="0">
                <a:solidFill>
                  <a:srgbClr val="C00000"/>
                </a:solidFill>
              </a:rPr>
              <a:t>ESTRUCTURA DEL PENSAMIENTO</a:t>
            </a:r>
            <a:endParaRPr lang="es-CO" sz="3000" b="1" dirty="0">
              <a:solidFill>
                <a:srgbClr val="C00000"/>
              </a:solidFill>
            </a:endParaRPr>
          </a:p>
        </p:txBody>
      </p:sp>
    </p:spTree>
    <p:extLst>
      <p:ext uri="{BB962C8B-B14F-4D97-AF65-F5344CB8AC3E}">
        <p14:creationId xmlns:p14="http://schemas.microsoft.com/office/powerpoint/2010/main" val="15743121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095996"/>
            <a:ext cx="7633096" cy="509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25835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Public\Pictures\Fotos Mercadeo\78530629.jpg"/>
          <p:cNvPicPr>
            <a:picLocks noChangeAspect="1" noChangeArrowheads="1"/>
          </p:cNvPicPr>
          <p:nvPr/>
        </p:nvPicPr>
        <p:blipFill>
          <a:blip r:embed="rId2"/>
          <a:srcRect/>
          <a:stretch>
            <a:fillRect/>
          </a:stretch>
        </p:blipFill>
        <p:spPr bwMode="auto">
          <a:xfrm>
            <a:off x="-13381" y="0"/>
            <a:ext cx="4553928" cy="6857999"/>
          </a:xfrm>
          <a:prstGeom prst="rect">
            <a:avLst/>
          </a:prstGeom>
          <a:noFill/>
        </p:spPr>
      </p:pic>
      <p:sp>
        <p:nvSpPr>
          <p:cNvPr id="2" name="1 Título"/>
          <p:cNvSpPr>
            <a:spLocks noGrp="1"/>
          </p:cNvSpPr>
          <p:nvPr>
            <p:ph type="title"/>
          </p:nvPr>
        </p:nvSpPr>
        <p:spPr>
          <a:xfrm>
            <a:off x="2627784" y="3428999"/>
            <a:ext cx="4429124" cy="1143000"/>
          </a:xfrm>
          <a:solidFill>
            <a:srgbClr val="002060"/>
          </a:solidFill>
        </p:spPr>
        <p:txBody>
          <a:bodyPr>
            <a:normAutofit fontScale="90000"/>
          </a:bodyPr>
          <a:lstStyle/>
          <a:p>
            <a:r>
              <a:rPr lang="es-CO" dirty="0" smtClean="0">
                <a:solidFill>
                  <a:schemeClr val="bg1"/>
                </a:solidFill>
              </a:rPr>
              <a:t>¿Por qué ser emprendedores?</a:t>
            </a:r>
            <a:endParaRPr lang="es-CO"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Public\Pictures\Fotos consumidor\101929491 - copia.jpg"/>
          <p:cNvPicPr>
            <a:picLocks noChangeAspect="1" noChangeArrowheads="1"/>
          </p:cNvPicPr>
          <p:nvPr/>
        </p:nvPicPr>
        <p:blipFill>
          <a:blip r:embed="rId2"/>
          <a:srcRect/>
          <a:stretch>
            <a:fillRect/>
          </a:stretch>
        </p:blipFill>
        <p:spPr bwMode="auto">
          <a:xfrm>
            <a:off x="0" y="0"/>
            <a:ext cx="4572000" cy="6878230"/>
          </a:xfrm>
          <a:prstGeom prst="rect">
            <a:avLst/>
          </a:prstGeom>
          <a:noFill/>
        </p:spPr>
      </p:pic>
      <p:sp>
        <p:nvSpPr>
          <p:cNvPr id="2" name="1 Título"/>
          <p:cNvSpPr>
            <a:spLocks noGrp="1"/>
          </p:cNvSpPr>
          <p:nvPr>
            <p:ph type="title"/>
          </p:nvPr>
        </p:nvSpPr>
        <p:spPr>
          <a:xfrm>
            <a:off x="4572000" y="2636912"/>
            <a:ext cx="4214842" cy="1143000"/>
          </a:xfrm>
        </p:spPr>
        <p:txBody>
          <a:bodyPr>
            <a:noAutofit/>
          </a:bodyPr>
          <a:lstStyle/>
          <a:p>
            <a:r>
              <a:rPr lang="es-CO" dirty="0" smtClean="0"/>
              <a:t>¿Cuáles son las </a:t>
            </a:r>
            <a:r>
              <a:rPr lang="es-CO" sz="6000" b="1" dirty="0" smtClean="0"/>
              <a:t>claves del éxito </a:t>
            </a:r>
            <a:r>
              <a:rPr lang="es-CO" dirty="0" smtClean="0"/>
              <a:t>de un emprendedor?</a:t>
            </a:r>
            <a:endParaRPr lang="es-CO"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igh-Res Stock Photography: Portrait of businessman with thought bub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755" y="1988840"/>
            <a:ext cx="4840582" cy="3635500"/>
          </a:xfrm>
          <a:prstGeom prst="rect">
            <a:avLst/>
          </a:prstGeom>
          <a:noFill/>
          <a:extLst>
            <a:ext uri="{909E8E84-426E-40DD-AFC4-6F175D3DCCD1}">
              <a14:hiddenFill xmlns:a14="http://schemas.microsoft.com/office/drawing/2010/main">
                <a:solidFill>
                  <a:srgbClr val="FFFFFF"/>
                </a:solidFill>
              </a14:hiddenFill>
            </a:ext>
          </a:extLst>
        </p:spPr>
      </p:pic>
      <p:sp>
        <p:nvSpPr>
          <p:cNvPr id="201730" name="Rectangle 2"/>
          <p:cNvSpPr>
            <a:spLocks noGrp="1" noChangeArrowheads="1"/>
          </p:cNvSpPr>
          <p:nvPr>
            <p:ph type="body" sz="half" idx="1"/>
          </p:nvPr>
        </p:nvSpPr>
        <p:spPr>
          <a:xfrm>
            <a:off x="3779912" y="913103"/>
            <a:ext cx="4896544" cy="5788967"/>
          </a:xfrm>
        </p:spPr>
        <p:txBody>
          <a:bodyPr>
            <a:noAutofit/>
          </a:bodyPr>
          <a:lstStyle/>
          <a:p>
            <a:pPr algn="ctr">
              <a:lnSpc>
                <a:spcPct val="80000"/>
              </a:lnSpc>
              <a:buFontTx/>
              <a:buNone/>
              <a:defRPr/>
            </a:pPr>
            <a:r>
              <a:rPr lang="es-ES" sz="2800" b="1" dirty="0" smtClean="0">
                <a:effectLst>
                  <a:outerShdw blurRad="38100" dist="38100" dir="2700000" algn="tl">
                    <a:srgbClr val="000000"/>
                  </a:outerShdw>
                </a:effectLst>
                <a:latin typeface="Tahoma" charset="0"/>
              </a:rPr>
              <a:t>Ideas de Negocio</a:t>
            </a:r>
          </a:p>
          <a:p>
            <a:pPr>
              <a:lnSpc>
                <a:spcPct val="80000"/>
              </a:lnSpc>
              <a:defRPr/>
            </a:pPr>
            <a:endParaRPr lang="es-ES" sz="1800" dirty="0" smtClean="0">
              <a:latin typeface="Tahoma" charset="0"/>
            </a:endParaRPr>
          </a:p>
          <a:p>
            <a:pPr>
              <a:lnSpc>
                <a:spcPct val="80000"/>
              </a:lnSpc>
              <a:defRPr/>
            </a:pPr>
            <a:r>
              <a:rPr lang="es-ES" sz="1800" b="1" dirty="0" smtClean="0">
                <a:latin typeface="Tahoma" charset="0"/>
              </a:rPr>
              <a:t>Las ideas de negocios pueden surgir de: </a:t>
            </a:r>
          </a:p>
          <a:p>
            <a:pPr>
              <a:lnSpc>
                <a:spcPct val="80000"/>
              </a:lnSpc>
              <a:defRPr/>
            </a:pPr>
            <a:endParaRPr lang="es-ES" sz="1800" b="1" dirty="0" smtClean="0">
              <a:latin typeface="Tahoma" charset="0"/>
            </a:endParaRPr>
          </a:p>
          <a:p>
            <a:pPr lvl="1">
              <a:defRPr/>
            </a:pPr>
            <a:r>
              <a:rPr lang="es-ES" sz="1600" dirty="0" smtClean="0">
                <a:latin typeface="Tahoma" charset="0"/>
              </a:rPr>
              <a:t>Detectar las necesidades de personas que no pueden satisfacerlas. </a:t>
            </a:r>
          </a:p>
          <a:p>
            <a:pPr lvl="1">
              <a:defRPr/>
            </a:pPr>
            <a:r>
              <a:rPr lang="es-ES" sz="1600" dirty="0" smtClean="0">
                <a:latin typeface="Tahoma" charset="0"/>
              </a:rPr>
              <a:t>Detectar una carencia. </a:t>
            </a:r>
          </a:p>
          <a:p>
            <a:pPr lvl="1">
              <a:defRPr/>
            </a:pPr>
            <a:r>
              <a:rPr lang="es-ES" sz="1600" dirty="0" smtClean="0">
                <a:latin typeface="Tahoma" charset="0"/>
              </a:rPr>
              <a:t>Identificar deficiencias o errores en ideas existentes </a:t>
            </a:r>
          </a:p>
          <a:p>
            <a:pPr lvl="1">
              <a:defRPr/>
            </a:pPr>
            <a:r>
              <a:rPr lang="es-ES" sz="1600" dirty="0" smtClean="0">
                <a:latin typeface="Tahoma" charset="0"/>
              </a:rPr>
              <a:t>Encontrar nuevas aplicaciones a viejos productos </a:t>
            </a:r>
          </a:p>
          <a:p>
            <a:pPr lvl="1">
              <a:defRPr/>
            </a:pPr>
            <a:r>
              <a:rPr lang="es-ES" sz="1600" dirty="0" smtClean="0">
                <a:latin typeface="Tahoma" charset="0"/>
              </a:rPr>
              <a:t>Detectar cambios en la sociedad, la moda </a:t>
            </a:r>
          </a:p>
          <a:p>
            <a:pPr lvl="1">
              <a:defRPr/>
            </a:pPr>
            <a:r>
              <a:rPr lang="es-ES" sz="1600" dirty="0" smtClean="0">
                <a:latin typeface="Tahoma" charset="0"/>
              </a:rPr>
              <a:t>Aprovechar experiencias previas propias y de otras personas. </a:t>
            </a:r>
          </a:p>
          <a:p>
            <a:pPr lvl="1">
              <a:defRPr/>
            </a:pPr>
            <a:r>
              <a:rPr lang="es-ES" sz="1600" dirty="0" smtClean="0">
                <a:latin typeface="Tahoma" charset="0"/>
              </a:rPr>
              <a:t>Detectar tendencias. </a:t>
            </a:r>
          </a:p>
          <a:p>
            <a:pPr lvl="1">
              <a:defRPr/>
            </a:pPr>
            <a:r>
              <a:rPr lang="es-ES" sz="1600" dirty="0" smtClean="0">
                <a:latin typeface="Tahoma" charset="0"/>
              </a:rPr>
              <a:t>Aprovechar inventos o cambios científicos y tecnológicos. </a:t>
            </a:r>
            <a:endParaRPr lang="es-ES_tradnl" sz="1600" dirty="0" smtClean="0">
              <a:latin typeface="Tahoma" charset="0"/>
            </a:endParaRPr>
          </a:p>
        </p:txBody>
      </p:sp>
      <p:sp>
        <p:nvSpPr>
          <p:cNvPr id="201731" name="Rectangle 3"/>
          <p:cNvSpPr>
            <a:spLocks noChangeArrowheads="1"/>
          </p:cNvSpPr>
          <p:nvPr/>
        </p:nvSpPr>
        <p:spPr bwMode="auto">
          <a:xfrm>
            <a:off x="1331913" y="404813"/>
            <a:ext cx="6477000" cy="519112"/>
          </a:xfrm>
          <a:prstGeom prst="rect">
            <a:avLst/>
          </a:prstGeom>
          <a:noFill/>
          <a:ln w="9525">
            <a:noFill/>
            <a:miter lim="800000"/>
            <a:headEnd/>
            <a:tailEnd/>
          </a:ln>
          <a:effectLst/>
        </p:spPr>
        <p:txBody>
          <a:bodyPr>
            <a:spAutoFit/>
          </a:bodyPr>
          <a:lstStyle/>
          <a:p>
            <a:pPr algn="ctr">
              <a:defRPr/>
            </a:pPr>
            <a:endParaRPr lang="es-ES" sz="2800">
              <a:solidFill>
                <a:schemeClr val="bg1"/>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1730">
                                            <p:txEl>
                                              <p:pRg st="4" end="4"/>
                                            </p:txEl>
                                          </p:spTgt>
                                        </p:tgtEl>
                                        <p:attrNameLst>
                                          <p:attrName>style.visibility</p:attrName>
                                        </p:attrNameLst>
                                      </p:cBhvr>
                                      <p:to>
                                        <p:strVal val="visible"/>
                                      </p:to>
                                    </p:set>
                                    <p:animEffect transition="in" filter="box(in)">
                                      <p:cBhvr>
                                        <p:cTn id="7" dur="500"/>
                                        <p:tgtEl>
                                          <p:spTgt spid="201730">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201730">
                                            <p:txEl>
                                              <p:pRg st="5" end="5"/>
                                            </p:txEl>
                                          </p:spTgt>
                                        </p:tgtEl>
                                        <p:attrNameLst>
                                          <p:attrName>style.visibility</p:attrName>
                                        </p:attrNameLst>
                                      </p:cBhvr>
                                      <p:to>
                                        <p:strVal val="visible"/>
                                      </p:to>
                                    </p:set>
                                    <p:animEffect transition="in" filter="plus(in)">
                                      <p:cBhvr>
                                        <p:cTn id="12" dur="2000"/>
                                        <p:tgtEl>
                                          <p:spTgt spid="201730">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201730">
                                            <p:txEl>
                                              <p:pRg st="6" end="6"/>
                                            </p:txEl>
                                          </p:spTgt>
                                        </p:tgtEl>
                                        <p:attrNameLst>
                                          <p:attrName>style.visibility</p:attrName>
                                        </p:attrNameLst>
                                      </p:cBhvr>
                                      <p:to>
                                        <p:strVal val="visible"/>
                                      </p:to>
                                    </p:set>
                                    <p:animEffect transition="in" filter="plus(in)">
                                      <p:cBhvr>
                                        <p:cTn id="17" dur="2000"/>
                                        <p:tgtEl>
                                          <p:spTgt spid="201730">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nodeType="clickEffect">
                                  <p:stCondLst>
                                    <p:cond delay="0"/>
                                  </p:stCondLst>
                                  <p:childTnLst>
                                    <p:set>
                                      <p:cBhvr>
                                        <p:cTn id="21" dur="1" fill="hold">
                                          <p:stCondLst>
                                            <p:cond delay="0"/>
                                          </p:stCondLst>
                                        </p:cTn>
                                        <p:tgtEl>
                                          <p:spTgt spid="201730">
                                            <p:txEl>
                                              <p:pRg st="7" end="7"/>
                                            </p:txEl>
                                          </p:spTgt>
                                        </p:tgtEl>
                                        <p:attrNameLst>
                                          <p:attrName>style.visibility</p:attrName>
                                        </p:attrNameLst>
                                      </p:cBhvr>
                                      <p:to>
                                        <p:strVal val="visible"/>
                                      </p:to>
                                    </p:set>
                                    <p:animEffect transition="in" filter="plus(in)">
                                      <p:cBhvr>
                                        <p:cTn id="22" dur="2000"/>
                                        <p:tgtEl>
                                          <p:spTgt spid="201730">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01730">
                                            <p:txEl>
                                              <p:pRg st="8" end="8"/>
                                            </p:txEl>
                                          </p:spTgt>
                                        </p:tgtEl>
                                        <p:attrNameLst>
                                          <p:attrName>style.visibility</p:attrName>
                                        </p:attrNameLst>
                                      </p:cBhvr>
                                      <p:to>
                                        <p:strVal val="visible"/>
                                      </p:to>
                                    </p:set>
                                    <p:animEffect transition="in" filter="box(in)">
                                      <p:cBhvr>
                                        <p:cTn id="27" dur="500"/>
                                        <p:tgtEl>
                                          <p:spTgt spid="201730">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201730">
                                            <p:txEl>
                                              <p:pRg st="9" end="9"/>
                                            </p:txEl>
                                          </p:spTgt>
                                        </p:tgtEl>
                                        <p:attrNameLst>
                                          <p:attrName>style.visibility</p:attrName>
                                        </p:attrNameLst>
                                      </p:cBhvr>
                                      <p:to>
                                        <p:strVal val="visible"/>
                                      </p:to>
                                    </p:set>
                                    <p:animEffect transition="in" filter="box(in)">
                                      <p:cBhvr>
                                        <p:cTn id="32" dur="500"/>
                                        <p:tgtEl>
                                          <p:spTgt spid="201730">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201730">
                                            <p:txEl>
                                              <p:pRg st="10" end="10"/>
                                            </p:txEl>
                                          </p:spTgt>
                                        </p:tgtEl>
                                        <p:attrNameLst>
                                          <p:attrName>style.visibility</p:attrName>
                                        </p:attrNameLst>
                                      </p:cBhvr>
                                      <p:to>
                                        <p:strVal val="visible"/>
                                      </p:to>
                                    </p:set>
                                    <p:animEffect transition="in" filter="box(in)">
                                      <p:cBhvr>
                                        <p:cTn id="37" dur="500"/>
                                        <p:tgtEl>
                                          <p:spTgt spid="201730">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201730">
                                            <p:txEl>
                                              <p:pRg st="11" end="11"/>
                                            </p:txEl>
                                          </p:spTgt>
                                        </p:tgtEl>
                                        <p:attrNameLst>
                                          <p:attrName>style.visibility</p:attrName>
                                        </p:attrNameLst>
                                      </p:cBhvr>
                                      <p:to>
                                        <p:strVal val="visible"/>
                                      </p:to>
                                    </p:set>
                                    <p:animEffect transition="in" filter="box(in)">
                                      <p:cBhvr>
                                        <p:cTn id="42" dur="500"/>
                                        <p:tgtEl>
                                          <p:spTgt spid="20173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body" sz="half" idx="1"/>
          </p:nvPr>
        </p:nvSpPr>
        <p:spPr>
          <a:xfrm>
            <a:off x="4570412" y="676108"/>
            <a:ext cx="4435996" cy="5667393"/>
          </a:xfrm>
        </p:spPr>
        <p:txBody>
          <a:bodyPr>
            <a:normAutofit/>
          </a:bodyPr>
          <a:lstStyle/>
          <a:p>
            <a:pPr algn="ctr">
              <a:lnSpc>
                <a:spcPct val="80000"/>
              </a:lnSpc>
              <a:buFontTx/>
              <a:buNone/>
              <a:defRPr/>
            </a:pPr>
            <a:r>
              <a:rPr lang="es-ES" sz="2000" b="1" dirty="0" smtClean="0">
                <a:effectLst>
                  <a:outerShdw blurRad="38100" dist="38100" dir="2700000" algn="tl">
                    <a:srgbClr val="000000"/>
                  </a:outerShdw>
                </a:effectLst>
                <a:latin typeface="Tahoma" charset="0"/>
              </a:rPr>
              <a:t>Ideas de Negocio</a:t>
            </a:r>
          </a:p>
          <a:p>
            <a:pPr>
              <a:lnSpc>
                <a:spcPct val="80000"/>
              </a:lnSpc>
              <a:defRPr/>
            </a:pPr>
            <a:endParaRPr lang="es-ES" sz="2000" dirty="0" smtClean="0">
              <a:latin typeface="Tahoma" charset="0"/>
            </a:endParaRPr>
          </a:p>
          <a:p>
            <a:pPr>
              <a:lnSpc>
                <a:spcPct val="110000"/>
              </a:lnSpc>
              <a:defRPr/>
            </a:pPr>
            <a:r>
              <a:rPr lang="es-ES" sz="2000" dirty="0" smtClean="0">
                <a:latin typeface="Tahoma" charset="0"/>
              </a:rPr>
              <a:t>La idea de negocio debe sonar atractiva para un inversionista. No consiste en un folleto publicitario de un producto supuestamente asombroso, ni en una descripción técnica, sino en un documento de toma de decisión.</a:t>
            </a:r>
          </a:p>
          <a:p>
            <a:pPr>
              <a:lnSpc>
                <a:spcPct val="110000"/>
              </a:lnSpc>
              <a:defRPr/>
            </a:pPr>
            <a:endParaRPr lang="es-ES" sz="2000" dirty="0" smtClean="0">
              <a:latin typeface="Tahoma" charset="0"/>
            </a:endParaRPr>
          </a:p>
          <a:p>
            <a:pPr>
              <a:lnSpc>
                <a:spcPct val="110000"/>
              </a:lnSpc>
              <a:defRPr/>
            </a:pPr>
            <a:r>
              <a:rPr lang="es-ES" sz="2000" dirty="0" smtClean="0">
                <a:latin typeface="Tahoma" charset="0"/>
              </a:rPr>
              <a:t>Cuál es el beneficio para el cliente?, o sea, ¿qué problema se va a resolver? </a:t>
            </a:r>
            <a:endParaRPr lang="es-ES" sz="2000" b="1" dirty="0" smtClean="0">
              <a:latin typeface="Tahoma" charset="0"/>
            </a:endParaRPr>
          </a:p>
        </p:txBody>
      </p:sp>
      <p:sp>
        <p:nvSpPr>
          <p:cNvPr id="202755" name="Rectangle 3"/>
          <p:cNvSpPr>
            <a:spLocks noChangeArrowheads="1"/>
          </p:cNvSpPr>
          <p:nvPr/>
        </p:nvSpPr>
        <p:spPr bwMode="auto">
          <a:xfrm>
            <a:off x="1331913" y="404813"/>
            <a:ext cx="6477000" cy="519112"/>
          </a:xfrm>
          <a:prstGeom prst="rect">
            <a:avLst/>
          </a:prstGeom>
          <a:noFill/>
          <a:ln w="9525">
            <a:noFill/>
            <a:miter lim="800000"/>
            <a:headEnd/>
            <a:tailEnd/>
          </a:ln>
          <a:effectLst/>
        </p:spPr>
        <p:txBody>
          <a:bodyPr>
            <a:spAutoFit/>
          </a:bodyPr>
          <a:lstStyle/>
          <a:p>
            <a:pPr algn="ctr">
              <a:defRPr/>
            </a:pPr>
            <a:endParaRPr lang="es-ES" sz="2800">
              <a:solidFill>
                <a:schemeClr val="bg1"/>
              </a:solidFill>
              <a:effectLst>
                <a:outerShdw blurRad="38100" dist="38100" dir="2700000" algn="tl">
                  <a:srgbClr val="000000"/>
                </a:outerShdw>
              </a:effectLst>
            </a:endParaRPr>
          </a:p>
        </p:txBody>
      </p:sp>
      <p:pic>
        <p:nvPicPr>
          <p:cNvPr id="2050" name="Picture 2" descr="High-Res Stock Photography: young man getting an idea with l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639"/>
            <a:ext cx="4570414" cy="68556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02754">
                                            <p:txEl>
                                              <p:pRg st="4" end="4"/>
                                            </p:txEl>
                                          </p:spTgt>
                                        </p:tgtEl>
                                        <p:attrNameLst>
                                          <p:attrName>style.visibility</p:attrName>
                                        </p:attrNameLst>
                                      </p:cBhvr>
                                      <p:to>
                                        <p:strVal val="visible"/>
                                      </p:to>
                                    </p:set>
                                    <p:animEffect transition="in" filter="diamond(in)">
                                      <p:cBhvr>
                                        <p:cTn id="7" dur="2000"/>
                                        <p:tgtEl>
                                          <p:spTgt spid="20275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body" sz="half" idx="1"/>
          </p:nvPr>
        </p:nvSpPr>
        <p:spPr>
          <a:xfrm>
            <a:off x="936625" y="664369"/>
            <a:ext cx="8207375" cy="4114800"/>
          </a:xfrm>
        </p:spPr>
        <p:txBody>
          <a:bodyPr/>
          <a:lstStyle/>
          <a:p>
            <a:pPr algn="ctr">
              <a:lnSpc>
                <a:spcPct val="80000"/>
              </a:lnSpc>
              <a:buFontTx/>
              <a:buNone/>
              <a:defRPr/>
            </a:pPr>
            <a:r>
              <a:rPr lang="es-ES" sz="3600" b="1" dirty="0" smtClean="0">
                <a:effectLst>
                  <a:outerShdw blurRad="38100" dist="38100" dir="2700000" algn="tl">
                    <a:srgbClr val="000000"/>
                  </a:outerShdw>
                </a:effectLst>
                <a:latin typeface="Tahoma" charset="0"/>
              </a:rPr>
              <a:t>Ideas de Negocio</a:t>
            </a:r>
          </a:p>
          <a:p>
            <a:pPr>
              <a:lnSpc>
                <a:spcPct val="80000"/>
              </a:lnSpc>
              <a:defRPr/>
            </a:pPr>
            <a:endParaRPr lang="es-ES" sz="2400" dirty="0" smtClean="0">
              <a:latin typeface="Tahoma" charset="0"/>
            </a:endParaRPr>
          </a:p>
          <a:p>
            <a:pPr>
              <a:lnSpc>
                <a:spcPct val="80000"/>
              </a:lnSpc>
              <a:buFontTx/>
              <a:buNone/>
              <a:defRPr/>
            </a:pPr>
            <a:endParaRPr lang="es-ES" sz="2400" dirty="0" smtClean="0">
              <a:latin typeface="Tahoma" charset="0"/>
            </a:endParaRPr>
          </a:p>
          <a:p>
            <a:pPr>
              <a:lnSpc>
                <a:spcPct val="115000"/>
              </a:lnSpc>
              <a:defRPr/>
            </a:pPr>
            <a:r>
              <a:rPr lang="es-ES" sz="2800" dirty="0" smtClean="0">
                <a:latin typeface="Tahoma" charset="0"/>
              </a:rPr>
              <a:t>Los clientes compran un producto porque </a:t>
            </a:r>
            <a:r>
              <a:rPr lang="es-ES" sz="2800" b="1" dirty="0" smtClean="0">
                <a:latin typeface="Tahoma" charset="0"/>
              </a:rPr>
              <a:t>quieren satisfacer una necesidad o resolver un problema</a:t>
            </a:r>
            <a:r>
              <a:rPr lang="es-ES" sz="2800" dirty="0" smtClean="0">
                <a:latin typeface="Tahoma" charset="0"/>
              </a:rPr>
              <a:t>; da igual que se trate de comida o bebida, de reducir un esfuerzo, de aumentar el placer o de mejorar su imagen... </a:t>
            </a:r>
            <a:endParaRPr lang="es-ES" sz="2800" b="1" dirty="0" smtClean="0">
              <a:latin typeface="Tahoma" charset="0"/>
            </a:endParaRPr>
          </a:p>
        </p:txBody>
      </p:sp>
      <p:sp>
        <p:nvSpPr>
          <p:cNvPr id="284675" name="Rectangle 3"/>
          <p:cNvSpPr>
            <a:spLocks noChangeArrowheads="1"/>
          </p:cNvSpPr>
          <p:nvPr/>
        </p:nvSpPr>
        <p:spPr bwMode="auto">
          <a:xfrm>
            <a:off x="1331913" y="404813"/>
            <a:ext cx="6477000" cy="519112"/>
          </a:xfrm>
          <a:prstGeom prst="rect">
            <a:avLst/>
          </a:prstGeom>
          <a:noFill/>
          <a:ln w="9525">
            <a:noFill/>
            <a:miter lim="800000"/>
            <a:headEnd/>
            <a:tailEnd/>
          </a:ln>
          <a:effectLst/>
        </p:spPr>
        <p:txBody>
          <a:bodyPr>
            <a:spAutoFit/>
          </a:bodyPr>
          <a:lstStyle/>
          <a:p>
            <a:pPr algn="ctr">
              <a:defRPr/>
            </a:pPr>
            <a:endParaRPr lang="es-ES" sz="2800">
              <a:effectLst>
                <a:outerShdw blurRad="38100" dist="38100" dir="2700000" algn="tl">
                  <a:srgbClr val="000000"/>
                </a:outerShdw>
              </a:effectLst>
            </a:endParaRPr>
          </a:p>
        </p:txBody>
      </p:sp>
      <p:sp>
        <p:nvSpPr>
          <p:cNvPr id="284676" name="Rectangle 4"/>
          <p:cNvSpPr>
            <a:spLocks noChangeArrowheads="1"/>
          </p:cNvSpPr>
          <p:nvPr/>
        </p:nvSpPr>
        <p:spPr bwMode="auto">
          <a:xfrm>
            <a:off x="900113" y="5092700"/>
            <a:ext cx="7200900" cy="1029256"/>
          </a:xfrm>
          <a:prstGeom prst="rect">
            <a:avLst/>
          </a:prstGeom>
          <a:noFill/>
          <a:ln w="9525">
            <a:noFill/>
            <a:miter lim="800000"/>
            <a:headEnd/>
            <a:tailEnd/>
          </a:ln>
          <a:effectLst/>
        </p:spPr>
        <p:txBody>
          <a:bodyPr>
            <a:spAutoFit/>
          </a:bodyPr>
          <a:lstStyle/>
          <a:p>
            <a:pPr>
              <a:lnSpc>
                <a:spcPct val="115000"/>
              </a:lnSpc>
              <a:spcBef>
                <a:spcPct val="20000"/>
              </a:spcBef>
              <a:buFontTx/>
              <a:buChar char="•"/>
              <a:defRPr/>
            </a:pPr>
            <a:r>
              <a:rPr lang="es-ES" b="0"/>
              <a:t>Por ello, </a:t>
            </a:r>
            <a:r>
              <a:rPr lang="es-ES" b="0" u="sng"/>
              <a:t>la primera característica</a:t>
            </a:r>
            <a:r>
              <a:rPr lang="es-ES" b="0"/>
              <a:t> que debe tener una idea de negocio es que </a:t>
            </a:r>
            <a:r>
              <a:rPr lang="es-ES"/>
              <a:t>establezca con claridad qué necesidad va a satisfacer y de qué forma lo va a conseguir.</a:t>
            </a:r>
            <a:r>
              <a:rPr lang="es-ES">
                <a:effectLst>
                  <a:outerShdw blurRad="38100" dist="38100" dir="2700000" algn="tl">
                    <a:srgbClr val="FFFFFF"/>
                  </a:outerShdw>
                </a:effectLst>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4676"/>
                                        </p:tgtEl>
                                        <p:attrNameLst>
                                          <p:attrName>style.visibility</p:attrName>
                                        </p:attrNameLst>
                                      </p:cBhvr>
                                      <p:to>
                                        <p:strVal val="visible"/>
                                      </p:to>
                                    </p:set>
                                    <p:animEffect transition="in" filter="blinds(horizontal)">
                                      <p:cBhvr>
                                        <p:cTn id="7" dur="500"/>
                                        <p:tgtEl>
                                          <p:spTgt spid="284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body" sz="half" idx="1"/>
          </p:nvPr>
        </p:nvSpPr>
        <p:spPr>
          <a:xfrm>
            <a:off x="971550" y="393700"/>
            <a:ext cx="8207375" cy="4114800"/>
          </a:xfrm>
        </p:spPr>
        <p:txBody>
          <a:bodyPr/>
          <a:lstStyle/>
          <a:p>
            <a:pPr algn="ctr">
              <a:lnSpc>
                <a:spcPct val="80000"/>
              </a:lnSpc>
              <a:buFontTx/>
              <a:buNone/>
              <a:defRPr/>
            </a:pPr>
            <a:r>
              <a:rPr lang="es-ES" sz="3600" b="1" dirty="0" smtClean="0">
                <a:effectLst>
                  <a:outerShdw blurRad="38100" dist="38100" dir="2700000" algn="tl">
                    <a:srgbClr val="000000"/>
                  </a:outerShdw>
                </a:effectLst>
                <a:latin typeface="Tahoma" charset="0"/>
              </a:rPr>
              <a:t>Ideas de Negocio</a:t>
            </a:r>
          </a:p>
          <a:p>
            <a:pPr>
              <a:lnSpc>
                <a:spcPct val="80000"/>
              </a:lnSpc>
              <a:defRPr/>
            </a:pPr>
            <a:endParaRPr lang="es-ES" sz="2400" b="1" dirty="0" smtClean="0">
              <a:latin typeface="Tahoma" charset="0"/>
            </a:endParaRPr>
          </a:p>
          <a:p>
            <a:pPr>
              <a:lnSpc>
                <a:spcPct val="80000"/>
              </a:lnSpc>
              <a:defRPr/>
            </a:pPr>
            <a:endParaRPr lang="es-ES" sz="2800" b="1" dirty="0" smtClean="0">
              <a:latin typeface="Tahoma" charset="0"/>
            </a:endParaRPr>
          </a:p>
          <a:p>
            <a:pPr>
              <a:lnSpc>
                <a:spcPct val="80000"/>
              </a:lnSpc>
              <a:buFontTx/>
              <a:buNone/>
              <a:defRPr/>
            </a:pPr>
            <a:r>
              <a:rPr lang="es-ES" sz="2800" b="1" dirty="0" smtClean="0">
                <a:latin typeface="Tahoma" charset="0"/>
              </a:rPr>
              <a:t>¿Cuál es el mercado? </a:t>
            </a:r>
          </a:p>
          <a:p>
            <a:pPr>
              <a:lnSpc>
                <a:spcPct val="110000"/>
              </a:lnSpc>
              <a:defRPr/>
            </a:pPr>
            <a:r>
              <a:rPr lang="es-ES" sz="2400" b="1" dirty="0" smtClean="0">
                <a:latin typeface="Tahoma" charset="0"/>
              </a:rPr>
              <a:t>¿Quiénes son las personas que tienen la necesidad de usar mi producto o servicio? Una idea de negocio sólo adquiere valor económico real si la gente quiere comprar el producto o servicio. </a:t>
            </a:r>
          </a:p>
        </p:txBody>
      </p:sp>
      <p:sp>
        <p:nvSpPr>
          <p:cNvPr id="203779" name="Rectangle 3"/>
          <p:cNvSpPr>
            <a:spLocks noChangeArrowheads="1"/>
          </p:cNvSpPr>
          <p:nvPr/>
        </p:nvSpPr>
        <p:spPr bwMode="auto">
          <a:xfrm>
            <a:off x="1331913" y="404813"/>
            <a:ext cx="6477000" cy="519112"/>
          </a:xfrm>
          <a:prstGeom prst="rect">
            <a:avLst/>
          </a:prstGeom>
          <a:noFill/>
          <a:ln w="9525">
            <a:noFill/>
            <a:miter lim="800000"/>
            <a:headEnd/>
            <a:tailEnd/>
          </a:ln>
          <a:effectLst/>
        </p:spPr>
        <p:txBody>
          <a:bodyPr>
            <a:spAutoFit/>
          </a:bodyPr>
          <a:lstStyle/>
          <a:p>
            <a:pPr algn="ctr">
              <a:defRPr/>
            </a:pPr>
            <a:endParaRPr lang="es-ES" sz="2800">
              <a:effectLst>
                <a:outerShdw blurRad="38100" dist="38100" dir="2700000" algn="tl">
                  <a:srgbClr val="000000"/>
                </a:outerShdw>
              </a:effectLst>
            </a:endParaRPr>
          </a:p>
        </p:txBody>
      </p:sp>
      <p:sp>
        <p:nvSpPr>
          <p:cNvPr id="203780" name="Rectangle 4"/>
          <p:cNvSpPr>
            <a:spLocks noChangeArrowheads="1"/>
          </p:cNvSpPr>
          <p:nvPr/>
        </p:nvSpPr>
        <p:spPr bwMode="auto">
          <a:xfrm>
            <a:off x="971550" y="4508500"/>
            <a:ext cx="7416800" cy="1577035"/>
          </a:xfrm>
          <a:prstGeom prst="rect">
            <a:avLst/>
          </a:prstGeom>
          <a:noFill/>
          <a:ln w="9525">
            <a:noFill/>
            <a:miter lim="800000"/>
            <a:headEnd/>
            <a:tailEnd/>
          </a:ln>
        </p:spPr>
        <p:txBody>
          <a:bodyPr>
            <a:spAutoFit/>
          </a:bodyPr>
          <a:lstStyle/>
          <a:p>
            <a:pPr>
              <a:lnSpc>
                <a:spcPct val="110000"/>
              </a:lnSpc>
              <a:spcBef>
                <a:spcPct val="50000"/>
              </a:spcBef>
              <a:buFontTx/>
              <a:buChar char="•"/>
            </a:pPr>
            <a:r>
              <a:rPr lang="es-ES"/>
              <a:t>Así, </a:t>
            </a:r>
            <a:r>
              <a:rPr lang="es-ES" u="sng"/>
              <a:t>la segunda característica</a:t>
            </a:r>
            <a:r>
              <a:rPr lang="es-ES"/>
              <a:t> de una idea de negocio con éxito es que sea capaz de demostrar la existencia de un mercado para el producto o servicio, y que identifique al grupo, o grupos, de clientes objetivo. </a:t>
            </a:r>
          </a:p>
          <a:p>
            <a:pPr>
              <a:lnSpc>
                <a:spcPct val="110000"/>
              </a:lnSpc>
              <a:spcBef>
                <a:spcPct val="50000"/>
              </a:spcBef>
              <a:buFontTx/>
              <a:buChar char="•"/>
            </a:pPr>
            <a:endParaRPr lang="es-E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03780"/>
                                        </p:tgtEl>
                                        <p:attrNameLst>
                                          <p:attrName>style.visibility</p:attrName>
                                        </p:attrNameLst>
                                      </p:cBhvr>
                                      <p:to>
                                        <p:strVal val="visible"/>
                                      </p:to>
                                    </p:set>
                                    <p:animEffect transition="in" filter="diamond(in)">
                                      <p:cBhvr>
                                        <p:cTn id="7" dur="2000"/>
                                        <p:tgtEl>
                                          <p:spTgt spid="203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body" sz="half" idx="1"/>
          </p:nvPr>
        </p:nvSpPr>
        <p:spPr>
          <a:xfrm>
            <a:off x="900113" y="404813"/>
            <a:ext cx="8207375" cy="4114800"/>
          </a:xfrm>
        </p:spPr>
        <p:txBody>
          <a:bodyPr/>
          <a:lstStyle/>
          <a:p>
            <a:pPr algn="ctr">
              <a:lnSpc>
                <a:spcPct val="80000"/>
              </a:lnSpc>
              <a:buFontTx/>
              <a:buNone/>
              <a:defRPr/>
            </a:pPr>
            <a:r>
              <a:rPr lang="es-ES" sz="3600" b="1" dirty="0" smtClean="0">
                <a:effectLst>
                  <a:outerShdw blurRad="38100" dist="38100" dir="2700000" algn="tl">
                    <a:srgbClr val="000000"/>
                  </a:outerShdw>
                </a:effectLst>
                <a:latin typeface="Tahoma" charset="0"/>
              </a:rPr>
              <a:t>Ideas de Negocio</a:t>
            </a:r>
          </a:p>
          <a:p>
            <a:pPr>
              <a:lnSpc>
                <a:spcPct val="80000"/>
              </a:lnSpc>
              <a:defRPr/>
            </a:pPr>
            <a:endParaRPr lang="es-ES" sz="2400" dirty="0" smtClean="0">
              <a:latin typeface="Tahoma" charset="0"/>
            </a:endParaRPr>
          </a:p>
          <a:p>
            <a:pPr>
              <a:lnSpc>
                <a:spcPct val="80000"/>
              </a:lnSpc>
              <a:defRPr/>
            </a:pPr>
            <a:endParaRPr lang="es-ES" sz="2400" dirty="0" smtClean="0">
              <a:latin typeface="Tahoma" charset="0"/>
            </a:endParaRPr>
          </a:p>
          <a:p>
            <a:pPr>
              <a:lnSpc>
                <a:spcPct val="80000"/>
              </a:lnSpc>
              <a:buFontTx/>
              <a:buNone/>
              <a:defRPr/>
            </a:pPr>
            <a:r>
              <a:rPr lang="es-ES" sz="2400" b="1" dirty="0" smtClean="0">
                <a:latin typeface="Tahoma" charset="0"/>
              </a:rPr>
              <a:t>¿Cómo ganará dinero? </a:t>
            </a:r>
          </a:p>
          <a:p>
            <a:pPr>
              <a:lnSpc>
                <a:spcPct val="105000"/>
              </a:lnSpc>
              <a:defRPr/>
            </a:pPr>
            <a:r>
              <a:rPr lang="es-ES" sz="2400" dirty="0" smtClean="0">
                <a:latin typeface="Tahoma" charset="0"/>
              </a:rPr>
              <a:t>La mayoría de los productos generan ingresos directamente a partir de las ventas a los clientes. En algunos casos, sin embargo, el "mecanismo de generación de ingresos" puede ser más complicado; por ejemplo, el producto se entrega gratuitamente al cliente, y son los anunciantes quienes lo pagan. </a:t>
            </a:r>
            <a:endParaRPr lang="es-ES_tradnl" sz="2400" b="1" dirty="0" smtClean="0">
              <a:latin typeface="Tahoma" charset="0"/>
            </a:endParaRPr>
          </a:p>
        </p:txBody>
      </p:sp>
      <p:sp>
        <p:nvSpPr>
          <p:cNvPr id="204803" name="Rectangle 3"/>
          <p:cNvSpPr>
            <a:spLocks noChangeArrowheads="1"/>
          </p:cNvSpPr>
          <p:nvPr/>
        </p:nvSpPr>
        <p:spPr bwMode="auto">
          <a:xfrm>
            <a:off x="1331913" y="404813"/>
            <a:ext cx="6477000" cy="519112"/>
          </a:xfrm>
          <a:prstGeom prst="rect">
            <a:avLst/>
          </a:prstGeom>
          <a:noFill/>
          <a:ln w="9525">
            <a:noFill/>
            <a:miter lim="800000"/>
            <a:headEnd/>
            <a:tailEnd/>
          </a:ln>
          <a:effectLst/>
        </p:spPr>
        <p:txBody>
          <a:bodyPr>
            <a:spAutoFit/>
          </a:bodyPr>
          <a:lstStyle/>
          <a:p>
            <a:pPr algn="ctr">
              <a:defRPr/>
            </a:pPr>
            <a:endParaRPr lang="es-ES" sz="2800">
              <a:effectLst>
                <a:outerShdw blurRad="38100" dist="38100" dir="2700000" algn="tl">
                  <a:srgbClr val="000000"/>
                </a:outerShdw>
              </a:effectLst>
            </a:endParaRPr>
          </a:p>
        </p:txBody>
      </p:sp>
      <p:sp>
        <p:nvSpPr>
          <p:cNvPr id="204804" name="Rectangle 4"/>
          <p:cNvSpPr>
            <a:spLocks noChangeArrowheads="1"/>
          </p:cNvSpPr>
          <p:nvPr/>
        </p:nvSpPr>
        <p:spPr bwMode="auto">
          <a:xfrm>
            <a:off x="900113" y="4822825"/>
            <a:ext cx="7632700" cy="662233"/>
          </a:xfrm>
          <a:prstGeom prst="rect">
            <a:avLst/>
          </a:prstGeom>
          <a:noFill/>
          <a:ln w="9525">
            <a:noFill/>
            <a:miter lim="800000"/>
            <a:headEnd/>
            <a:tailEnd/>
          </a:ln>
        </p:spPr>
        <p:txBody>
          <a:bodyPr>
            <a:spAutoFit/>
          </a:bodyPr>
          <a:lstStyle/>
          <a:p>
            <a:pPr>
              <a:lnSpc>
                <a:spcPct val="105000"/>
              </a:lnSpc>
              <a:spcBef>
                <a:spcPct val="20000"/>
              </a:spcBef>
              <a:buFontTx/>
              <a:buChar char="•"/>
            </a:pPr>
            <a:r>
              <a:rPr lang="es-ES" b="0"/>
              <a:t>Por ello, </a:t>
            </a:r>
            <a:r>
              <a:rPr lang="es-ES" u="sng"/>
              <a:t>la tercera característica</a:t>
            </a:r>
            <a:r>
              <a:rPr lang="es-ES"/>
              <a:t> para que una idea de negocio tenga éxito es que deje muy claro cómo se generarán ingresos y en qué cantidad.</a:t>
            </a:r>
            <a:endParaRPr lang="es-ES_trad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04804"/>
                                        </p:tgtEl>
                                        <p:attrNameLst>
                                          <p:attrName>style.visibility</p:attrName>
                                        </p:attrNameLst>
                                      </p:cBhvr>
                                      <p:to>
                                        <p:strVal val="visible"/>
                                      </p:to>
                                    </p:set>
                                    <p:animEffect transition="in" filter="diamond(in)">
                                      <p:cBhvr>
                                        <p:cTn id="7" dur="2000"/>
                                        <p:tgtEl>
                                          <p:spTgt spid="204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4"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1600</TotalTime>
  <Words>926</Words>
  <Application>Microsoft Office PowerPoint</Application>
  <PresentationFormat>Presentación en pantalla (4:3)</PresentationFormat>
  <Paragraphs>118</Paragraphs>
  <Slides>23</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23</vt:i4>
      </vt:variant>
    </vt:vector>
  </HeadingPairs>
  <TitlesOfParts>
    <vt:vector size="28" baseType="lpstr">
      <vt:lpstr>Arial</vt:lpstr>
      <vt:lpstr>Calibri</vt:lpstr>
      <vt:lpstr>Hand Of Sean</vt:lpstr>
      <vt:lpstr>Tahoma</vt:lpstr>
      <vt:lpstr>Tema de Office</vt:lpstr>
      <vt:lpstr>Espíritu Emprendedor  JUAN CARLOS RODRIGUEZ GOMEZ</vt:lpstr>
      <vt:lpstr>¿Que significa ser emprendedor?</vt:lpstr>
      <vt:lpstr>¿Por qué ser emprendedores?</vt:lpstr>
      <vt:lpstr>¿Cuáles son las claves del éxito de un emprendedor?</vt:lpstr>
      <vt:lpstr>Presentación de PowerPoint</vt:lpstr>
      <vt:lpstr>Presentación de PowerPoint</vt:lpstr>
      <vt:lpstr>Presentación de PowerPoint</vt:lpstr>
      <vt:lpstr>Presentación de PowerPoint</vt:lpstr>
      <vt:lpstr>Presentación de PowerPoint</vt:lpstr>
      <vt:lpstr>Presentación de PowerPoint</vt:lpstr>
      <vt:lpstr>La Ideas de Negocio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JUAN CARLOS RODRIGUE</dc:creator>
  <cp:lastModifiedBy>Juan Carlos Rodriguez Gomez</cp:lastModifiedBy>
  <cp:revision>41</cp:revision>
  <dcterms:created xsi:type="dcterms:W3CDTF">2011-07-22T16:53:18Z</dcterms:created>
  <dcterms:modified xsi:type="dcterms:W3CDTF">2017-07-06T23:03:23Z</dcterms:modified>
</cp:coreProperties>
</file>