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8" r:id="rId2"/>
    <p:sldId id="303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305" r:id="rId17"/>
    <p:sldId id="274" r:id="rId18"/>
    <p:sldId id="306" r:id="rId19"/>
    <p:sldId id="277" r:id="rId20"/>
    <p:sldId id="278" r:id="rId21"/>
    <p:sldId id="287" r:id="rId22"/>
    <p:sldId id="281" r:id="rId23"/>
    <p:sldId id="282" r:id="rId24"/>
    <p:sldId id="284" r:id="rId25"/>
    <p:sldId id="288" r:id="rId26"/>
    <p:sldId id="285" r:id="rId27"/>
    <p:sldId id="309" r:id="rId28"/>
    <p:sldId id="286" r:id="rId29"/>
    <p:sldId id="290" r:id="rId30"/>
    <p:sldId id="291" r:id="rId31"/>
    <p:sldId id="293" r:id="rId32"/>
    <p:sldId id="298" r:id="rId33"/>
    <p:sldId id="299" r:id="rId34"/>
    <p:sldId id="304" r:id="rId35"/>
    <p:sldId id="300" r:id="rId36"/>
    <p:sldId id="301" r:id="rId37"/>
    <p:sldId id="307" r:id="rId38"/>
    <p:sldId id="310" r:id="rId3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46" autoAdjust="0"/>
    <p:restoredTop sz="94660"/>
  </p:normalViewPr>
  <p:slideViewPr>
    <p:cSldViewPr snapToGrid="0">
      <p:cViewPr>
        <p:scale>
          <a:sx n="66" d="100"/>
          <a:sy n="66" d="100"/>
        </p:scale>
        <p:origin x="744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9615E0-2DB6-4733-A899-BA2866D76087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E8BF71FA-E148-4BFB-AB5E-6373D4F6C548}">
      <dgm:prSet/>
      <dgm:spPr/>
      <dgm:t>
        <a:bodyPr/>
        <a:lstStyle/>
        <a:p>
          <a:pPr rtl="0"/>
          <a:r>
            <a:rPr lang="es-CO" b="1" dirty="0" smtClean="0"/>
            <a:t>Estrategia</a:t>
          </a:r>
          <a:r>
            <a:rPr lang="es-CO" dirty="0" smtClean="0"/>
            <a:t> </a:t>
          </a:r>
        </a:p>
        <a:p>
          <a:pPr rtl="0"/>
          <a:r>
            <a:rPr lang="es-CO" dirty="0" smtClean="0"/>
            <a:t>A largo plazo, vinculada a la empresa, centrada en el cliente)</a:t>
          </a:r>
          <a:endParaRPr lang="es-CO" dirty="0"/>
        </a:p>
      </dgm:t>
    </dgm:pt>
    <dgm:pt modelId="{178C09C6-8294-4644-8589-03624F8472D4}" type="parTrans" cxnId="{C0055F0C-8AA2-47B6-869A-6BB23CDF2707}">
      <dgm:prSet/>
      <dgm:spPr/>
      <dgm:t>
        <a:bodyPr/>
        <a:lstStyle/>
        <a:p>
          <a:endParaRPr lang="es-ES"/>
        </a:p>
      </dgm:t>
    </dgm:pt>
    <dgm:pt modelId="{026ACC40-1556-45FB-9F0A-28DF0E83BEE2}" type="sibTrans" cxnId="{C0055F0C-8AA2-47B6-869A-6BB23CDF2707}">
      <dgm:prSet/>
      <dgm:spPr/>
      <dgm:t>
        <a:bodyPr/>
        <a:lstStyle/>
        <a:p>
          <a:endParaRPr lang="es-ES"/>
        </a:p>
      </dgm:t>
    </dgm:pt>
    <dgm:pt modelId="{57A75C9D-3DA3-4FE5-A8FD-C77735C6B69D}">
      <dgm:prSet/>
      <dgm:spPr/>
      <dgm:t>
        <a:bodyPr/>
        <a:lstStyle/>
        <a:p>
          <a:pPr rtl="0"/>
          <a:r>
            <a:rPr lang="es-CO" b="1" dirty="0" smtClean="0"/>
            <a:t>Cultura</a:t>
          </a:r>
          <a:r>
            <a:rPr lang="es-CO" dirty="0" smtClean="0"/>
            <a:t> </a:t>
          </a:r>
        </a:p>
        <a:p>
          <a:pPr rtl="0"/>
          <a:r>
            <a:rPr lang="es-CO" dirty="0" smtClean="0"/>
            <a:t>Riesgo, velocidad, agilidad, colaboración, orientación</a:t>
          </a:r>
          <a:endParaRPr lang="es-CO" dirty="0"/>
        </a:p>
      </dgm:t>
    </dgm:pt>
    <dgm:pt modelId="{2ACB5339-47D3-4550-99EF-18431EB541BD}" type="parTrans" cxnId="{83E54F2B-903A-436B-BFFD-F04701E2D5B2}">
      <dgm:prSet/>
      <dgm:spPr/>
      <dgm:t>
        <a:bodyPr/>
        <a:lstStyle/>
        <a:p>
          <a:endParaRPr lang="es-ES"/>
        </a:p>
      </dgm:t>
    </dgm:pt>
    <dgm:pt modelId="{92A07B67-20E8-4D23-9727-93DE6ABE18B6}" type="sibTrans" cxnId="{83E54F2B-903A-436B-BFFD-F04701E2D5B2}">
      <dgm:prSet/>
      <dgm:spPr/>
      <dgm:t>
        <a:bodyPr/>
        <a:lstStyle/>
        <a:p>
          <a:endParaRPr lang="es-ES"/>
        </a:p>
      </dgm:t>
    </dgm:pt>
    <dgm:pt modelId="{2F4C0C83-490B-40CE-A64E-0C7CA17EED0B}">
      <dgm:prSet/>
      <dgm:spPr/>
      <dgm:t>
        <a:bodyPr/>
        <a:lstStyle/>
        <a:p>
          <a:pPr rtl="0"/>
          <a:r>
            <a:rPr lang="es-CO" b="1" dirty="0" smtClean="0"/>
            <a:t>Organización</a:t>
          </a:r>
        </a:p>
        <a:p>
          <a:pPr rtl="0"/>
          <a:r>
            <a:rPr lang="es-CO" dirty="0" smtClean="0"/>
            <a:t>Roles, Talento, </a:t>
          </a:r>
          <a:r>
            <a:rPr lang="es-CO" dirty="0" err="1" smtClean="0"/>
            <a:t>KPI's</a:t>
          </a:r>
          <a:r>
            <a:rPr lang="es-CO" dirty="0" smtClean="0"/>
            <a:t>, Inversión</a:t>
          </a:r>
          <a:endParaRPr lang="es-CO" dirty="0"/>
        </a:p>
      </dgm:t>
    </dgm:pt>
    <dgm:pt modelId="{43EFA33E-F8F5-4286-9A55-8074267DED94}" type="parTrans" cxnId="{9792C1CB-F87F-43E4-B1D1-F184E2BD69BF}">
      <dgm:prSet/>
      <dgm:spPr/>
      <dgm:t>
        <a:bodyPr/>
        <a:lstStyle/>
        <a:p>
          <a:endParaRPr lang="es-ES"/>
        </a:p>
      </dgm:t>
    </dgm:pt>
    <dgm:pt modelId="{761A5ECB-C64A-4749-AF83-923CF294E2FC}" type="sibTrans" cxnId="{9792C1CB-F87F-43E4-B1D1-F184E2BD69BF}">
      <dgm:prSet/>
      <dgm:spPr/>
      <dgm:t>
        <a:bodyPr/>
        <a:lstStyle/>
        <a:p>
          <a:endParaRPr lang="es-ES"/>
        </a:p>
      </dgm:t>
    </dgm:pt>
    <dgm:pt modelId="{EF1F7105-FE5A-4CFC-A312-596BAE0AF4B9}">
      <dgm:prSet/>
      <dgm:spPr/>
      <dgm:t>
        <a:bodyPr/>
        <a:lstStyle/>
        <a:p>
          <a:pPr rtl="0"/>
          <a:r>
            <a:rPr lang="es-CO" b="1" dirty="0" smtClean="0"/>
            <a:t>Capacidades </a:t>
          </a:r>
          <a:r>
            <a:rPr lang="es-CO" dirty="0" smtClean="0"/>
            <a:t>conectividad, contenido, experiencia, datos, automatización, arquitectura de TI)</a:t>
          </a:r>
          <a:r>
            <a:rPr lang="en-US" dirty="0" smtClean="0"/>
            <a:t/>
          </a:r>
          <a:br>
            <a:rPr lang="en-US" dirty="0" smtClean="0"/>
          </a:br>
          <a:endParaRPr lang="es-CO" dirty="0"/>
        </a:p>
      </dgm:t>
    </dgm:pt>
    <dgm:pt modelId="{41FF5310-151F-47D7-8665-932373CA42C6}" type="parTrans" cxnId="{BBAF59E5-BF7A-4FE6-8CAD-4DBF0ADD80A9}">
      <dgm:prSet/>
      <dgm:spPr/>
      <dgm:t>
        <a:bodyPr/>
        <a:lstStyle/>
        <a:p>
          <a:endParaRPr lang="es-ES"/>
        </a:p>
      </dgm:t>
    </dgm:pt>
    <dgm:pt modelId="{ADE90EDD-99BB-42DC-A6DF-CB0905C669B7}" type="sibTrans" cxnId="{BBAF59E5-BF7A-4FE6-8CAD-4DBF0ADD80A9}">
      <dgm:prSet/>
      <dgm:spPr/>
      <dgm:t>
        <a:bodyPr/>
        <a:lstStyle/>
        <a:p>
          <a:endParaRPr lang="es-ES"/>
        </a:p>
      </dgm:t>
    </dgm:pt>
    <dgm:pt modelId="{6308CDA3-3277-4F54-9358-2878EAB496A9}" type="pres">
      <dgm:prSet presAssocID="{A99615E0-2DB6-4733-A899-BA2866D76087}" presName="matrix" presStyleCnt="0">
        <dgm:presLayoutVars>
          <dgm:chMax val="1"/>
          <dgm:dir/>
          <dgm:resizeHandles val="exact"/>
        </dgm:presLayoutVars>
      </dgm:prSet>
      <dgm:spPr/>
    </dgm:pt>
    <dgm:pt modelId="{30F5A395-7802-49C6-8DDE-C292573ED327}" type="pres">
      <dgm:prSet presAssocID="{A99615E0-2DB6-4733-A899-BA2866D76087}" presName="diamond" presStyleLbl="bgShp" presStyleIdx="0" presStyleCnt="1"/>
      <dgm:spPr/>
    </dgm:pt>
    <dgm:pt modelId="{429644C0-3E1D-49C5-88B0-1B051587FE23}" type="pres">
      <dgm:prSet presAssocID="{A99615E0-2DB6-4733-A899-BA2866D76087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384A27-C848-47E4-B092-7E181FECB576}" type="pres">
      <dgm:prSet presAssocID="{A99615E0-2DB6-4733-A899-BA2866D76087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4874CD-5864-4DC8-81F7-42692C207561}" type="pres">
      <dgm:prSet presAssocID="{A99615E0-2DB6-4733-A899-BA2866D76087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C7CDE0-97FB-4980-A6A1-2465364E29FE}" type="pres">
      <dgm:prSet presAssocID="{A99615E0-2DB6-4733-A899-BA2866D76087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97C45E9-1982-405B-805D-CB01D59E6F18}" type="presOf" srcId="{A99615E0-2DB6-4733-A899-BA2866D76087}" destId="{6308CDA3-3277-4F54-9358-2878EAB496A9}" srcOrd="0" destOrd="0" presId="urn:microsoft.com/office/officeart/2005/8/layout/matrix3"/>
    <dgm:cxn modelId="{D1C54F91-D33D-4715-ABDB-63BE837326AE}" type="presOf" srcId="{E8BF71FA-E148-4BFB-AB5E-6373D4F6C548}" destId="{429644C0-3E1D-49C5-88B0-1B051587FE23}" srcOrd="0" destOrd="0" presId="urn:microsoft.com/office/officeart/2005/8/layout/matrix3"/>
    <dgm:cxn modelId="{C0055F0C-8AA2-47B6-869A-6BB23CDF2707}" srcId="{A99615E0-2DB6-4733-A899-BA2866D76087}" destId="{E8BF71FA-E148-4BFB-AB5E-6373D4F6C548}" srcOrd="0" destOrd="0" parTransId="{178C09C6-8294-4644-8589-03624F8472D4}" sibTransId="{026ACC40-1556-45FB-9F0A-28DF0E83BEE2}"/>
    <dgm:cxn modelId="{766FDC6C-1592-467E-BB12-173DA0CEA40B}" type="presOf" srcId="{2F4C0C83-490B-40CE-A64E-0C7CA17EED0B}" destId="{5B4874CD-5864-4DC8-81F7-42692C207561}" srcOrd="0" destOrd="0" presId="urn:microsoft.com/office/officeart/2005/8/layout/matrix3"/>
    <dgm:cxn modelId="{0CD606E0-19E0-4B1D-AC3D-1BBF25A46AC2}" type="presOf" srcId="{EF1F7105-FE5A-4CFC-A312-596BAE0AF4B9}" destId="{64C7CDE0-97FB-4980-A6A1-2465364E29FE}" srcOrd="0" destOrd="0" presId="urn:microsoft.com/office/officeart/2005/8/layout/matrix3"/>
    <dgm:cxn modelId="{9792C1CB-F87F-43E4-B1D1-F184E2BD69BF}" srcId="{A99615E0-2DB6-4733-A899-BA2866D76087}" destId="{2F4C0C83-490B-40CE-A64E-0C7CA17EED0B}" srcOrd="2" destOrd="0" parTransId="{43EFA33E-F8F5-4286-9A55-8074267DED94}" sibTransId="{761A5ECB-C64A-4749-AF83-923CF294E2FC}"/>
    <dgm:cxn modelId="{5935C67D-7BB0-4C5A-9B03-647A80F9E171}" type="presOf" srcId="{57A75C9D-3DA3-4FE5-A8FD-C77735C6B69D}" destId="{21384A27-C848-47E4-B092-7E181FECB576}" srcOrd="0" destOrd="0" presId="urn:microsoft.com/office/officeart/2005/8/layout/matrix3"/>
    <dgm:cxn modelId="{83E54F2B-903A-436B-BFFD-F04701E2D5B2}" srcId="{A99615E0-2DB6-4733-A899-BA2866D76087}" destId="{57A75C9D-3DA3-4FE5-A8FD-C77735C6B69D}" srcOrd="1" destOrd="0" parTransId="{2ACB5339-47D3-4550-99EF-18431EB541BD}" sibTransId="{92A07B67-20E8-4D23-9727-93DE6ABE18B6}"/>
    <dgm:cxn modelId="{BBAF59E5-BF7A-4FE6-8CAD-4DBF0ADD80A9}" srcId="{A99615E0-2DB6-4733-A899-BA2866D76087}" destId="{EF1F7105-FE5A-4CFC-A312-596BAE0AF4B9}" srcOrd="3" destOrd="0" parTransId="{41FF5310-151F-47D7-8665-932373CA42C6}" sibTransId="{ADE90EDD-99BB-42DC-A6DF-CB0905C669B7}"/>
    <dgm:cxn modelId="{B31C4E47-26F1-4162-982B-F6C7BC909179}" type="presParOf" srcId="{6308CDA3-3277-4F54-9358-2878EAB496A9}" destId="{30F5A395-7802-49C6-8DDE-C292573ED327}" srcOrd="0" destOrd="0" presId="urn:microsoft.com/office/officeart/2005/8/layout/matrix3"/>
    <dgm:cxn modelId="{A0178F59-9F7D-4ECF-A2FD-209A3477ACA1}" type="presParOf" srcId="{6308CDA3-3277-4F54-9358-2878EAB496A9}" destId="{429644C0-3E1D-49C5-88B0-1B051587FE23}" srcOrd="1" destOrd="0" presId="urn:microsoft.com/office/officeart/2005/8/layout/matrix3"/>
    <dgm:cxn modelId="{437DD423-6AFE-4316-AFB8-60DF52F6F29D}" type="presParOf" srcId="{6308CDA3-3277-4F54-9358-2878EAB496A9}" destId="{21384A27-C848-47E4-B092-7E181FECB576}" srcOrd="2" destOrd="0" presId="urn:microsoft.com/office/officeart/2005/8/layout/matrix3"/>
    <dgm:cxn modelId="{7DDD415A-376E-40E7-86B7-EFED21FB98DA}" type="presParOf" srcId="{6308CDA3-3277-4F54-9358-2878EAB496A9}" destId="{5B4874CD-5864-4DC8-81F7-42692C207561}" srcOrd="3" destOrd="0" presId="urn:microsoft.com/office/officeart/2005/8/layout/matrix3"/>
    <dgm:cxn modelId="{7E7AF1CD-E15E-424A-B5B9-72CBBF33D7AD}" type="presParOf" srcId="{6308CDA3-3277-4F54-9358-2878EAB496A9}" destId="{64C7CDE0-97FB-4980-A6A1-2465364E29FE}" srcOrd="4" destOrd="0" presId="urn:microsoft.com/office/officeart/2005/8/layout/matrix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C480E4-DEBE-4868-8F43-9C0E71C47D78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89740E4F-AED5-4F07-8C0C-0C1E58BD9507}">
      <dgm:prSet/>
      <dgm:spPr/>
      <dgm:t>
        <a:bodyPr/>
        <a:lstStyle/>
        <a:p>
          <a:pPr rtl="0"/>
          <a:r>
            <a:rPr lang="es-CO" sz="1900" b="1" dirty="0" smtClean="0"/>
            <a:t>Naciente  (1)</a:t>
          </a:r>
          <a:endParaRPr lang="es-CO" sz="1900" dirty="0"/>
        </a:p>
      </dgm:t>
    </dgm:pt>
    <dgm:pt modelId="{D3FB11C1-D726-43A5-9316-A49B27810A9C}" type="parTrans" cxnId="{345090D7-864B-48BD-B492-3BF2F054E7BD}">
      <dgm:prSet/>
      <dgm:spPr/>
      <dgm:t>
        <a:bodyPr/>
        <a:lstStyle/>
        <a:p>
          <a:endParaRPr lang="es-ES"/>
        </a:p>
      </dgm:t>
    </dgm:pt>
    <dgm:pt modelId="{ECEF87FE-A880-478C-B77E-F739A6411423}" type="sibTrans" cxnId="{345090D7-864B-48BD-B492-3BF2F054E7BD}">
      <dgm:prSet/>
      <dgm:spPr/>
      <dgm:t>
        <a:bodyPr/>
        <a:lstStyle/>
        <a:p>
          <a:endParaRPr lang="es-ES"/>
        </a:p>
      </dgm:t>
    </dgm:pt>
    <dgm:pt modelId="{39977F52-F4FF-474D-A10F-98E379919A0E}">
      <dgm:prSet custT="1"/>
      <dgm:spPr/>
      <dgm:t>
        <a:bodyPr/>
        <a:lstStyle/>
        <a:p>
          <a:pPr rtl="0"/>
          <a:r>
            <a:rPr lang="es-CO" sz="2000" dirty="0" smtClean="0"/>
            <a:t>En donde las empresas utilizan datos externos y compras directas con un vínculo limitado con las ventas.</a:t>
          </a:r>
          <a:endParaRPr lang="es-CO" sz="2000" dirty="0"/>
        </a:p>
      </dgm:t>
    </dgm:pt>
    <dgm:pt modelId="{47775883-92D5-4B81-8564-DC5AC16567A7}" type="parTrans" cxnId="{3EB88E3D-BA20-4132-9420-78FC626CDC0D}">
      <dgm:prSet/>
      <dgm:spPr/>
      <dgm:t>
        <a:bodyPr/>
        <a:lstStyle/>
        <a:p>
          <a:endParaRPr lang="es-ES"/>
        </a:p>
      </dgm:t>
    </dgm:pt>
    <dgm:pt modelId="{7981CEBB-91EB-4C75-8BA5-EE0BD0790B9D}" type="sibTrans" cxnId="{3EB88E3D-BA20-4132-9420-78FC626CDC0D}">
      <dgm:prSet/>
      <dgm:spPr/>
      <dgm:t>
        <a:bodyPr/>
        <a:lstStyle/>
        <a:p>
          <a:endParaRPr lang="es-ES"/>
        </a:p>
      </dgm:t>
    </dgm:pt>
    <dgm:pt modelId="{92278868-DFEC-41C3-B963-8376E6C73367}">
      <dgm:prSet/>
      <dgm:spPr/>
      <dgm:t>
        <a:bodyPr/>
        <a:lstStyle/>
        <a:p>
          <a:pPr rtl="0"/>
          <a:r>
            <a:rPr lang="es-CO" sz="1900" b="1" dirty="0" smtClean="0"/>
            <a:t>Las empresas (2) emergentes</a:t>
          </a:r>
          <a:endParaRPr lang="es-CO" sz="1900" dirty="0"/>
        </a:p>
      </dgm:t>
    </dgm:pt>
    <dgm:pt modelId="{901D78FC-ACA2-4B85-8CB0-88FB4CCD87BA}" type="parTrans" cxnId="{70E0185F-C55E-4D84-B269-D2A8312BE625}">
      <dgm:prSet/>
      <dgm:spPr/>
      <dgm:t>
        <a:bodyPr/>
        <a:lstStyle/>
        <a:p>
          <a:endParaRPr lang="es-ES"/>
        </a:p>
      </dgm:t>
    </dgm:pt>
    <dgm:pt modelId="{253E24BE-9BCB-4A29-970B-96B234361840}" type="sibTrans" cxnId="{70E0185F-C55E-4D84-B269-D2A8312BE625}">
      <dgm:prSet/>
      <dgm:spPr/>
      <dgm:t>
        <a:bodyPr/>
        <a:lstStyle/>
        <a:p>
          <a:endParaRPr lang="es-ES"/>
        </a:p>
      </dgm:t>
    </dgm:pt>
    <dgm:pt modelId="{DB14E82D-36F7-4748-82EA-C304652690D8}">
      <dgm:prSet custT="1"/>
      <dgm:spPr/>
      <dgm:t>
        <a:bodyPr/>
        <a:lstStyle/>
        <a:p>
          <a:pPr rtl="0"/>
          <a:r>
            <a:rPr lang="es-CO" sz="1600" dirty="0" smtClean="0"/>
            <a:t>Utilizan datos propios a partir de las compras automatizadas aplicando la optimización y las pruebas de las campañas en un único canal.</a:t>
          </a:r>
          <a:endParaRPr lang="es-CO" sz="1600" dirty="0"/>
        </a:p>
      </dgm:t>
    </dgm:pt>
    <dgm:pt modelId="{FE444DDA-CD58-4E2B-859B-217E44A1B66F}" type="parTrans" cxnId="{DCC2EEB2-36F6-4E2A-8166-95699DF23CDA}">
      <dgm:prSet/>
      <dgm:spPr/>
      <dgm:t>
        <a:bodyPr/>
        <a:lstStyle/>
        <a:p>
          <a:endParaRPr lang="es-ES"/>
        </a:p>
      </dgm:t>
    </dgm:pt>
    <dgm:pt modelId="{8680EC87-15E9-4643-B434-D2DF0F861AFA}" type="sibTrans" cxnId="{DCC2EEB2-36F6-4E2A-8166-95699DF23CDA}">
      <dgm:prSet/>
      <dgm:spPr/>
      <dgm:t>
        <a:bodyPr/>
        <a:lstStyle/>
        <a:p>
          <a:endParaRPr lang="es-ES"/>
        </a:p>
      </dgm:t>
    </dgm:pt>
    <dgm:pt modelId="{4CDB1850-B223-452C-8ED3-977E78D7F2F3}">
      <dgm:prSet custT="1"/>
      <dgm:spPr/>
      <dgm:t>
        <a:bodyPr/>
        <a:lstStyle/>
        <a:p>
          <a:pPr rtl="0"/>
          <a:r>
            <a:rPr lang="es-CO" sz="1800" b="1" dirty="0" smtClean="0"/>
            <a:t>El tercer grupo son las empresas (3) conectadas</a:t>
          </a:r>
          <a:endParaRPr lang="es-CO" sz="1800" dirty="0"/>
        </a:p>
      </dgm:t>
    </dgm:pt>
    <dgm:pt modelId="{FD53DFF9-AE3B-48E0-A593-F9D86AC96853}" type="parTrans" cxnId="{B70B0428-3A30-40D8-AC85-77FDAE6ED174}">
      <dgm:prSet/>
      <dgm:spPr/>
      <dgm:t>
        <a:bodyPr/>
        <a:lstStyle/>
        <a:p>
          <a:endParaRPr lang="es-ES"/>
        </a:p>
      </dgm:t>
    </dgm:pt>
    <dgm:pt modelId="{82950327-43E9-4DA2-8864-0ABDB1019CC3}" type="sibTrans" cxnId="{B70B0428-3A30-40D8-AC85-77FDAE6ED174}">
      <dgm:prSet/>
      <dgm:spPr/>
      <dgm:t>
        <a:bodyPr/>
        <a:lstStyle/>
        <a:p>
          <a:endParaRPr lang="es-ES"/>
        </a:p>
      </dgm:t>
    </dgm:pt>
    <dgm:pt modelId="{6871E5B5-5DA1-4859-BD9B-B57A410790D9}">
      <dgm:prSet/>
      <dgm:spPr/>
      <dgm:t>
        <a:bodyPr/>
        <a:lstStyle/>
        <a:p>
          <a:pPr rtl="0"/>
          <a:r>
            <a:rPr lang="es-CO" sz="1600" dirty="0" smtClean="0"/>
            <a:t>En donde se integran los diferentes canales con un vínculo directo con el ROI (retorno sobre las inversiones) y las variables de ventas. </a:t>
          </a:r>
          <a:endParaRPr lang="es-CO" sz="1600" dirty="0"/>
        </a:p>
      </dgm:t>
    </dgm:pt>
    <dgm:pt modelId="{530F55CD-3736-425E-9165-F007F924F12B}" type="parTrans" cxnId="{61146D11-43D3-4D5C-8108-8254BE1027F8}">
      <dgm:prSet/>
      <dgm:spPr/>
      <dgm:t>
        <a:bodyPr/>
        <a:lstStyle/>
        <a:p>
          <a:endParaRPr lang="es-ES"/>
        </a:p>
      </dgm:t>
    </dgm:pt>
    <dgm:pt modelId="{E9E1AD79-5189-4039-8A9C-07B136A6895F}" type="sibTrans" cxnId="{61146D11-43D3-4D5C-8108-8254BE1027F8}">
      <dgm:prSet/>
      <dgm:spPr/>
      <dgm:t>
        <a:bodyPr/>
        <a:lstStyle/>
        <a:p>
          <a:endParaRPr lang="es-ES"/>
        </a:p>
      </dgm:t>
    </dgm:pt>
    <dgm:pt modelId="{140B28D6-CC1E-46E5-ABBF-52A9DBD595D8}">
      <dgm:prSet/>
      <dgm:spPr/>
      <dgm:t>
        <a:bodyPr/>
        <a:lstStyle/>
        <a:p>
          <a:pPr rtl="0"/>
          <a:r>
            <a:rPr lang="es-CO" sz="1900" b="1" dirty="0" smtClean="0"/>
            <a:t>Y por último están las </a:t>
          </a:r>
          <a:r>
            <a:rPr lang="es-CO" sz="1900" b="1" dirty="0" err="1" smtClean="0"/>
            <a:t>multimomento</a:t>
          </a:r>
          <a:r>
            <a:rPr lang="es-CO" sz="1900" dirty="0" smtClean="0"/>
            <a:t> (4)</a:t>
          </a:r>
          <a:endParaRPr lang="es-CO" sz="1900" dirty="0"/>
        </a:p>
      </dgm:t>
    </dgm:pt>
    <dgm:pt modelId="{569FBA9C-0BFE-4246-B604-9683822BFACC}" type="parTrans" cxnId="{E00FD707-2F33-4C0F-859F-F25556DA2119}">
      <dgm:prSet/>
      <dgm:spPr/>
      <dgm:t>
        <a:bodyPr/>
        <a:lstStyle/>
        <a:p>
          <a:endParaRPr lang="es-ES"/>
        </a:p>
      </dgm:t>
    </dgm:pt>
    <dgm:pt modelId="{488486D1-4C69-42CC-B155-153924A0D2EA}" type="sibTrans" cxnId="{E00FD707-2F33-4C0F-859F-F25556DA2119}">
      <dgm:prSet/>
      <dgm:spPr/>
      <dgm:t>
        <a:bodyPr/>
        <a:lstStyle/>
        <a:p>
          <a:endParaRPr lang="es-ES"/>
        </a:p>
      </dgm:t>
    </dgm:pt>
    <dgm:pt modelId="{FE1EA2D5-1E1D-43E1-B553-FFE3E8F01B27}">
      <dgm:prSet custT="1"/>
      <dgm:spPr/>
      <dgm:t>
        <a:bodyPr/>
        <a:lstStyle/>
        <a:p>
          <a:pPr rtl="0"/>
          <a:r>
            <a:rPr lang="es-CO" sz="1600" dirty="0" smtClean="0"/>
            <a:t>En donde prima la ejecución dinámica en varios canales optimizando y enfocando los resultados empresariales a un solo cliente.  Datos conectados, automatización, mediciones, alianzas,  equipo</a:t>
          </a:r>
          <a:r>
            <a:rPr lang="es-CO" sz="1500" dirty="0" smtClean="0"/>
            <a:t>.</a:t>
          </a:r>
          <a:endParaRPr lang="es-CO" sz="1500" dirty="0"/>
        </a:p>
      </dgm:t>
    </dgm:pt>
    <dgm:pt modelId="{B8EAC41D-D4BD-4837-A311-E3BE2D5D87BC}" type="parTrans" cxnId="{8AFEA81E-0972-4F4A-8455-53FD46B031B0}">
      <dgm:prSet/>
      <dgm:spPr/>
      <dgm:t>
        <a:bodyPr/>
        <a:lstStyle/>
        <a:p>
          <a:endParaRPr lang="es-ES"/>
        </a:p>
      </dgm:t>
    </dgm:pt>
    <dgm:pt modelId="{7CAA6464-0274-477E-8D3D-BA1FB0C2EE75}" type="sibTrans" cxnId="{8AFEA81E-0972-4F4A-8455-53FD46B031B0}">
      <dgm:prSet/>
      <dgm:spPr/>
      <dgm:t>
        <a:bodyPr/>
        <a:lstStyle/>
        <a:p>
          <a:endParaRPr lang="es-ES"/>
        </a:p>
      </dgm:t>
    </dgm:pt>
    <dgm:pt modelId="{5A742B8E-7C89-46DA-A6F0-C8CCDA4DA609}" type="pres">
      <dgm:prSet presAssocID="{1BC480E4-DEBE-4868-8F43-9C0E71C47D78}" presName="matrix" presStyleCnt="0">
        <dgm:presLayoutVars>
          <dgm:chMax val="1"/>
          <dgm:dir/>
          <dgm:resizeHandles val="exact"/>
        </dgm:presLayoutVars>
      </dgm:prSet>
      <dgm:spPr/>
    </dgm:pt>
    <dgm:pt modelId="{C8F582A8-E975-40F9-9CF2-002269E240A3}" type="pres">
      <dgm:prSet presAssocID="{1BC480E4-DEBE-4868-8F43-9C0E71C47D78}" presName="diamond" presStyleLbl="bgShp" presStyleIdx="0" presStyleCnt="1"/>
      <dgm:spPr/>
    </dgm:pt>
    <dgm:pt modelId="{5C6E3725-5038-4220-B859-FB58CF7F6787}" type="pres">
      <dgm:prSet presAssocID="{1BC480E4-DEBE-4868-8F43-9C0E71C47D78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6B3B35-F4F6-44EC-8E3E-27AA28B48B30}" type="pres">
      <dgm:prSet presAssocID="{1BC480E4-DEBE-4868-8F43-9C0E71C47D78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4F7AD0-308A-4777-B97C-B3AB42D8A7AF}" type="pres">
      <dgm:prSet presAssocID="{1BC480E4-DEBE-4868-8F43-9C0E71C47D78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B25856-B84F-487A-80F7-704D6AB8CDF0}" type="pres">
      <dgm:prSet presAssocID="{1BC480E4-DEBE-4868-8F43-9C0E71C47D7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45090D7-864B-48BD-B492-3BF2F054E7BD}" srcId="{1BC480E4-DEBE-4868-8F43-9C0E71C47D78}" destId="{89740E4F-AED5-4F07-8C0C-0C1E58BD9507}" srcOrd="0" destOrd="0" parTransId="{D3FB11C1-D726-43A5-9316-A49B27810A9C}" sibTransId="{ECEF87FE-A880-478C-B77E-F739A6411423}"/>
    <dgm:cxn modelId="{70E0185F-C55E-4D84-B269-D2A8312BE625}" srcId="{1BC480E4-DEBE-4868-8F43-9C0E71C47D78}" destId="{92278868-DFEC-41C3-B963-8376E6C73367}" srcOrd="1" destOrd="0" parTransId="{901D78FC-ACA2-4B85-8CB0-88FB4CCD87BA}" sibTransId="{253E24BE-9BCB-4A29-970B-96B234361840}"/>
    <dgm:cxn modelId="{61146D11-43D3-4D5C-8108-8254BE1027F8}" srcId="{4CDB1850-B223-452C-8ED3-977E78D7F2F3}" destId="{6871E5B5-5DA1-4859-BD9B-B57A410790D9}" srcOrd="0" destOrd="0" parTransId="{530F55CD-3736-425E-9165-F007F924F12B}" sibTransId="{E9E1AD79-5189-4039-8A9C-07B136A6895F}"/>
    <dgm:cxn modelId="{DCC2EEB2-36F6-4E2A-8166-95699DF23CDA}" srcId="{92278868-DFEC-41C3-B963-8376E6C73367}" destId="{DB14E82D-36F7-4748-82EA-C304652690D8}" srcOrd="0" destOrd="0" parTransId="{FE444DDA-CD58-4E2B-859B-217E44A1B66F}" sibTransId="{8680EC87-15E9-4643-B434-D2DF0F861AFA}"/>
    <dgm:cxn modelId="{E672382C-E351-4AAA-948E-370A89028A4B}" type="presOf" srcId="{FE1EA2D5-1E1D-43E1-B553-FFE3E8F01B27}" destId="{7AB25856-B84F-487A-80F7-704D6AB8CDF0}" srcOrd="0" destOrd="1" presId="urn:microsoft.com/office/officeart/2005/8/layout/matrix3"/>
    <dgm:cxn modelId="{1083A7FB-2CC5-444C-A773-28964A885CD3}" type="presOf" srcId="{39977F52-F4FF-474D-A10F-98E379919A0E}" destId="{5C6E3725-5038-4220-B859-FB58CF7F6787}" srcOrd="0" destOrd="1" presId="urn:microsoft.com/office/officeart/2005/8/layout/matrix3"/>
    <dgm:cxn modelId="{E50BDBDC-6244-4F79-A831-1F707D32FE8C}" type="presOf" srcId="{DB14E82D-36F7-4748-82EA-C304652690D8}" destId="{276B3B35-F4F6-44EC-8E3E-27AA28B48B30}" srcOrd="0" destOrd="1" presId="urn:microsoft.com/office/officeart/2005/8/layout/matrix3"/>
    <dgm:cxn modelId="{8E9F62EF-B64B-44F1-B580-57F36062C40B}" type="presOf" srcId="{1BC480E4-DEBE-4868-8F43-9C0E71C47D78}" destId="{5A742B8E-7C89-46DA-A6F0-C8CCDA4DA609}" srcOrd="0" destOrd="0" presId="urn:microsoft.com/office/officeart/2005/8/layout/matrix3"/>
    <dgm:cxn modelId="{3EB88E3D-BA20-4132-9420-78FC626CDC0D}" srcId="{89740E4F-AED5-4F07-8C0C-0C1E58BD9507}" destId="{39977F52-F4FF-474D-A10F-98E379919A0E}" srcOrd="0" destOrd="0" parTransId="{47775883-92D5-4B81-8564-DC5AC16567A7}" sibTransId="{7981CEBB-91EB-4C75-8BA5-EE0BD0790B9D}"/>
    <dgm:cxn modelId="{D31259E0-AC28-4E9A-940A-23557BDAAAA9}" type="presOf" srcId="{4CDB1850-B223-452C-8ED3-977E78D7F2F3}" destId="{394F7AD0-308A-4777-B97C-B3AB42D8A7AF}" srcOrd="0" destOrd="0" presId="urn:microsoft.com/office/officeart/2005/8/layout/matrix3"/>
    <dgm:cxn modelId="{E25D95FC-3ACD-4969-8009-668B8A06C161}" type="presOf" srcId="{92278868-DFEC-41C3-B963-8376E6C73367}" destId="{276B3B35-F4F6-44EC-8E3E-27AA28B48B30}" srcOrd="0" destOrd="0" presId="urn:microsoft.com/office/officeart/2005/8/layout/matrix3"/>
    <dgm:cxn modelId="{CAE7C650-D763-4C29-8B49-DAC32327900D}" type="presOf" srcId="{140B28D6-CC1E-46E5-ABBF-52A9DBD595D8}" destId="{7AB25856-B84F-487A-80F7-704D6AB8CDF0}" srcOrd="0" destOrd="0" presId="urn:microsoft.com/office/officeart/2005/8/layout/matrix3"/>
    <dgm:cxn modelId="{BB8AB95F-CE24-4AFE-BA24-BB77C8B1C1BA}" type="presOf" srcId="{89740E4F-AED5-4F07-8C0C-0C1E58BD9507}" destId="{5C6E3725-5038-4220-B859-FB58CF7F6787}" srcOrd="0" destOrd="0" presId="urn:microsoft.com/office/officeart/2005/8/layout/matrix3"/>
    <dgm:cxn modelId="{02EA1388-492F-4DE3-9172-00885483E4C1}" type="presOf" srcId="{6871E5B5-5DA1-4859-BD9B-B57A410790D9}" destId="{394F7AD0-308A-4777-B97C-B3AB42D8A7AF}" srcOrd="0" destOrd="1" presId="urn:microsoft.com/office/officeart/2005/8/layout/matrix3"/>
    <dgm:cxn modelId="{B70B0428-3A30-40D8-AC85-77FDAE6ED174}" srcId="{1BC480E4-DEBE-4868-8F43-9C0E71C47D78}" destId="{4CDB1850-B223-452C-8ED3-977E78D7F2F3}" srcOrd="2" destOrd="0" parTransId="{FD53DFF9-AE3B-48E0-A593-F9D86AC96853}" sibTransId="{82950327-43E9-4DA2-8864-0ABDB1019CC3}"/>
    <dgm:cxn modelId="{8AFEA81E-0972-4F4A-8455-53FD46B031B0}" srcId="{140B28D6-CC1E-46E5-ABBF-52A9DBD595D8}" destId="{FE1EA2D5-1E1D-43E1-B553-FFE3E8F01B27}" srcOrd="0" destOrd="0" parTransId="{B8EAC41D-D4BD-4837-A311-E3BE2D5D87BC}" sibTransId="{7CAA6464-0274-477E-8D3D-BA1FB0C2EE75}"/>
    <dgm:cxn modelId="{E00FD707-2F33-4C0F-859F-F25556DA2119}" srcId="{1BC480E4-DEBE-4868-8F43-9C0E71C47D78}" destId="{140B28D6-CC1E-46E5-ABBF-52A9DBD595D8}" srcOrd="3" destOrd="0" parTransId="{569FBA9C-0BFE-4246-B604-9683822BFACC}" sibTransId="{488486D1-4C69-42CC-B155-153924A0D2EA}"/>
    <dgm:cxn modelId="{52734A87-B000-48A3-9AF5-FF69D197909B}" type="presParOf" srcId="{5A742B8E-7C89-46DA-A6F0-C8CCDA4DA609}" destId="{C8F582A8-E975-40F9-9CF2-002269E240A3}" srcOrd="0" destOrd="0" presId="urn:microsoft.com/office/officeart/2005/8/layout/matrix3"/>
    <dgm:cxn modelId="{23C3F6BF-2C45-4321-8A90-D5E9FADE116C}" type="presParOf" srcId="{5A742B8E-7C89-46DA-A6F0-C8CCDA4DA609}" destId="{5C6E3725-5038-4220-B859-FB58CF7F6787}" srcOrd="1" destOrd="0" presId="urn:microsoft.com/office/officeart/2005/8/layout/matrix3"/>
    <dgm:cxn modelId="{A1200876-7499-43CC-A54D-CC1DCB57F5F3}" type="presParOf" srcId="{5A742B8E-7C89-46DA-A6F0-C8CCDA4DA609}" destId="{276B3B35-F4F6-44EC-8E3E-27AA28B48B30}" srcOrd="2" destOrd="0" presId="urn:microsoft.com/office/officeart/2005/8/layout/matrix3"/>
    <dgm:cxn modelId="{C8D51815-875A-4042-ACBA-0E71B19222B3}" type="presParOf" srcId="{5A742B8E-7C89-46DA-A6F0-C8CCDA4DA609}" destId="{394F7AD0-308A-4777-B97C-B3AB42D8A7AF}" srcOrd="3" destOrd="0" presId="urn:microsoft.com/office/officeart/2005/8/layout/matrix3"/>
    <dgm:cxn modelId="{446CDF42-72B9-4DEF-B2F8-73FD3B12CB22}" type="presParOf" srcId="{5A742B8E-7C89-46DA-A6F0-C8CCDA4DA609}" destId="{7AB25856-B84F-487A-80F7-704D6AB8CDF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5A395-7802-49C6-8DDE-C292573ED327}">
      <dsp:nvSpPr>
        <dsp:cNvPr id="0" name=""/>
        <dsp:cNvSpPr/>
      </dsp:nvSpPr>
      <dsp:spPr>
        <a:xfrm>
          <a:off x="500743" y="0"/>
          <a:ext cx="6458857" cy="6458857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9644C0-3E1D-49C5-88B0-1B051587FE23}">
      <dsp:nvSpPr>
        <dsp:cNvPr id="0" name=""/>
        <dsp:cNvSpPr/>
      </dsp:nvSpPr>
      <dsp:spPr>
        <a:xfrm>
          <a:off x="1114334" y="613591"/>
          <a:ext cx="2518954" cy="251895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b="1" kern="1200" dirty="0" smtClean="0"/>
            <a:t>Estrategia</a:t>
          </a:r>
          <a:r>
            <a:rPr lang="es-CO" sz="2100" kern="1200" dirty="0" smtClean="0"/>
            <a:t> </a:t>
          </a:r>
        </a:p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kern="1200" dirty="0" smtClean="0"/>
            <a:t>A largo plazo, vinculada a la empresa, centrada en el cliente)</a:t>
          </a:r>
          <a:endParaRPr lang="es-CO" sz="2100" kern="1200" dirty="0"/>
        </a:p>
      </dsp:txBody>
      <dsp:txXfrm>
        <a:off x="1237299" y="736556"/>
        <a:ext cx="2273024" cy="2273024"/>
      </dsp:txXfrm>
    </dsp:sp>
    <dsp:sp modelId="{21384A27-C848-47E4-B092-7E181FECB576}">
      <dsp:nvSpPr>
        <dsp:cNvPr id="0" name=""/>
        <dsp:cNvSpPr/>
      </dsp:nvSpPr>
      <dsp:spPr>
        <a:xfrm>
          <a:off x="3827054" y="613591"/>
          <a:ext cx="2518954" cy="251895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b="1" kern="1200" dirty="0" smtClean="0"/>
            <a:t>Cultura</a:t>
          </a:r>
          <a:r>
            <a:rPr lang="es-CO" sz="2100" kern="1200" dirty="0" smtClean="0"/>
            <a:t> </a:t>
          </a:r>
        </a:p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kern="1200" dirty="0" smtClean="0"/>
            <a:t>Riesgo, velocidad, agilidad, colaboración, orientación</a:t>
          </a:r>
          <a:endParaRPr lang="es-CO" sz="2100" kern="1200" dirty="0"/>
        </a:p>
      </dsp:txBody>
      <dsp:txXfrm>
        <a:off x="3950019" y="736556"/>
        <a:ext cx="2273024" cy="2273024"/>
      </dsp:txXfrm>
    </dsp:sp>
    <dsp:sp modelId="{5B4874CD-5864-4DC8-81F7-42692C207561}">
      <dsp:nvSpPr>
        <dsp:cNvPr id="0" name=""/>
        <dsp:cNvSpPr/>
      </dsp:nvSpPr>
      <dsp:spPr>
        <a:xfrm>
          <a:off x="1114334" y="3326311"/>
          <a:ext cx="2518954" cy="251895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b="1" kern="1200" dirty="0" smtClean="0"/>
            <a:t>Organización</a:t>
          </a:r>
        </a:p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kern="1200" dirty="0" smtClean="0"/>
            <a:t>Roles, Talento, </a:t>
          </a:r>
          <a:r>
            <a:rPr lang="es-CO" sz="2100" kern="1200" dirty="0" err="1" smtClean="0"/>
            <a:t>KPI's</a:t>
          </a:r>
          <a:r>
            <a:rPr lang="es-CO" sz="2100" kern="1200" dirty="0" smtClean="0"/>
            <a:t>, Inversión</a:t>
          </a:r>
          <a:endParaRPr lang="es-CO" sz="2100" kern="1200" dirty="0"/>
        </a:p>
      </dsp:txBody>
      <dsp:txXfrm>
        <a:off x="1237299" y="3449276"/>
        <a:ext cx="2273024" cy="2273024"/>
      </dsp:txXfrm>
    </dsp:sp>
    <dsp:sp modelId="{64C7CDE0-97FB-4980-A6A1-2465364E29FE}">
      <dsp:nvSpPr>
        <dsp:cNvPr id="0" name=""/>
        <dsp:cNvSpPr/>
      </dsp:nvSpPr>
      <dsp:spPr>
        <a:xfrm>
          <a:off x="3827054" y="3326311"/>
          <a:ext cx="2518954" cy="251895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b="1" kern="1200" dirty="0" smtClean="0"/>
            <a:t>Capacidades </a:t>
          </a:r>
          <a:r>
            <a:rPr lang="es-CO" sz="2100" kern="1200" dirty="0" smtClean="0"/>
            <a:t>conectividad, contenido, experiencia, datos, automatización, arquitectura de TI)</a:t>
          </a:r>
          <a:r>
            <a:rPr lang="en-US" sz="2100" kern="1200" dirty="0" smtClean="0"/>
            <a:t/>
          </a:r>
          <a:br>
            <a:rPr lang="en-US" sz="2100" kern="1200" dirty="0" smtClean="0"/>
          </a:br>
          <a:endParaRPr lang="es-CO" sz="2100" kern="1200" dirty="0"/>
        </a:p>
      </dsp:txBody>
      <dsp:txXfrm>
        <a:off x="3950019" y="3449276"/>
        <a:ext cx="2273024" cy="22730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582A8-E975-40F9-9CF2-002269E240A3}">
      <dsp:nvSpPr>
        <dsp:cNvPr id="0" name=""/>
        <dsp:cNvSpPr/>
      </dsp:nvSpPr>
      <dsp:spPr>
        <a:xfrm>
          <a:off x="3283857" y="0"/>
          <a:ext cx="7293429" cy="7293429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6E3725-5038-4220-B859-FB58CF7F6787}">
      <dsp:nvSpPr>
        <dsp:cNvPr id="0" name=""/>
        <dsp:cNvSpPr/>
      </dsp:nvSpPr>
      <dsp:spPr>
        <a:xfrm>
          <a:off x="3976732" y="692875"/>
          <a:ext cx="2844437" cy="284443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kern="1200" dirty="0" smtClean="0"/>
            <a:t>Naciente  (1)</a:t>
          </a:r>
          <a:endParaRPr lang="es-CO" sz="19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000" kern="1200" dirty="0" smtClean="0"/>
            <a:t>En donde las empresas utilizan datos externos y compras directas con un vínculo limitado con las ventas.</a:t>
          </a:r>
          <a:endParaRPr lang="es-CO" sz="2000" kern="1200" dirty="0"/>
        </a:p>
      </dsp:txBody>
      <dsp:txXfrm>
        <a:off x="4115586" y="831729"/>
        <a:ext cx="2566729" cy="2566729"/>
      </dsp:txXfrm>
    </dsp:sp>
    <dsp:sp modelId="{276B3B35-F4F6-44EC-8E3E-27AA28B48B30}">
      <dsp:nvSpPr>
        <dsp:cNvPr id="0" name=""/>
        <dsp:cNvSpPr/>
      </dsp:nvSpPr>
      <dsp:spPr>
        <a:xfrm>
          <a:off x="7039972" y="692875"/>
          <a:ext cx="2844437" cy="284443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kern="1200" dirty="0" smtClean="0"/>
            <a:t>Las empresas (2) emergentes</a:t>
          </a:r>
          <a:endParaRPr lang="es-CO" sz="19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dirty="0" smtClean="0"/>
            <a:t>Utilizan datos propios a partir de las compras automatizadas aplicando la optimización y las pruebas de las campañas en un único canal.</a:t>
          </a:r>
          <a:endParaRPr lang="es-CO" sz="1600" kern="1200" dirty="0"/>
        </a:p>
      </dsp:txBody>
      <dsp:txXfrm>
        <a:off x="7178826" y="831729"/>
        <a:ext cx="2566729" cy="2566729"/>
      </dsp:txXfrm>
    </dsp:sp>
    <dsp:sp modelId="{394F7AD0-308A-4777-B97C-B3AB42D8A7AF}">
      <dsp:nvSpPr>
        <dsp:cNvPr id="0" name=""/>
        <dsp:cNvSpPr/>
      </dsp:nvSpPr>
      <dsp:spPr>
        <a:xfrm>
          <a:off x="3976732" y="3756115"/>
          <a:ext cx="2844437" cy="284443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El tercer grupo son las empresas (3) conectadas</a:t>
          </a:r>
          <a:endParaRPr lang="es-CO" sz="18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dirty="0" smtClean="0"/>
            <a:t>En donde se integran los diferentes canales con un vínculo directo con el ROI (retorno sobre las inversiones) y las variables de ventas. </a:t>
          </a:r>
          <a:endParaRPr lang="es-CO" sz="1600" kern="1200" dirty="0"/>
        </a:p>
      </dsp:txBody>
      <dsp:txXfrm>
        <a:off x="4115586" y="3894969"/>
        <a:ext cx="2566729" cy="2566729"/>
      </dsp:txXfrm>
    </dsp:sp>
    <dsp:sp modelId="{7AB25856-B84F-487A-80F7-704D6AB8CDF0}">
      <dsp:nvSpPr>
        <dsp:cNvPr id="0" name=""/>
        <dsp:cNvSpPr/>
      </dsp:nvSpPr>
      <dsp:spPr>
        <a:xfrm>
          <a:off x="7039972" y="3756115"/>
          <a:ext cx="2844437" cy="284443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kern="1200" dirty="0" smtClean="0"/>
            <a:t>Y por último están las </a:t>
          </a:r>
          <a:r>
            <a:rPr lang="es-CO" sz="1900" b="1" kern="1200" dirty="0" err="1" smtClean="0"/>
            <a:t>multimomento</a:t>
          </a:r>
          <a:r>
            <a:rPr lang="es-CO" sz="1900" kern="1200" dirty="0" smtClean="0"/>
            <a:t> (4)</a:t>
          </a:r>
          <a:endParaRPr lang="es-CO" sz="19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dirty="0" smtClean="0"/>
            <a:t>En donde prima la ejecución dinámica en varios canales optimizando y enfocando los resultados empresariales a un solo cliente.  Datos conectados, automatización, mediciones, alianzas,  equipo</a:t>
          </a:r>
          <a:r>
            <a:rPr lang="es-CO" sz="1500" kern="1200" dirty="0" smtClean="0"/>
            <a:t>.</a:t>
          </a:r>
          <a:endParaRPr lang="es-CO" sz="1500" kern="1200" dirty="0"/>
        </a:p>
      </dsp:txBody>
      <dsp:txXfrm>
        <a:off x="7178826" y="3894969"/>
        <a:ext cx="2566729" cy="2566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B762B-233E-4AE3-B278-BF91516B3EA0}" type="datetimeFigureOut">
              <a:rPr lang="es-CO" smtClean="0"/>
              <a:t>3/12/2019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A71FA-DF74-4A35-8FE7-02AC09F014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641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0887B-5F9D-AC44-8B9E-B29C7E7C15B0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91172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0887B-5F9D-AC44-8B9E-B29C7E7C15B0}" type="slidenum">
              <a:rPr lang="es-ES_tradnl" smtClean="0"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77673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0887B-5F9D-AC44-8B9E-B29C7E7C15B0}" type="slidenum">
              <a:rPr lang="es-ES_tradnl" smtClean="0"/>
              <a:t>31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4998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0887B-5F9D-AC44-8B9E-B29C7E7C15B0}" type="slidenum">
              <a:rPr lang="es-ES_tradnl" smtClean="0"/>
              <a:t>36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686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A256-7076-4C60-8B3D-DB89E559D154}" type="datetimeFigureOut">
              <a:rPr lang="es-CO" smtClean="0"/>
              <a:t>3/12/2019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047C-3FC9-45B5-9628-3F140994EAE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1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A256-7076-4C60-8B3D-DB89E559D154}" type="datetimeFigureOut">
              <a:rPr lang="es-CO" smtClean="0"/>
              <a:t>3/12/2019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047C-3FC9-45B5-9628-3F140994EAE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0943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A256-7076-4C60-8B3D-DB89E559D154}" type="datetimeFigureOut">
              <a:rPr lang="es-CO" smtClean="0"/>
              <a:t>3/12/2019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047C-3FC9-45B5-9628-3F140994EAE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969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A256-7076-4C60-8B3D-DB89E559D154}" type="datetimeFigureOut">
              <a:rPr lang="es-CO" smtClean="0"/>
              <a:t>3/12/2019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047C-3FC9-45B5-9628-3F140994EAE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83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A256-7076-4C60-8B3D-DB89E559D154}" type="datetimeFigureOut">
              <a:rPr lang="es-CO" smtClean="0"/>
              <a:t>3/12/2019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047C-3FC9-45B5-9628-3F140994EAE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6029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A256-7076-4C60-8B3D-DB89E559D154}" type="datetimeFigureOut">
              <a:rPr lang="es-CO" smtClean="0"/>
              <a:t>3/12/2019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047C-3FC9-45B5-9628-3F140994EAE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80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A256-7076-4C60-8B3D-DB89E559D154}" type="datetimeFigureOut">
              <a:rPr lang="es-CO" smtClean="0"/>
              <a:t>3/12/2019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047C-3FC9-45B5-9628-3F140994EAE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990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A256-7076-4C60-8B3D-DB89E559D154}" type="datetimeFigureOut">
              <a:rPr lang="es-CO" smtClean="0"/>
              <a:t>3/12/2019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047C-3FC9-45B5-9628-3F140994EAE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161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A256-7076-4C60-8B3D-DB89E559D154}" type="datetimeFigureOut">
              <a:rPr lang="es-CO" smtClean="0"/>
              <a:t>3/12/2019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047C-3FC9-45B5-9628-3F140994EAE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99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A256-7076-4C60-8B3D-DB89E559D154}" type="datetimeFigureOut">
              <a:rPr lang="es-CO" smtClean="0"/>
              <a:t>3/12/2019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047C-3FC9-45B5-9628-3F140994EAE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102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A256-7076-4C60-8B3D-DB89E559D154}" type="datetimeFigureOut">
              <a:rPr lang="es-CO" smtClean="0"/>
              <a:t>3/12/2019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047C-3FC9-45B5-9628-3F140994EAE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35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7A256-7076-4C60-8B3D-DB89E559D154}" type="datetimeFigureOut">
              <a:rPr lang="es-CO" smtClean="0"/>
              <a:t>3/12/2019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6047C-3FC9-45B5-9628-3F140994EAE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464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24680" y="-32673"/>
            <a:ext cx="12216680" cy="6912768"/>
          </a:xfrm>
          <a:prstGeom prst="rect">
            <a:avLst/>
          </a:prstGeom>
          <a:solidFill>
            <a:schemeClr val="accent6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80" y="-27384"/>
            <a:ext cx="12216680" cy="691276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92" y="80963"/>
            <a:ext cx="7375904" cy="680502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284640" y="4791811"/>
            <a:ext cx="4932040" cy="653413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 smtClean="0">
                <a:solidFill>
                  <a:srgbClr val="6DA2C0"/>
                </a:solidFill>
                <a:latin typeface="Arial Black" panose="020B0A04020102020204" pitchFamily="34" charset="0"/>
              </a:rPr>
              <a:t>UNIEMPRESARIAL</a:t>
            </a:r>
            <a:endParaRPr lang="es-CO" sz="3200" dirty="0">
              <a:solidFill>
                <a:srgbClr val="6DA2C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364760" y="5517232"/>
            <a:ext cx="3851920" cy="54819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dirty="0" smtClean="0">
                <a:solidFill>
                  <a:srgbClr val="6DA2C0"/>
                </a:solidFill>
              </a:rPr>
              <a:t>2019</a:t>
            </a:r>
            <a:endParaRPr lang="es-CO" sz="4000" dirty="0">
              <a:solidFill>
                <a:srgbClr val="6DA2C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55" y="618701"/>
            <a:ext cx="6187976" cy="407857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659960" y="6105065"/>
            <a:ext cx="5498554" cy="54819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 smtClean="0">
                <a:solidFill>
                  <a:srgbClr val="6DA2C0"/>
                </a:solidFill>
              </a:rPr>
              <a:t>JUAN CARLOS RODRÍGUEZ G </a:t>
            </a:r>
            <a:endParaRPr lang="es-CO" sz="3200" dirty="0">
              <a:solidFill>
                <a:srgbClr val="6DA2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3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1" y="2068286"/>
            <a:ext cx="12264320" cy="478971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6943" y="225425"/>
            <a:ext cx="10515600" cy="2202089"/>
          </a:xfrm>
          <a:solidFill>
            <a:schemeClr val="tx1">
              <a:alpha val="6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O" sz="4000" dirty="0" smtClean="0">
                <a:solidFill>
                  <a:schemeClr val="bg1"/>
                </a:solidFill>
              </a:rPr>
              <a:t>Una </a:t>
            </a:r>
            <a:r>
              <a:rPr lang="es-CO" sz="4000" dirty="0">
                <a:solidFill>
                  <a:schemeClr val="bg1"/>
                </a:solidFill>
              </a:rPr>
              <a:t>experiencia de cliente poderosa debe estar basada en </a:t>
            </a:r>
            <a:r>
              <a:rPr lang="es-CO" sz="4000" b="1" dirty="0">
                <a:solidFill>
                  <a:schemeClr val="bg1"/>
                </a:solidFill>
              </a:rPr>
              <a:t>contenido visual inspirador y atractivo</a:t>
            </a:r>
            <a:r>
              <a:rPr lang="es-CO" sz="4000" dirty="0">
                <a:solidFill>
                  <a:schemeClr val="bg1"/>
                </a:solidFill>
              </a:rPr>
              <a:t>, que incite no sólo a convertir, sino que genere un vínculo con el vendedor. </a:t>
            </a:r>
          </a:p>
        </p:txBody>
      </p:sp>
    </p:spTree>
    <p:extLst>
      <p:ext uri="{BB962C8B-B14F-4D97-AF65-F5344CB8AC3E}">
        <p14:creationId xmlns:p14="http://schemas.microsoft.com/office/powerpoint/2010/main" val="377038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>
          <a:xfrm flipH="1">
            <a:off x="0" y="-1"/>
            <a:ext cx="12192000" cy="68368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59504" y="3493954"/>
            <a:ext cx="8523514" cy="3103794"/>
          </a:xfrm>
          <a:solidFill>
            <a:schemeClr val="tx1">
              <a:alpha val="59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CO" sz="4000" dirty="0">
                <a:solidFill>
                  <a:schemeClr val="bg1"/>
                </a:solidFill>
              </a:rPr>
              <a:t>Gracias a la AI, los e-</a:t>
            </a:r>
            <a:r>
              <a:rPr lang="es-CO" sz="4000" dirty="0" err="1">
                <a:solidFill>
                  <a:schemeClr val="bg1"/>
                </a:solidFill>
              </a:rPr>
              <a:t>commerce</a:t>
            </a:r>
            <a:r>
              <a:rPr lang="es-CO" sz="4000" dirty="0">
                <a:solidFill>
                  <a:schemeClr val="bg1"/>
                </a:solidFill>
              </a:rPr>
              <a:t> son capaces de </a:t>
            </a:r>
            <a:r>
              <a:rPr lang="es-CO" sz="4000" b="1" dirty="0">
                <a:solidFill>
                  <a:schemeClr val="bg1"/>
                </a:solidFill>
              </a:rPr>
              <a:t>absorber grandes cantidades de información sobre sus clientes</a:t>
            </a:r>
            <a:r>
              <a:rPr lang="es-CO" sz="4000" dirty="0">
                <a:solidFill>
                  <a:schemeClr val="bg1"/>
                </a:solidFill>
              </a:rPr>
              <a:t>, de manera que pueden orientar mejor sus ofertas y comunicaciones comerciales. </a:t>
            </a:r>
            <a:endParaRPr lang="es-CO" sz="40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s-CO" sz="52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s-CO" sz="5200" b="1" dirty="0" smtClean="0">
                <a:solidFill>
                  <a:srgbClr val="FFFF00"/>
                </a:solidFill>
              </a:rPr>
              <a:t>Personalizaci</a:t>
            </a:r>
            <a:r>
              <a:rPr lang="es-CO" sz="5200" b="1" dirty="0" smtClean="0">
                <a:solidFill>
                  <a:srgbClr val="FFFF00"/>
                </a:solidFill>
              </a:rPr>
              <a:t>ón</a:t>
            </a:r>
            <a:endParaRPr lang="es-CO" sz="5200" b="1" dirty="0" smtClean="0">
              <a:solidFill>
                <a:srgbClr val="FFFF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615397" y="647114"/>
            <a:ext cx="7657224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CO" sz="5400" dirty="0" smtClean="0">
                <a:solidFill>
                  <a:schemeClr val="bg1"/>
                </a:solidFill>
              </a:rPr>
              <a:t>La publicidad me persigue </a:t>
            </a:r>
            <a:endParaRPr lang="es-CO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7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-1000" r="7763" b="1000"/>
          <a:stretch/>
        </p:blipFill>
        <p:spPr>
          <a:xfrm>
            <a:off x="-1" y="-168813"/>
            <a:ext cx="12663043" cy="7026813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5429" y="1482273"/>
            <a:ext cx="5473002" cy="39759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O" sz="4000" dirty="0" smtClean="0">
                <a:solidFill>
                  <a:schemeClr val="bg1"/>
                </a:solidFill>
              </a:rPr>
              <a:t>Por </a:t>
            </a:r>
            <a:r>
              <a:rPr lang="es-CO" sz="4000" dirty="0">
                <a:solidFill>
                  <a:schemeClr val="bg1"/>
                </a:solidFill>
              </a:rPr>
              <a:t>ejemplo, las </a:t>
            </a:r>
            <a:r>
              <a:rPr lang="es-CO" sz="4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recomendaciones personalizadas en tiempo real </a:t>
            </a:r>
            <a:r>
              <a:rPr lang="es-CO" sz="4000" dirty="0">
                <a:solidFill>
                  <a:schemeClr val="bg1"/>
                </a:solidFill>
              </a:rPr>
              <a:t>dan respuestas oportunas e inmediatas a </a:t>
            </a:r>
            <a:r>
              <a:rPr lang="es-CO" sz="4000" b="1" dirty="0">
                <a:solidFill>
                  <a:schemeClr val="bg1"/>
                </a:solidFill>
              </a:rPr>
              <a:t>un consumidor que no quiere perder ni un segundo cuando compra por Internet.</a:t>
            </a:r>
            <a:r>
              <a:rPr lang="es-CO" sz="4000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1980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300935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184657" y="1309600"/>
            <a:ext cx="8367209" cy="2573586"/>
          </a:xfrm>
          <a:solidFill>
            <a:schemeClr val="tx1">
              <a:alpha val="7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4000" b="1" dirty="0">
                <a:solidFill>
                  <a:schemeClr val="bg1"/>
                </a:solidFill>
              </a:rPr>
              <a:t>Los </a:t>
            </a:r>
            <a:r>
              <a:rPr lang="es-CO" sz="4000" b="1" dirty="0" err="1">
                <a:solidFill>
                  <a:schemeClr val="bg1"/>
                </a:solidFill>
              </a:rPr>
              <a:t>marketplaces</a:t>
            </a:r>
            <a:r>
              <a:rPr lang="es-CO" sz="4000" b="1" dirty="0">
                <a:solidFill>
                  <a:schemeClr val="bg1"/>
                </a:solidFill>
              </a:rPr>
              <a:t> funcionan de forma sencilla, efectiva, rápida y económica</a:t>
            </a:r>
            <a:r>
              <a:rPr lang="es-CO" sz="4000" dirty="0">
                <a:solidFill>
                  <a:schemeClr val="bg1"/>
                </a:solidFill>
              </a:rPr>
              <a:t>, tanto para clientes como para vendedores. </a:t>
            </a:r>
          </a:p>
        </p:txBody>
      </p:sp>
    </p:spTree>
    <p:extLst>
      <p:ext uri="{BB962C8B-B14F-4D97-AF65-F5344CB8AC3E}">
        <p14:creationId xmlns:p14="http://schemas.microsoft.com/office/powerpoint/2010/main" val="39965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089959" cy="6858000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6452407" y="1256495"/>
            <a:ext cx="5921828" cy="4162172"/>
          </a:xfrm>
          <a:solidFill>
            <a:schemeClr val="tx1">
              <a:alpha val="47000"/>
            </a:schemeClr>
          </a:solidFill>
        </p:spPr>
        <p:txBody>
          <a:bodyPr>
            <a:normAutofit/>
          </a:bodyPr>
          <a:lstStyle/>
          <a:p>
            <a:r>
              <a:rPr lang="es-CO" sz="3200" dirty="0" smtClean="0">
                <a:solidFill>
                  <a:schemeClr val="bg1"/>
                </a:solidFill>
              </a:rPr>
              <a:t>Es </a:t>
            </a:r>
            <a:r>
              <a:rPr lang="es-CO" sz="3200" dirty="0">
                <a:solidFill>
                  <a:schemeClr val="bg1"/>
                </a:solidFill>
              </a:rPr>
              <a:t>fácil trabajar con ellos: </a:t>
            </a:r>
            <a:r>
              <a:rPr lang="es-CO" sz="3200" b="1" dirty="0">
                <a:solidFill>
                  <a:schemeClr val="bg1"/>
                </a:solidFill>
              </a:rPr>
              <a:t>conllevan una gran cantidad de tráfico</a:t>
            </a:r>
            <a:r>
              <a:rPr lang="es-CO" sz="3200" dirty="0">
                <a:solidFill>
                  <a:schemeClr val="bg1"/>
                </a:solidFill>
              </a:rPr>
              <a:t>, incomparable con el que puede tener un negocio online más pequeño e incluso, en algunos casos, permiten que se pueda vender sin contar con una plataforma online previa.</a:t>
            </a:r>
          </a:p>
          <a:p>
            <a:endParaRPr lang="es-C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647700" y="2075997"/>
            <a:ext cx="10015611" cy="2918034"/>
          </a:xfrm>
          <a:solidFill>
            <a:schemeClr val="tx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es-CO" sz="3600" b="1" i="1" dirty="0">
                <a:solidFill>
                  <a:schemeClr val="bg1"/>
                </a:solidFill>
              </a:rPr>
              <a:t>La transformación digital lleva a la construcción de nuevos modelos de negocio y la explotación de un mundo de nuevas oportunidades en los campos del marketing,</a:t>
            </a:r>
            <a:r>
              <a:rPr lang="es-CO" sz="3600" dirty="0">
                <a:solidFill>
                  <a:schemeClr val="bg1"/>
                </a:solidFill>
              </a:rPr>
              <a:t> del relacionamiento con los clientes, del comercio electrónico y  la eficiencia en costos y procesos</a:t>
            </a:r>
            <a:r>
              <a:rPr lang="es-CO" sz="3600" dirty="0" smtClean="0">
                <a:solidFill>
                  <a:schemeClr val="bg1"/>
                </a:solidFill>
              </a:rPr>
              <a:t>.</a:t>
            </a:r>
            <a:endParaRPr lang="es-CO" sz="3600" dirty="0">
              <a:solidFill>
                <a:schemeClr val="bg1"/>
              </a:solidFill>
            </a:endParaRPr>
          </a:p>
          <a:p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63964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292" cy="693420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521091" y="675675"/>
            <a:ext cx="9270023" cy="2791425"/>
          </a:xfrm>
          <a:solidFill>
            <a:schemeClr val="tx1">
              <a:alpha val="37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4400" b="1" dirty="0" smtClean="0">
                <a:solidFill>
                  <a:schemeClr val="bg1"/>
                </a:solidFill>
              </a:rPr>
              <a:t>La </a:t>
            </a:r>
            <a:r>
              <a:rPr lang="es-CO" sz="4400" b="1" dirty="0">
                <a:solidFill>
                  <a:schemeClr val="bg1"/>
                </a:solidFill>
              </a:rPr>
              <a:t>transformación digital implica la inversión en el desarrollo de capacidades digitales que deben estar completamente alineadas.</a:t>
            </a:r>
          </a:p>
          <a:p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372006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98"/>
            <a:ext cx="13074856" cy="6968898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5291667" cy="71860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s-CO" sz="6000" b="1" dirty="0" smtClean="0">
                <a:solidFill>
                  <a:schemeClr val="bg1"/>
                </a:solidFill>
              </a:rPr>
              <a:t>La madurez Digital </a:t>
            </a:r>
            <a:endParaRPr lang="es-CO" sz="6000" b="1" dirty="0">
              <a:solidFill>
                <a:schemeClr val="bg1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389129" y="1883229"/>
            <a:ext cx="8600126" cy="2180771"/>
          </a:xfrm>
          <a:solidFill>
            <a:schemeClr val="tx1">
              <a:alpha val="52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3600" b="1" dirty="0">
                <a:solidFill>
                  <a:schemeClr val="bg1"/>
                </a:solidFill>
              </a:rPr>
              <a:t>La trasformación digital implica que las empresas inviertan en capacidades digitales alineadas con la estrategia global de la organización. </a:t>
            </a:r>
            <a:endParaRPr lang="es-CO" sz="3600" b="1" dirty="0" smtClean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65" y="2767526"/>
            <a:ext cx="1076646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0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924"/>
            <a:ext cx="12708528" cy="6931924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389129" y="1883228"/>
            <a:ext cx="8600126" cy="3544177"/>
          </a:xfrm>
          <a:solidFill>
            <a:schemeClr val="tx1">
              <a:alpha val="52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3600" dirty="0" smtClean="0">
                <a:solidFill>
                  <a:schemeClr val="bg1"/>
                </a:solidFill>
              </a:rPr>
              <a:t>El </a:t>
            </a:r>
            <a:r>
              <a:rPr lang="es-CO" sz="3600" dirty="0">
                <a:solidFill>
                  <a:schemeClr val="bg1"/>
                </a:solidFill>
              </a:rPr>
              <a:t>desarrollo de estas capacidades se debe realizar de manera integrada en todas las dimensiones de la empresa: </a:t>
            </a:r>
            <a:endParaRPr lang="es-CO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sz="3600" dirty="0" smtClean="0">
              <a:solidFill>
                <a:schemeClr val="bg1"/>
              </a:solidFill>
            </a:endParaRPr>
          </a:p>
          <a:p>
            <a:pPr lvl="1"/>
            <a:r>
              <a:rPr lang="es-CO" sz="3200" dirty="0" smtClean="0">
                <a:solidFill>
                  <a:schemeClr val="bg1"/>
                </a:solidFill>
              </a:rPr>
              <a:t>Estrategia</a:t>
            </a:r>
            <a:r>
              <a:rPr lang="es-CO" sz="3200" dirty="0">
                <a:solidFill>
                  <a:schemeClr val="bg1"/>
                </a:solidFill>
              </a:rPr>
              <a:t>, cultura, gente, sistemas de gestión, procesos de trabajo y tecnología.  </a:t>
            </a:r>
            <a:endParaRPr lang="es-CO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169011A-9406-5E4C-BB13-6A6778CC51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"/>
            <a:ext cx="12192000" cy="68580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109F380-63FE-854F-965A-D9031D37D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ES_tradnl" b="1" dirty="0" smtClean="0">
                <a:solidFill>
                  <a:srgbClr val="FFFFFF"/>
                </a:solidFill>
              </a:rPr>
              <a:t>¿Estamos Listos ?</a:t>
            </a:r>
            <a:r>
              <a:rPr lang="es-ES_tradnl" b="1" dirty="0">
                <a:solidFill>
                  <a:srgbClr val="FFFFFF"/>
                </a:solidFill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426091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863 0.04612" pathEditMode="relative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6863 0.04612 L -0.04667 -0.11893" pathEditMode="relative" ptsTypes="AA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4667 -0.11893 L -0.24922 0.02184" pathEditMode="relative" ptsTypes="AA">
                                      <p:cBhvr>
                                        <p:cTn id="14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02184 L 0.24922 0.24861" pathEditMode="relative" ptsTypes="AA">
                                      <p:cBhvr>
                                        <p:cTn id="17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24861 L 0 0" pathEditMode="relative" ptsTypes="AA">
                                      <p:cBhvr>
                                        <p:cTn id="20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2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E26B61-A914-6544-A20D-7D1EEEFED9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DAEC168-22C9-BC44-9339-7493C314F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56" y="2475950"/>
            <a:ext cx="4339387" cy="13273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900" b="1" dirty="0" smtClean="0">
                <a:solidFill>
                  <a:schemeClr val="bg1"/>
                </a:solidFill>
              </a:rPr>
              <a:t>¿</a:t>
            </a:r>
            <a:r>
              <a:rPr lang="en-US" sz="4900" b="1" dirty="0" err="1" smtClean="0">
                <a:solidFill>
                  <a:schemeClr val="bg1"/>
                </a:solidFill>
              </a:rPr>
              <a:t>Cuando</a:t>
            </a:r>
            <a:r>
              <a:rPr lang="en-US" sz="4900" b="1" dirty="0" smtClean="0">
                <a:solidFill>
                  <a:schemeClr val="bg1"/>
                </a:solidFill>
              </a:rPr>
              <a:t> les </a:t>
            </a:r>
            <a:r>
              <a:rPr lang="en-US" sz="4900" b="1" dirty="0" err="1" smtClean="0">
                <a:solidFill>
                  <a:schemeClr val="bg1"/>
                </a:solidFill>
              </a:rPr>
              <a:t>hablo</a:t>
            </a:r>
            <a:r>
              <a:rPr lang="en-US" sz="4900" b="1" dirty="0" smtClean="0">
                <a:solidFill>
                  <a:schemeClr val="bg1"/>
                </a:solidFill>
              </a:rPr>
              <a:t> de marketing digital que se les </a:t>
            </a:r>
            <a:r>
              <a:rPr lang="en-US" sz="4900" b="1" dirty="0" err="1" smtClean="0">
                <a:solidFill>
                  <a:schemeClr val="bg1"/>
                </a:solidFill>
              </a:rPr>
              <a:t>viene</a:t>
            </a:r>
            <a:r>
              <a:rPr lang="en-US" sz="4900" b="1" dirty="0" smtClean="0">
                <a:solidFill>
                  <a:schemeClr val="bg1"/>
                </a:solidFill>
              </a:rPr>
              <a:t> a la </a:t>
            </a:r>
            <a:r>
              <a:rPr lang="en-US" sz="4900" b="1" dirty="0" err="1" smtClean="0">
                <a:solidFill>
                  <a:schemeClr val="bg1"/>
                </a:solidFill>
              </a:rPr>
              <a:t>mente</a:t>
            </a:r>
            <a:r>
              <a:rPr lang="en-US" sz="4900" dirty="0" smtClean="0">
                <a:solidFill>
                  <a:schemeClr val="bg1"/>
                </a:solidFill>
              </a:rPr>
              <a:t>?</a:t>
            </a:r>
            <a:r>
              <a:rPr lang="en-US" sz="2900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9857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E7C999-E86E-4C40-A21C-082BD77C0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4836" y="0"/>
            <a:ext cx="1546167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0C09791-6B2E-934B-B066-F61A3CB5C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953" y="637192"/>
            <a:ext cx="10741152" cy="2934273"/>
          </a:xfrm>
        </p:spPr>
        <p:txBody>
          <a:bodyPr>
            <a:norm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Todos hablamos acerca de la digitalización y del marketing digital </a:t>
            </a:r>
            <a:r>
              <a:rPr lang="es-ES_tradnl" b="1" dirty="0">
                <a:solidFill>
                  <a:schemeClr val="bg1"/>
                </a:solidFill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69443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675 -0.02743" pathEditMode="relative" ptsTypes="AA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1675 -0.02743 L 0.39831 -0.14322" pathEditMode="relative" ptsTypes="AA">
                                      <p:cBhvr>
                                        <p:cTn id="11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39831 -0.14322 L 0.45036 0.14932" pathEditMode="relative" ptsTypes="AA">
                                      <p:cBhvr>
                                        <p:cTn id="14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45036 0.14932 L -0.45036 -0.08837" pathEditMode="relative" ptsTypes="AA">
                                      <p:cBhvr>
                                        <p:cTn id="17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45036 -0.08837 L 0 0" pathEditMode="relative" ptsTypes="AA">
                                      <p:cBhvr>
                                        <p:cTn id="20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2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71F6EA2-B8B2-0949-AA12-89B2335EE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D70069B-6A17-D148-9B19-764741DB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" y="1065862"/>
            <a:ext cx="4397829" cy="44060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400" b="1" dirty="0">
                <a:ln w="22225">
                  <a:solidFill>
                    <a:srgbClr val="FFFFFF"/>
                  </a:solidFill>
                </a:ln>
              </a:rPr>
              <a:t>¿</a:t>
            </a:r>
            <a:r>
              <a:rPr lang="en-US" sz="7400" b="1" dirty="0" err="1" smtClean="0">
                <a:ln w="22225">
                  <a:solidFill>
                    <a:srgbClr val="FFFFFF"/>
                  </a:solidFill>
                </a:ln>
              </a:rPr>
              <a:t>Qué</a:t>
            </a:r>
            <a:r>
              <a:rPr lang="en-US" sz="7400" b="1" dirty="0" smtClean="0">
                <a:ln w="22225">
                  <a:solidFill>
                    <a:srgbClr val="FFFFFF"/>
                  </a:solidFill>
                </a:ln>
              </a:rPr>
              <a:t> </a:t>
            </a:r>
            <a:r>
              <a:rPr lang="en-US" sz="7400" b="1" dirty="0" err="1" smtClean="0">
                <a:ln w="22225">
                  <a:solidFill>
                    <a:srgbClr val="FFFFFF"/>
                  </a:solidFill>
                </a:ln>
              </a:rPr>
              <a:t>significa</a:t>
            </a:r>
            <a:r>
              <a:rPr lang="en-US" sz="7400" b="1" dirty="0" smtClean="0">
                <a:ln w="22225">
                  <a:solidFill>
                    <a:srgbClr val="FFFFFF"/>
                  </a:solidFill>
                </a:ln>
              </a:rPr>
              <a:t> </a:t>
            </a:r>
            <a:r>
              <a:rPr lang="en-US" sz="7400" b="1" dirty="0" err="1" smtClean="0">
                <a:ln w="22225">
                  <a:solidFill>
                    <a:srgbClr val="FFFFFF"/>
                  </a:solidFill>
                </a:ln>
              </a:rPr>
              <a:t>madurez</a:t>
            </a:r>
            <a:r>
              <a:rPr lang="en-US" sz="7400" b="1" dirty="0" smtClean="0">
                <a:ln w="22225">
                  <a:solidFill>
                    <a:srgbClr val="FFFFFF"/>
                  </a:solidFill>
                </a:ln>
              </a:rPr>
              <a:t> digital ?</a:t>
            </a:r>
            <a:r>
              <a:rPr lang="en-US" sz="7400" b="1" dirty="0">
                <a:ln w="22225">
                  <a:solidFill>
                    <a:srgbClr val="FFFFFF"/>
                  </a:solidFill>
                </a:ln>
              </a:rPr>
              <a:t>
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15104193"/>
              </p:ext>
            </p:extLst>
          </p:nvPr>
        </p:nvGraphicFramePr>
        <p:xfrm>
          <a:off x="4572000" y="159656"/>
          <a:ext cx="7460343" cy="6458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3EB9E169-18A4-3449-8122-A97D1E05F6C9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CO" dirty="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7615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2BE6222-68E0-F147-BA96-A6CF83165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F90B515-3A58-804A-AB87-4012BE66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356" y="2079172"/>
            <a:ext cx="10000488" cy="2253678"/>
          </a:xfrm>
          <a:solidFill>
            <a:schemeClr val="tx1">
              <a:alpha val="54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_tradnl" sz="6000" b="1" dirty="0" smtClean="0">
                <a:solidFill>
                  <a:schemeClr val="bg1"/>
                </a:solidFill>
              </a:rPr>
              <a:t>Vivimos un crecimiento exponencial a nivel tecnológico </a:t>
            </a:r>
            <a:endParaRPr lang="es-ES_tradnl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3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-0.35275" pathEditMode="relative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35275 L 0.24922 -0.31392" pathEditMode="relative" ptsTypes="AA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31392 L 0.24922 -0.26861" pathEditMode="relative" ptsTypes="AA">
                                      <p:cBhvr>
                                        <p:cTn id="14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26861 L 0.22588 -0.19094" pathEditMode="relative" ptsTypes="AA">
                                      <p:cBhvr>
                                        <p:cTn id="17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2588 -0.19094 L 0.11659 -0.11327" pathEditMode="relative" ptsTypes="AA">
                                      <p:cBhvr>
                                        <p:cTn id="20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1659 -0.11327 L -0.02915 0.06149" pathEditMode="relative" ptsTypes="AA">
                                      <p:cBhvr>
                                        <p:cTn id="23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915 0.06149 L -0.13845 0.16505" pathEditMode="relative" ptsTypes="AA">
                                      <p:cBhvr>
                                        <p:cTn id="2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3845 0.16505 L -0.24922 0.30744" pathEditMode="relative" ptsTypes="AA">
                                      <p:cBhvr>
                                        <p:cTn id="29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30744 L -0.24922 0.43042" pathEditMode="relative" ptsTypes="AA">
                                      <p:cBhvr>
                                        <p:cTn id="32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43042 L -0.24922 0.49861" pathEditMode="relative" ptsTypes="AA">
                                      <p:cBhvr>
                                        <p:cTn id="35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49861 L -0.24922 0.49861" pathEditMode="relative" ptsTypes="AA">
                                      <p:cBhvr>
                                        <p:cTn id="38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49861 L 0 0" pathEditMode="relative" ptsTypes="AA">
                                      <p:cBhvr>
                                        <p:cTn id="4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43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50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4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FD91CBF-51B8-CF44-B75F-89B3D08F8C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615F81-EB9D-E74F-8B1F-47584B853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349" y="520505"/>
            <a:ext cx="6585451" cy="4845092"/>
          </a:xfr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Fourth Revolution</a:t>
            </a:r>
            <a:br>
              <a:rPr lang="en-US" sz="6000" b="1" dirty="0">
                <a:solidFill>
                  <a:srgbClr val="FFFFFF"/>
                </a:solidFill>
              </a:rPr>
            </a:br>
            <a:r>
              <a:rPr lang="en-US" sz="6000" b="1" dirty="0">
                <a:solidFill>
                  <a:srgbClr val="FFFFFF"/>
                </a:solidFill>
              </a:rPr>
              <a:t>Big Data</a:t>
            </a:r>
            <a:br>
              <a:rPr lang="en-US" sz="6000" b="1" dirty="0">
                <a:solidFill>
                  <a:srgbClr val="FFFFFF"/>
                </a:solidFill>
              </a:rPr>
            </a:br>
            <a:r>
              <a:rPr lang="en-US" sz="6000" b="1" dirty="0">
                <a:solidFill>
                  <a:srgbClr val="FFFFFF"/>
                </a:solidFill>
              </a:rPr>
              <a:t>Machine Learning</a:t>
            </a:r>
            <a:br>
              <a:rPr lang="en-US" sz="6000" b="1" dirty="0">
                <a:solidFill>
                  <a:srgbClr val="FFFFFF"/>
                </a:solidFill>
              </a:rPr>
            </a:br>
            <a:r>
              <a:rPr lang="en-US" sz="6000" b="1" dirty="0">
                <a:solidFill>
                  <a:srgbClr val="FFFFFF"/>
                </a:solidFill>
              </a:rPr>
              <a:t>Artificial </a:t>
            </a:r>
            <a:r>
              <a:rPr lang="en-US" sz="6000" b="1" dirty="0" smtClean="0">
                <a:solidFill>
                  <a:srgbClr val="FFFFFF"/>
                </a:solidFill>
              </a:rPr>
              <a:t>Intelligence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09E1087D-D128-6942-9533-141CC2FD2C9A}"/>
              </a:ext>
            </a:extLst>
          </p:cNvPr>
          <p:cNvSpPr txBox="1">
            <a:spLocks/>
          </p:cNvSpPr>
          <p:nvPr/>
        </p:nvSpPr>
        <p:spPr>
          <a:xfrm>
            <a:off x="8747060" y="5365597"/>
            <a:ext cx="28568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7C5F135-2DB0-5E42-B79B-21D93EB84AF7}"/>
              </a:ext>
            </a:extLst>
          </p:cNvPr>
          <p:cNvSpPr txBox="1">
            <a:spLocks/>
          </p:cNvSpPr>
          <p:nvPr/>
        </p:nvSpPr>
        <p:spPr>
          <a:xfrm>
            <a:off x="8747060" y="2314746"/>
            <a:ext cx="25816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F562DEC-99C0-FA4C-851E-E9131CAB3D0E}"/>
              </a:ext>
            </a:extLst>
          </p:cNvPr>
          <p:cNvSpPr txBox="1">
            <a:spLocks/>
          </p:cNvSpPr>
          <p:nvPr/>
        </p:nvSpPr>
        <p:spPr>
          <a:xfrm>
            <a:off x="8747060" y="3799871"/>
            <a:ext cx="25816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8455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3900A6D-CDFE-3D44-9B99-2B22E13704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C6D989-4223-2542-A1CF-911E3137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56" y="669924"/>
            <a:ext cx="4936873" cy="54336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CO" b="1" dirty="0" smtClean="0"/>
              <a:t>Cambios culturales</a:t>
            </a:r>
            <a:br>
              <a:rPr lang="es-CO" b="1" dirty="0" smtClean="0"/>
            </a:br>
            <a:r>
              <a:rPr lang="es-CO" b="1" dirty="0" smtClean="0"/>
              <a:t>consumidores </a:t>
            </a:r>
            <a:r>
              <a:rPr lang="es-CO" b="1" dirty="0" err="1" smtClean="0"/>
              <a:t>hiper</a:t>
            </a:r>
            <a:r>
              <a:rPr lang="es-CO" b="1" dirty="0" smtClean="0"/>
              <a:t>- informados </a:t>
            </a:r>
            <a:br>
              <a:rPr lang="es-CO" b="1" dirty="0" smtClean="0"/>
            </a:br>
            <a:r>
              <a:rPr lang="es-CO" b="1" dirty="0" smtClean="0"/>
              <a:t/>
            </a:r>
            <a:br>
              <a:rPr lang="es-CO" b="1" dirty="0" smtClean="0"/>
            </a:br>
            <a:r>
              <a:rPr lang="es-CO" b="1" dirty="0" smtClean="0"/>
              <a:t>El mundo digital rompe las fronteras </a:t>
            </a:r>
            <a:r>
              <a:rPr lang="en-US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
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8" t="15162" r="18967" b="9634"/>
          <a:stretch/>
        </p:blipFill>
        <p:spPr>
          <a:xfrm>
            <a:off x="6297165" y="1121346"/>
            <a:ext cx="5692232" cy="382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6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874C09-27F3-524B-9F25-5F26B4DB0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251431-74C0-3A49-9A57-C7ACE9969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91" y="1949755"/>
            <a:ext cx="4533538" cy="255209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600" dirty="0" err="1" smtClean="0">
                <a:solidFill>
                  <a:srgbClr val="FFFFFF"/>
                </a:solidFill>
              </a:rPr>
              <a:t>Grandes</a:t>
            </a:r>
            <a:r>
              <a:rPr lang="en-US" sz="5600" dirty="0" smtClean="0">
                <a:solidFill>
                  <a:srgbClr val="FFFFFF"/>
                </a:solidFill>
              </a:rPr>
              <a:t> </a:t>
            </a:r>
            <a:r>
              <a:rPr lang="en-US" sz="5600" dirty="0" err="1" smtClean="0">
                <a:solidFill>
                  <a:srgbClr val="FFFFFF"/>
                </a:solidFill>
              </a:rPr>
              <a:t>oportunidades</a:t>
            </a:r>
            <a:r>
              <a:rPr lang="en-US" sz="5600" dirty="0" smtClean="0">
                <a:solidFill>
                  <a:srgbClr val="FFFFFF"/>
                </a:solidFill>
              </a:rPr>
              <a:t> para </a:t>
            </a:r>
            <a:r>
              <a:rPr lang="en-US" sz="5600" dirty="0" err="1" smtClean="0">
                <a:solidFill>
                  <a:srgbClr val="FFFFFF"/>
                </a:solidFill>
              </a:rPr>
              <a:t>hace</a:t>
            </a:r>
            <a:r>
              <a:rPr lang="en-US" sz="5600" dirty="0" err="1" smtClean="0">
                <a:solidFill>
                  <a:srgbClr val="FFFFFF"/>
                </a:solidFill>
              </a:rPr>
              <a:t>r</a:t>
            </a:r>
            <a:r>
              <a:rPr lang="en-US" sz="5600" dirty="0" smtClean="0">
                <a:solidFill>
                  <a:srgbClr val="FFFFFF"/>
                </a:solidFill>
              </a:rPr>
              <a:t> </a:t>
            </a:r>
            <a:r>
              <a:rPr lang="en-US" sz="5600" dirty="0" err="1" smtClean="0">
                <a:solidFill>
                  <a:srgbClr val="FFFFFF"/>
                </a:solidFill>
              </a:rPr>
              <a:t>crecer</a:t>
            </a:r>
            <a:r>
              <a:rPr lang="en-US" sz="5600" dirty="0" smtClean="0">
                <a:solidFill>
                  <a:srgbClr val="FFFFFF"/>
                </a:solidFill>
              </a:rPr>
              <a:t> </a:t>
            </a:r>
            <a:r>
              <a:rPr lang="en-US" sz="5600" dirty="0" err="1" smtClean="0">
                <a:solidFill>
                  <a:srgbClr val="FFFFFF"/>
                </a:solidFill>
              </a:rPr>
              <a:t>los</a:t>
            </a:r>
            <a:r>
              <a:rPr lang="en-US" sz="5600" dirty="0" smtClean="0">
                <a:solidFill>
                  <a:srgbClr val="FFFFFF"/>
                </a:solidFill>
              </a:rPr>
              <a:t> </a:t>
            </a:r>
            <a:r>
              <a:rPr lang="en-US" sz="5600" dirty="0" err="1" smtClean="0">
                <a:solidFill>
                  <a:srgbClr val="FFFFFF"/>
                </a:solidFill>
              </a:rPr>
              <a:t>negocios</a:t>
            </a:r>
            <a:r>
              <a:rPr lang="en-US" sz="5600" dirty="0" smtClean="0">
                <a:solidFill>
                  <a:srgbClr val="FFFFFF"/>
                </a:solidFill>
              </a:rPr>
              <a:t> a </a:t>
            </a:r>
            <a:r>
              <a:rPr lang="en-US" sz="5600" dirty="0" err="1" smtClean="0">
                <a:solidFill>
                  <a:srgbClr val="FFFFFF"/>
                </a:solidFill>
              </a:rPr>
              <a:t>nivel</a:t>
            </a:r>
            <a:r>
              <a:rPr lang="en-US" sz="5600" dirty="0" smtClean="0">
                <a:solidFill>
                  <a:srgbClr val="FFFFFF"/>
                </a:solidFill>
              </a:rPr>
              <a:t> global </a:t>
            </a:r>
            <a:r>
              <a:rPr lang="en-US" sz="5600" dirty="0">
                <a:solidFill>
                  <a:srgbClr val="FFFFFF"/>
                </a:solidFill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12697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61A4A8-B78D-8043-9A0C-4390A0FE7A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7000"/>
                    </a14:imgEffect>
                    <a14:imgEffect>
                      <a14:colorTemperature colorTemp="6071"/>
                    </a14:imgEffect>
                    <a14:imgEffect>
                      <a14:brightnessContrast bright="1000" contras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C200EB9-DA81-9D41-B684-ECFE02C30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415" y="1554798"/>
            <a:ext cx="5151699" cy="4613773"/>
          </a:xfrm>
          <a:solidFill>
            <a:schemeClr val="tx1">
              <a:alpha val="58000"/>
            </a:schemeClr>
          </a:solidFill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¿Las </a:t>
            </a:r>
            <a:r>
              <a:rPr lang="en-US" sz="4000" b="1" dirty="0" err="1" smtClean="0">
                <a:solidFill>
                  <a:schemeClr val="bg1"/>
                </a:solidFill>
              </a:rPr>
              <a:t>empresas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están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listas</a:t>
            </a:r>
            <a:r>
              <a:rPr lang="en-US" sz="4000" b="1" dirty="0" smtClean="0">
                <a:solidFill>
                  <a:schemeClr val="bg1"/>
                </a:solidFill>
              </a:rPr>
              <a:t>?</a:t>
            </a:r>
            <a:r>
              <a:rPr lang="en-US" sz="4000" b="1" dirty="0">
                <a:solidFill>
                  <a:schemeClr val="bg1"/>
                </a:solidFill>
              </a:rPr>
              <a:t/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/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800" b="1" dirty="0" smtClean="0">
                <a:solidFill>
                  <a:schemeClr val="bg1"/>
                </a:solidFill>
              </a:rPr>
              <a:t>La </a:t>
            </a:r>
            <a:r>
              <a:rPr lang="en-US" sz="4800" b="1" dirty="0" err="1" smtClean="0">
                <a:solidFill>
                  <a:schemeClr val="bg1"/>
                </a:solidFill>
              </a:rPr>
              <a:t>tecnología</a:t>
            </a:r>
            <a:r>
              <a:rPr lang="en-US" sz="4800" b="1" dirty="0" smtClean="0">
                <a:solidFill>
                  <a:schemeClr val="bg1"/>
                </a:solidFill>
              </a:rPr>
              <a:t> y </a:t>
            </a:r>
            <a:r>
              <a:rPr lang="en-US" sz="4800" b="1" dirty="0" err="1" smtClean="0">
                <a:solidFill>
                  <a:schemeClr val="bg1"/>
                </a:solidFill>
              </a:rPr>
              <a:t>los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consumidores</a:t>
            </a:r>
            <a:r>
              <a:rPr lang="en-US" sz="4800" b="1" dirty="0" smtClean="0">
                <a:solidFill>
                  <a:schemeClr val="bg1"/>
                </a:solidFill>
              </a:rPr>
              <a:t> van </a:t>
            </a:r>
            <a:r>
              <a:rPr lang="en-US" sz="4800" b="1" dirty="0" err="1" smtClean="0">
                <a:solidFill>
                  <a:schemeClr val="bg1"/>
                </a:solidFill>
              </a:rPr>
              <a:t>más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rápido</a:t>
            </a:r>
            <a:r>
              <a:rPr lang="en-US" sz="4800" b="1" dirty="0" smtClean="0">
                <a:solidFill>
                  <a:schemeClr val="bg1"/>
                </a:solidFill>
              </a:rPr>
              <a:t>  que las </a:t>
            </a:r>
            <a:r>
              <a:rPr lang="en-US" sz="4800" b="1" dirty="0" err="1" smtClean="0">
                <a:solidFill>
                  <a:schemeClr val="bg1"/>
                </a:solidFill>
              </a:rPr>
              <a:t>empresas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96373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974" cy="6858000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76857759"/>
              </p:ext>
            </p:extLst>
          </p:nvPr>
        </p:nvGraphicFramePr>
        <p:xfrm>
          <a:off x="232229" y="-435429"/>
          <a:ext cx="13861143" cy="7293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229" y="2426153"/>
            <a:ext cx="3991429" cy="1325563"/>
          </a:xfrm>
        </p:spPr>
        <p:txBody>
          <a:bodyPr/>
          <a:lstStyle/>
          <a:p>
            <a:r>
              <a:rPr lang="es-CO" dirty="0">
                <a:solidFill>
                  <a:schemeClr val="bg1"/>
                </a:solidFill>
              </a:rPr>
              <a:t>¿</a:t>
            </a:r>
            <a:r>
              <a:rPr lang="es-CO" dirty="0" smtClean="0">
                <a:solidFill>
                  <a:schemeClr val="bg1"/>
                </a:solidFill>
              </a:rPr>
              <a:t>En donde estamos? 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5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interior, hombre, portátil&#10;&#10;Descripción generada automáticamente">
            <a:extLst>
              <a:ext uri="{FF2B5EF4-FFF2-40B4-BE49-F238E27FC236}">
                <a16:creationId xmlns:a16="http://schemas.microsoft.com/office/drawing/2014/main" id="{791785EE-9326-B446-BC04-368585DCCA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2A41943-C73C-3240-84AE-CED7F5D6A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973" y="559386"/>
            <a:ext cx="8901113" cy="232819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6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</a:t>
            </a:r>
            <a:r>
              <a:rPr lang="en-US" sz="6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realidad</a:t>
            </a:r>
            <a:r>
              <a:rPr lang="en-US" sz="6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6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muy</a:t>
            </a:r>
            <a:r>
              <a:rPr lang="en-US" sz="6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pocas</a:t>
            </a:r>
            <a:r>
              <a:rPr lang="en-US" sz="6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
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981B318-7456-E443-A6CB-A9D8CDB9E62A}"/>
              </a:ext>
            </a:extLst>
          </p:cNvPr>
          <p:cNvSpPr txBox="1">
            <a:spLocks/>
          </p:cNvSpPr>
          <p:nvPr/>
        </p:nvSpPr>
        <p:spPr>
          <a:xfrm>
            <a:off x="2347912" y="3820444"/>
            <a:ext cx="7496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/>
              <a:t>¿</a:t>
            </a:r>
            <a:r>
              <a:rPr lang="es-ES_tradnl" b="1" dirty="0" smtClean="0"/>
              <a:t>Menos del 10% de las empresas?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380106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5BB5636-660A-E644-80DC-4AF1EBD7CB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0E5E0D5-2FFD-8A45-85B1-5D397D2A0437}"/>
              </a:ext>
            </a:extLst>
          </p:cNvPr>
          <p:cNvSpPr/>
          <p:nvPr/>
        </p:nvSpPr>
        <p:spPr>
          <a:xfrm>
            <a:off x="680156" y="669924"/>
            <a:ext cx="6860822" cy="54336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
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625599" y="1580608"/>
            <a:ext cx="847634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3600" dirty="0"/>
          </a:p>
          <a:p>
            <a:r>
              <a:rPr lang="es-CO" sz="4300" b="1" dirty="0">
                <a:latin typeface="+mj-lt"/>
                <a:ea typeface="+mj-ea"/>
                <a:cs typeface="+mj-cs"/>
              </a:rPr>
              <a:t>El impacto o los efectos del marketing digital están directa o indirectamente relacionados con las ventas y cómo apoyan los objetivos comerciales</a:t>
            </a:r>
          </a:p>
        </p:txBody>
      </p:sp>
    </p:spTree>
    <p:extLst>
      <p:ext uri="{BB962C8B-B14F-4D97-AF65-F5344CB8AC3E}">
        <p14:creationId xmlns:p14="http://schemas.microsoft.com/office/powerpoint/2010/main" val="314729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22 -0.02184" pathEditMode="relative" ptsTypes="AA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822 -0.02184 L -0.0411 0.14806" pathEditMode="relative" ptsTypes="AA">
                                      <p:cBhvr>
                                        <p:cTn id="11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411 0.14806 L 0.2466 0.21117" pathEditMode="relative" ptsTypes="AA">
                                      <p:cBhvr>
                                        <p:cTn id="14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66 0.21117 L 0.24922 0.24861" pathEditMode="relative" ptsTypes="AA">
                                      <p:cBhvr>
                                        <p:cTn id="17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24861 L -0.24922 0.24861" pathEditMode="relative" ptsTypes="AA">
                                      <p:cBhvr>
                                        <p:cTn id="20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24861 L 0.12604 -0.24861" pathEditMode="relative" ptsTypes="AA">
                                      <p:cBhvr>
                                        <p:cTn id="23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2604 -0.24861 L 0 0" pathEditMode="relative" ptsTypes="AA">
                                      <p:cBhvr>
                                        <p:cTn id="2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8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3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3" b="15079"/>
          <a:stretch/>
        </p:blipFill>
        <p:spPr>
          <a:xfrm>
            <a:off x="0" y="0"/>
            <a:ext cx="12972516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1487" y="2542268"/>
            <a:ext cx="10515600" cy="1325563"/>
          </a:xfrm>
          <a:solidFill>
            <a:srgbClr val="002060">
              <a:alpha val="62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es-CO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mundo digital transformó y democratizó el marketing </a:t>
            </a:r>
            <a:endParaRPr lang="es-CO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932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D16A90-7454-C643-856A-498B2500D3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effectLst>
            <a:outerShdw blurRad="50800" dir="5400000" algn="ctr" rotWithShape="0">
              <a:srgbClr val="000000"/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4B3B090-6A37-5643-84B8-8DE06B67EADA}"/>
              </a:ext>
            </a:extLst>
          </p:cNvPr>
          <p:cNvSpPr/>
          <p:nvPr/>
        </p:nvSpPr>
        <p:spPr>
          <a:xfrm>
            <a:off x="1204686" y="296605"/>
            <a:ext cx="3313164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Impacto</a:t>
            </a:r>
            <a:r>
              <a:rPr lang="en-US" sz="5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enfocado</a:t>
            </a:r>
            <a:r>
              <a:rPr lang="en-US" sz="5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5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los</a:t>
            </a:r>
            <a:r>
              <a:rPr lang="en-US" sz="5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resultados</a:t>
            </a:r>
            <a:r>
              <a:rPr lang="en-US" sz="5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sz="54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negocio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
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0E5E0D5-2FFD-8A45-85B1-5D397D2A0437}"/>
              </a:ext>
            </a:extLst>
          </p:cNvPr>
          <p:cNvSpPr/>
          <p:nvPr/>
        </p:nvSpPr>
        <p:spPr>
          <a:xfrm>
            <a:off x="6096010" y="1180162"/>
            <a:ext cx="5744685" cy="4726276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FFFFFF"/>
                </a:solidFill>
              </a:rPr>
              <a:t>Prospectos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</a:rPr>
              <a:t>calificadps</a:t>
            </a:r>
            <a:r>
              <a:rPr lang="en-US" sz="3600" dirty="0">
                <a:solidFill>
                  <a:srgbClr val="FFFFFF"/>
                </a:solidFill>
              </a:rPr>
              <a:t>
</a:t>
            </a:r>
            <a:r>
              <a:rPr lang="en-US" sz="3600" dirty="0" err="1" smtClean="0">
                <a:solidFill>
                  <a:srgbClr val="FFFFFF"/>
                </a:solidFill>
              </a:rPr>
              <a:t>ventas</a:t>
            </a:r>
            <a:r>
              <a:rPr lang="en-US" sz="3600" dirty="0">
                <a:solidFill>
                  <a:srgbClr val="FFFFFF"/>
                </a:solidFill>
              </a:rPr>
              <a:t>
</a:t>
            </a:r>
            <a:r>
              <a:rPr lang="en-US" sz="3600" dirty="0" err="1" smtClean="0">
                <a:solidFill>
                  <a:srgbClr val="FFFFFF"/>
                </a:solidFill>
              </a:rPr>
              <a:t>Retención</a:t>
            </a:r>
            <a:r>
              <a:rPr lang="en-US" sz="3600" dirty="0" smtClean="0">
                <a:solidFill>
                  <a:srgbClr val="FFFFFF"/>
                </a:solidFill>
              </a:rPr>
              <a:t> de </a:t>
            </a:r>
            <a:r>
              <a:rPr lang="en-US" sz="3600" dirty="0" err="1" smtClean="0">
                <a:solidFill>
                  <a:srgbClr val="FFFFFF"/>
                </a:solidFill>
              </a:rPr>
              <a:t>clientes</a:t>
            </a:r>
            <a:r>
              <a:rPr lang="en-US" sz="3600" dirty="0">
                <a:solidFill>
                  <a:srgbClr val="FFFFFF"/>
                </a:solidFill>
              </a:rPr>
              <a:t>
</a:t>
            </a:r>
            <a:r>
              <a:rPr lang="en-US" sz="3600" dirty="0" err="1" smtClean="0">
                <a:solidFill>
                  <a:srgbClr val="FFFFFF"/>
                </a:solidFill>
              </a:rPr>
              <a:t>Lealtad</a:t>
            </a:r>
            <a:r>
              <a:rPr lang="en-US" sz="3600" dirty="0">
                <a:solidFill>
                  <a:srgbClr val="FFFFFF"/>
                </a:solidFill>
              </a:rPr>
              <a:t>
</a:t>
            </a:r>
            <a:r>
              <a:rPr lang="en-US" sz="3600" dirty="0" err="1" smtClean="0">
                <a:solidFill>
                  <a:srgbClr val="FFFFFF"/>
                </a:solidFill>
              </a:rPr>
              <a:t>Servicio</a:t>
            </a:r>
            <a:r>
              <a:rPr lang="en-US" sz="3600" dirty="0" smtClean="0">
                <a:solidFill>
                  <a:srgbClr val="FFFFFF"/>
                </a:solidFill>
              </a:rPr>
              <a:t> al </a:t>
            </a:r>
            <a:r>
              <a:rPr lang="en-US" sz="3600" dirty="0" err="1" smtClean="0">
                <a:solidFill>
                  <a:srgbClr val="FFFFFF"/>
                </a:solidFill>
              </a:rPr>
              <a:t>cliente</a:t>
            </a:r>
            <a:r>
              <a:rPr lang="en-US" sz="3600" dirty="0">
                <a:solidFill>
                  <a:srgbClr val="FFFFFF"/>
                </a:solidFill>
              </a:rPr>
              <a:t>
</a:t>
            </a:r>
            <a:r>
              <a:rPr lang="en-US" sz="3600" dirty="0" err="1" smtClean="0">
                <a:solidFill>
                  <a:srgbClr val="FFFFFF"/>
                </a:solidFill>
              </a:rPr>
              <a:t>Mejorar</a:t>
            </a:r>
            <a:r>
              <a:rPr lang="en-US" sz="3600" dirty="0" smtClean="0">
                <a:solidFill>
                  <a:srgbClr val="FFFFFF"/>
                </a:solidFill>
              </a:rPr>
              <a:t> el </a:t>
            </a:r>
            <a:r>
              <a:rPr lang="en-US" sz="3600" dirty="0" err="1" smtClean="0">
                <a:solidFill>
                  <a:srgbClr val="FFFFFF"/>
                </a:solidFill>
              </a:rPr>
              <a:t>posicionamiento</a:t>
            </a:r>
            <a:r>
              <a:rPr lang="en-US" sz="3600" dirty="0" smtClean="0">
                <a:solidFill>
                  <a:srgbClr val="FFFFFF"/>
                </a:solidFill>
              </a:rPr>
              <a:t> de la </a:t>
            </a:r>
            <a:r>
              <a:rPr lang="en-US" sz="3600" dirty="0" err="1" smtClean="0">
                <a:solidFill>
                  <a:srgbClr val="FFFFFF"/>
                </a:solidFill>
              </a:rPr>
              <a:t>marca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edificio, exterior, hombre&#10;&#10;Descripción generada automáticamente">
            <a:extLst>
              <a:ext uri="{FF2B5EF4-FFF2-40B4-BE49-F238E27FC236}">
                <a16:creationId xmlns:a16="http://schemas.microsoft.com/office/drawing/2014/main" id="{55139178-1C07-624E-A362-5DADD4506E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"/>
            <a:ext cx="12192000" cy="68580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E6841B0-CE01-B942-9F80-25143A914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28" y="1735663"/>
            <a:ext cx="9144000" cy="1693337"/>
          </a:xfrm>
          <a:solidFill>
            <a:schemeClr val="tx1">
              <a:lumMod val="75000"/>
              <a:lumOff val="25000"/>
              <a:alpha val="62000"/>
            </a:schemeClr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/>
            </a:r>
            <a:br>
              <a:rPr lang="en-US" sz="6000" dirty="0" smtClean="0">
                <a:solidFill>
                  <a:schemeClr val="bg1"/>
                </a:solidFill>
              </a:rPr>
            </a:br>
            <a:r>
              <a:rPr lang="en-US" sz="6000" b="1" dirty="0" err="1" smtClean="0">
                <a:solidFill>
                  <a:schemeClr val="bg1"/>
                </a:solidFill>
              </a:rPr>
              <a:t>Es</a:t>
            </a:r>
            <a:r>
              <a:rPr lang="en-US" sz="6000" b="1" dirty="0" smtClean="0">
                <a:solidFill>
                  <a:schemeClr val="bg1"/>
                </a:solidFill>
              </a:rPr>
              <a:t> un gran </a:t>
            </a:r>
            <a:r>
              <a:rPr lang="en-US" sz="6000" b="1" dirty="0" err="1" smtClean="0">
                <a:solidFill>
                  <a:schemeClr val="bg1"/>
                </a:solidFill>
              </a:rPr>
              <a:t>reto</a:t>
            </a:r>
            <a:r>
              <a:rPr lang="en-US" sz="6000" b="1" dirty="0" smtClean="0">
                <a:solidFill>
                  <a:schemeClr val="bg1"/>
                </a:solidFill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</a:rPr>
              <a:t>tecnológico</a:t>
            </a:r>
            <a:r>
              <a:rPr lang="en-US" sz="6000" b="1" dirty="0" smtClean="0">
                <a:solidFill>
                  <a:schemeClr val="bg1"/>
                </a:solidFill>
              </a:rPr>
              <a:t> y </a:t>
            </a:r>
            <a:r>
              <a:rPr lang="en-US" sz="6000" b="1" dirty="0" err="1" smtClean="0">
                <a:solidFill>
                  <a:schemeClr val="bg1"/>
                </a:solidFill>
              </a:rPr>
              <a:t>logístico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922 0.24861" pathEditMode="relative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24861 L -0.24922 -0.24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4861 L 0.06039 -0.24861" pathEditMode="relative" ptsTypes="AA">
                                      <p:cBhvr>
                                        <p:cTn id="14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6039 -0.24861 L 0.24922 -0.24861" pathEditMode="relative" ptsTypes="AA">
                                      <p:cBhvr>
                                        <p:cTn id="17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24861 L 0 0" pathEditMode="relative" ptsTypes="AA">
                                      <p:cBhvr>
                                        <p:cTn id="20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2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53330E-E378-9F4A-9A3D-39B7468C7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84390" cy="1325563"/>
          </a:xfrm>
        </p:spPr>
        <p:txBody>
          <a:bodyPr/>
          <a:lstStyle/>
          <a:p>
            <a:r>
              <a:rPr lang="es-ES_tradnl" dirty="0"/>
              <a:t>La ecuación es muy simple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791014B-532F-D441-8EDB-AFFC42D20BB2}"/>
              </a:ext>
            </a:extLst>
          </p:cNvPr>
          <p:cNvSpPr txBox="1"/>
          <p:nvPr/>
        </p:nvSpPr>
        <p:spPr>
          <a:xfrm>
            <a:off x="8347833" y="1120676"/>
            <a:ext cx="3136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Deseo</a:t>
            </a:r>
            <a:r>
              <a:rPr lang="es-ES_tradnl" sz="7200" dirty="0"/>
              <a:t>
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73EB19C-4880-5546-B043-9627A1DB9F3B}"/>
              </a:ext>
            </a:extLst>
          </p:cNvPr>
          <p:cNvSpPr txBox="1"/>
          <p:nvPr/>
        </p:nvSpPr>
        <p:spPr>
          <a:xfrm>
            <a:off x="6630581" y="4552384"/>
            <a:ext cx="562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err="1" smtClean="0"/>
              <a:t>Tiempo+dinero</a:t>
            </a:r>
            <a:endParaRPr lang="es-ES_tradnl" sz="5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DFD5D9-D924-B24E-8429-A5773314D788}"/>
              </a:ext>
            </a:extLst>
          </p:cNvPr>
          <p:cNvSpPr txBox="1"/>
          <p:nvPr/>
        </p:nvSpPr>
        <p:spPr>
          <a:xfrm>
            <a:off x="8853532" y="2705725"/>
            <a:ext cx="11756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800" dirty="0"/>
              <a:t>+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B616D6-7A7B-464D-A944-D447CFA80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" y="1690688"/>
            <a:ext cx="6011723" cy="41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E8881CC-120C-5641-BD57-714120C46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072" y="712153"/>
            <a:ext cx="9424218" cy="2473500"/>
          </a:xfrm>
        </p:spPr>
        <p:txBody>
          <a:bodyPr anchor="t">
            <a:normAutofit fontScale="90000"/>
          </a:bodyPr>
          <a:lstStyle/>
          <a:p>
            <a:r>
              <a:rPr lang="es-ES_tradnl" sz="6600" b="1" dirty="0" smtClean="0"/>
              <a:t>Autoaprendizaje </a:t>
            </a:r>
            <a:r>
              <a:rPr lang="es-ES_tradnl" sz="6600" b="1" dirty="0"/>
              <a:t/>
            </a:r>
            <a:br>
              <a:rPr lang="es-ES_tradnl" sz="6600" b="1" dirty="0"/>
            </a:br>
            <a:r>
              <a:rPr lang="es-ES_tradnl" sz="6600" b="1" dirty="0" smtClean="0"/>
              <a:t>Coraje </a:t>
            </a:r>
            <a:r>
              <a:rPr lang="es-ES_tradnl" sz="5400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403596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873830" y="267153"/>
            <a:ext cx="6183086" cy="170316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 smtClean="0"/>
              <a:t>Marketing </a:t>
            </a:r>
          </a:p>
          <a:p>
            <a:r>
              <a:rPr lang="es-CO" b="1" dirty="0" err="1" smtClean="0"/>
              <a:t>Super</a:t>
            </a:r>
            <a:r>
              <a:rPr lang="es-CO" b="1" dirty="0" smtClean="0"/>
              <a:t> Héroe</a:t>
            </a:r>
            <a:endParaRPr lang="es-CO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70314"/>
            <a:ext cx="1218244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3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F32BC4D-DD1D-8846-9F6E-66C4724A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65D38973-0043-9844-AF6E-B51D12338BEA}"/>
              </a:ext>
            </a:extLst>
          </p:cNvPr>
          <p:cNvSpPr txBox="1">
            <a:spLocks/>
          </p:cNvSpPr>
          <p:nvPr/>
        </p:nvSpPr>
        <p:spPr>
          <a:xfrm>
            <a:off x="1324099" y="1717483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 err="1" smtClean="0"/>
              <a:t>Probra</a:t>
            </a:r>
            <a:r>
              <a:rPr lang="en-US" sz="6000" b="1" dirty="0" smtClean="0"/>
              <a:t>  </a:t>
            </a:r>
            <a:r>
              <a:rPr lang="en-US" sz="6000" b="1" dirty="0"/>
              <a:t>+ </a:t>
            </a:r>
            <a:r>
              <a:rPr lang="en-US" sz="6000" b="1" dirty="0" err="1" smtClean="0"/>
              <a:t>aprende</a:t>
            </a:r>
            <a:r>
              <a:rPr lang="en-US" sz="6000" b="1" dirty="0" err="1"/>
              <a:t>r</a:t>
            </a:r>
            <a:r>
              <a:rPr lang="en-US" sz="6000" b="1" dirty="0" smtClean="0"/>
              <a:t>= </a:t>
            </a:r>
            <a:r>
              <a:rPr lang="en-US" sz="6000" b="1" dirty="0" err="1" smtClean="0"/>
              <a:t>resultados</a:t>
            </a:r>
            <a:r>
              <a:rPr lang="en-US" sz="6000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18630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suelo, tenis, reproductor, mobiliario&#10;&#10;Descripción generada automáticamente">
            <a:extLst>
              <a:ext uri="{FF2B5EF4-FFF2-40B4-BE49-F238E27FC236}">
                <a16:creationId xmlns:a16="http://schemas.microsoft.com/office/drawing/2014/main" id="{B0C05F65-B856-F84D-8CC8-00DFB7AB3B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AC1DF8A-C87A-C949-95D1-79F75D208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11500" b="1" dirty="0"/>
              <a:t>¿</a:t>
            </a:r>
            <a:r>
              <a:rPr lang="en-US" sz="11500" b="1" dirty="0" err="1" smtClean="0"/>
              <a:t>Estamos</a:t>
            </a:r>
            <a:r>
              <a:rPr lang="en-US" sz="11500" b="1" dirty="0" smtClean="0"/>
              <a:t> </a:t>
            </a:r>
            <a:r>
              <a:rPr lang="en-US" sz="11500" b="1" dirty="0" err="1" smtClean="0"/>
              <a:t>listos</a:t>
            </a:r>
            <a:r>
              <a:rPr lang="en-US" sz="11500" b="1" dirty="0"/>
              <a:t>?</a:t>
            </a:r>
            <a:r>
              <a:rPr lang="en-US" sz="6000" dirty="0">
                <a:solidFill>
                  <a:srgbClr val="FFFFFF"/>
                </a:solidFill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25227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2258" y="3340553"/>
            <a:ext cx="8175171" cy="1325563"/>
          </a:xfrm>
        </p:spPr>
        <p:txBody>
          <a:bodyPr>
            <a:normAutofit/>
          </a:bodyPr>
          <a:lstStyle/>
          <a:p>
            <a:r>
              <a:rPr lang="es-CO" sz="8000" b="1" dirty="0"/>
              <a:t>m</a:t>
            </a:r>
            <a:r>
              <a:rPr lang="es-CO" sz="8000" b="1" dirty="0" smtClean="0"/>
              <a:t>arketinginteli.com </a:t>
            </a:r>
            <a:endParaRPr lang="es-CO" sz="8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72" y="469900"/>
            <a:ext cx="9623162" cy="22297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530" y="4666116"/>
            <a:ext cx="500062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4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24680" y="-32673"/>
            <a:ext cx="12216680" cy="6912768"/>
          </a:xfrm>
          <a:prstGeom prst="rect">
            <a:avLst/>
          </a:prstGeom>
          <a:solidFill>
            <a:schemeClr val="accent6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80" y="-27384"/>
            <a:ext cx="12216680" cy="691276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92" y="80963"/>
            <a:ext cx="7375904" cy="680502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284640" y="4791811"/>
            <a:ext cx="4932040" cy="653413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 smtClean="0">
                <a:solidFill>
                  <a:srgbClr val="6DA2C0"/>
                </a:solidFill>
                <a:latin typeface="Arial Black" panose="020B0A04020102020204" pitchFamily="34" charset="0"/>
              </a:rPr>
              <a:t>UNIEMPRESARIAL</a:t>
            </a:r>
            <a:endParaRPr lang="es-CO" sz="3200" dirty="0">
              <a:solidFill>
                <a:srgbClr val="6DA2C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364760" y="5517232"/>
            <a:ext cx="3851920" cy="54819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dirty="0" smtClean="0">
                <a:solidFill>
                  <a:srgbClr val="6DA2C0"/>
                </a:solidFill>
              </a:rPr>
              <a:t>2019</a:t>
            </a:r>
            <a:endParaRPr lang="es-CO" sz="4000" dirty="0">
              <a:solidFill>
                <a:srgbClr val="6DA2C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659960" y="6105065"/>
            <a:ext cx="5498554" cy="54819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 smtClean="0">
                <a:solidFill>
                  <a:srgbClr val="6DA2C0"/>
                </a:solidFill>
              </a:rPr>
              <a:t>JUAN CARLOS RODRÍGUEZ G </a:t>
            </a:r>
            <a:endParaRPr lang="es-CO" sz="3200" dirty="0">
              <a:solidFill>
                <a:srgbClr val="6DA2C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40912" y="1102297"/>
            <a:ext cx="58850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800" b="1" dirty="0" smtClean="0">
                <a:solidFill>
                  <a:schemeClr val="bg1"/>
                </a:solidFill>
              </a:rPr>
              <a:t>Muchas gracias </a:t>
            </a:r>
            <a:endParaRPr lang="es-CO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8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r="16539"/>
          <a:stretch/>
        </p:blipFill>
        <p:spPr>
          <a:xfrm>
            <a:off x="0" y="0"/>
            <a:ext cx="12190137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590" y="2672226"/>
            <a:ext cx="10515600" cy="1325563"/>
          </a:xfrm>
          <a:solidFill>
            <a:schemeClr val="tx1">
              <a:alpha val="63000"/>
            </a:schemeClr>
          </a:solidFill>
        </p:spPr>
        <p:txBody>
          <a:bodyPr/>
          <a:lstStyle/>
          <a:p>
            <a:pPr algn="ctr"/>
            <a:r>
              <a:rPr lang="es-CO" b="1" dirty="0" smtClean="0">
                <a:solidFill>
                  <a:schemeClr val="bg1"/>
                </a:solidFill>
              </a:rPr>
              <a:t>El comercio electrónico crece a pasos acelerados</a:t>
            </a:r>
            <a:endParaRPr lang="es-CO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2" y="4093289"/>
            <a:ext cx="4745265" cy="26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9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9"/>
          <a:stretch/>
        </p:blipFill>
        <p:spPr>
          <a:xfrm>
            <a:off x="0" y="1"/>
            <a:ext cx="12192000" cy="685096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2422" y="1476475"/>
            <a:ext cx="8587155" cy="2237396"/>
          </a:xfrm>
          <a:solidFill>
            <a:schemeClr val="tx1">
              <a:alpha val="63000"/>
            </a:schemeClr>
          </a:solidFill>
        </p:spPr>
        <p:txBody>
          <a:bodyPr>
            <a:noAutofit/>
          </a:bodyPr>
          <a:lstStyle/>
          <a:p>
            <a:r>
              <a:rPr lang="es-CO" sz="6000" b="1" dirty="0" smtClean="0">
                <a:solidFill>
                  <a:schemeClr val="bg1"/>
                </a:solidFill>
              </a:rPr>
              <a:t>El marketing y el comercio electrónico van de la mano </a:t>
            </a:r>
            <a:endParaRPr lang="es-CO" sz="6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Resultado de imagen para amaz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2" y="4486084"/>
            <a:ext cx="2615760" cy="147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78" y="4058590"/>
            <a:ext cx="4014344" cy="11317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797" y="5535064"/>
            <a:ext cx="3329354" cy="11652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55" y="4043888"/>
            <a:ext cx="2832370" cy="159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4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73694" y="4505016"/>
            <a:ext cx="8766309" cy="2134933"/>
          </a:xfrm>
          <a:solidFill>
            <a:schemeClr val="tx1">
              <a:alpha val="52941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4000" b="1" dirty="0">
                <a:solidFill>
                  <a:schemeClr val="bg1"/>
                </a:solidFill>
              </a:rPr>
              <a:t>Marketing es un proceso de generación de valor, para conseguir relaciones perdurables con los clientes a cambio del valor de los </a:t>
            </a:r>
            <a:r>
              <a:rPr lang="es-CO" sz="4000" b="1" dirty="0" smtClean="0">
                <a:solidFill>
                  <a:schemeClr val="bg1"/>
                </a:solidFill>
              </a:rPr>
              <a:t>mismos</a:t>
            </a:r>
            <a:endParaRPr lang="es-CO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3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6553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53022" y="1450964"/>
            <a:ext cx="7678433" cy="3768150"/>
          </a:xfrm>
          <a:solidFill>
            <a:srgbClr val="550B50">
              <a:alpha val="52941"/>
            </a:srgb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s-CO" sz="4400" b="1" dirty="0" smtClean="0">
                <a:solidFill>
                  <a:schemeClr val="bg1"/>
                </a:solidFill>
              </a:rPr>
              <a:t>Marketing </a:t>
            </a:r>
            <a:r>
              <a:rPr lang="es-CO" sz="4400" b="1" dirty="0">
                <a:solidFill>
                  <a:schemeClr val="bg1"/>
                </a:solidFill>
              </a:rPr>
              <a:t>digital o el uso de Internet </a:t>
            </a:r>
            <a:r>
              <a:rPr lang="es-CO" sz="3600" b="1" dirty="0">
                <a:solidFill>
                  <a:schemeClr val="bg1"/>
                </a:solidFill>
              </a:rPr>
              <a:t>en el marketing se refiere a la forma como</a:t>
            </a:r>
            <a:r>
              <a:rPr lang="es-CO" sz="3600" dirty="0">
                <a:solidFill>
                  <a:schemeClr val="bg1"/>
                </a:solidFill>
              </a:rPr>
              <a:t> </a:t>
            </a:r>
            <a:r>
              <a:rPr lang="es-CO" sz="3600" b="1" dirty="0">
                <a:solidFill>
                  <a:schemeClr val="bg1"/>
                </a:solidFill>
              </a:rPr>
              <a:t>el Internet puede ser usado en conjunción con los medios tradicionales para adquirir y entregar productos y servicios a los consumidores. </a:t>
            </a:r>
          </a:p>
        </p:txBody>
      </p:sp>
    </p:spTree>
    <p:extLst>
      <p:ext uri="{BB962C8B-B14F-4D97-AF65-F5344CB8AC3E}">
        <p14:creationId xmlns:p14="http://schemas.microsoft.com/office/powerpoint/2010/main" val="283556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553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57910" y="456279"/>
            <a:ext cx="7106375" cy="2972721"/>
          </a:xfrm>
          <a:solidFill>
            <a:schemeClr val="tx1">
              <a:alpha val="58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3600" dirty="0" smtClean="0">
                <a:solidFill>
                  <a:schemeClr val="bg1"/>
                </a:solidFill>
              </a:rPr>
              <a:t>El </a:t>
            </a:r>
            <a:r>
              <a:rPr lang="es-CO" sz="3600" dirty="0">
                <a:solidFill>
                  <a:schemeClr val="bg1"/>
                </a:solidFill>
              </a:rPr>
              <a:t>marketing es uno solo y las herramientas del mundo digital entran a complementarlo, a hacerlos más efectivo y de fácil uso en cualquier tamaño de empresa.</a:t>
            </a:r>
          </a:p>
        </p:txBody>
      </p:sp>
    </p:spTree>
    <p:extLst>
      <p:ext uri="{BB962C8B-B14F-4D97-AF65-F5344CB8AC3E}">
        <p14:creationId xmlns:p14="http://schemas.microsoft.com/office/powerpoint/2010/main" val="199327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1496" cy="6966857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1102" y="880406"/>
            <a:ext cx="5360043" cy="5056159"/>
          </a:xfrm>
          <a:solidFill>
            <a:schemeClr val="tx1">
              <a:alpha val="54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dirty="0">
                <a:solidFill>
                  <a:schemeClr val="bg1"/>
                </a:solidFill>
              </a:rPr>
              <a:t>La tecnología no debe ser el fin último del marketing digital, sino, </a:t>
            </a:r>
            <a:r>
              <a:rPr lang="es-CO" sz="3200" b="1" i="1" dirty="0">
                <a:solidFill>
                  <a:schemeClr val="bg1"/>
                </a:solidFill>
              </a:rPr>
              <a:t>el retorno a la inversión ganando nuevos clientes y manteniendo las relaciones con los existentes </a:t>
            </a:r>
          </a:p>
          <a:p>
            <a:endParaRPr lang="es-CO" sz="3200" b="1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CO" sz="3200" b="1" i="1" dirty="0" err="1">
                <a:solidFill>
                  <a:schemeClr val="bg1"/>
                </a:solidFill>
              </a:rPr>
              <a:t>Dave</a:t>
            </a:r>
            <a:r>
              <a:rPr lang="es-CO" sz="3200" b="1" i="1" dirty="0">
                <a:solidFill>
                  <a:schemeClr val="bg1"/>
                </a:solidFill>
              </a:rPr>
              <a:t> </a:t>
            </a:r>
            <a:r>
              <a:rPr lang="es-CO" sz="3200" b="1" i="1" dirty="0" err="1">
                <a:solidFill>
                  <a:schemeClr val="bg1"/>
                </a:solidFill>
              </a:rPr>
              <a:t>chaffey</a:t>
            </a:r>
            <a:endParaRPr lang="es-CO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6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671</Words>
  <Application>Microsoft Office PowerPoint</Application>
  <PresentationFormat>Panorámica</PresentationFormat>
  <Paragraphs>79</Paragraphs>
  <Slides>38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Times</vt:lpstr>
      <vt:lpstr>Tema de Office</vt:lpstr>
      <vt:lpstr>Presentación de PowerPoint</vt:lpstr>
      <vt:lpstr>¿Cuando les hablo de marketing digital que se les viene a la mente?
</vt:lpstr>
      <vt:lpstr>El mundo digital transformó y democratizó el marketing </vt:lpstr>
      <vt:lpstr>El comercio electrónico crece a pasos acelerados</vt:lpstr>
      <vt:lpstr>El marketing y el comercio electrónico van de la mano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madurez Digital </vt:lpstr>
      <vt:lpstr>Presentación de PowerPoint</vt:lpstr>
      <vt:lpstr>¿Estamos Listos ?
</vt:lpstr>
      <vt:lpstr>Todos hablamos acerca de la digitalización y del marketing digital 
</vt:lpstr>
      <vt:lpstr>¿Qué significa madurez digital ?
</vt:lpstr>
      <vt:lpstr>Vivimos un crecimiento exponencial a nivel tecnológico </vt:lpstr>
      <vt:lpstr>Fourth Revolution Big Data Machine Learning Artificial Intelligence</vt:lpstr>
      <vt:lpstr>Cambios culturales consumidores hiper- informados   El mundo digital rompe las fronteras 
</vt:lpstr>
      <vt:lpstr>Grandes oportunidades para hacer crecer los negocios a nivel global 
</vt:lpstr>
      <vt:lpstr>¿Las empresas están listas?  La tecnología y los consumidores van más rápido  que las empresas 
</vt:lpstr>
      <vt:lpstr>¿En donde estamos? </vt:lpstr>
      <vt:lpstr>La realidad, muy pocas 
</vt:lpstr>
      <vt:lpstr>Presentación de PowerPoint</vt:lpstr>
      <vt:lpstr>Presentación de PowerPoint</vt:lpstr>
      <vt:lpstr> Es un gran reto tecnológico y logístico</vt:lpstr>
      <vt:lpstr>La ecuación es muy simple</vt:lpstr>
      <vt:lpstr>Autoaprendizaje  Coraje 
</vt:lpstr>
      <vt:lpstr>Presentación de PowerPoint</vt:lpstr>
      <vt:lpstr>Presentación de PowerPoint</vt:lpstr>
      <vt:lpstr>¿Estamos listos?
</vt:lpstr>
      <vt:lpstr>marketinginteli.com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Madurez y Transformación Digital en Marketing</dc:title>
  <dc:creator>Juan Carlos Rodriguez Gomez</dc:creator>
  <cp:lastModifiedBy>Juan Carlos Rodriguez Gomez</cp:lastModifiedBy>
  <cp:revision>27</cp:revision>
  <dcterms:created xsi:type="dcterms:W3CDTF">2019-11-29T15:25:18Z</dcterms:created>
  <dcterms:modified xsi:type="dcterms:W3CDTF">2019-12-03T23:34:48Z</dcterms:modified>
</cp:coreProperties>
</file>